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797675" cy="9926638"/>
  <p:embeddedFontLst>
    <p:embeddedFont>
      <p:font typeface="Calibri" panose="020F0502020204030204" pitchFamily="34" charset="0"/>
      <p:regular r:id="rId16"/>
      <p:bold r:id="rId17"/>
      <p:italic r:id="rId18"/>
      <p:boldItalic r:id="rId19"/>
    </p:embeddedFont>
    <p:embeddedFont>
      <p:font typeface="Dancing Script" panose="020B0604020202020204"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2" roundtripDataSignature="AMtx7mhSvvCFTqu3i2DwG0STehuGNUrEA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6400" cy="4968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49688" y="0"/>
            <a:ext cx="2946400" cy="4968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450" y="4776788"/>
            <a:ext cx="5438775" cy="390842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429750"/>
            <a:ext cx="2946400" cy="496888"/>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49688" y="9429750"/>
            <a:ext cx="2946400" cy="496888"/>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435971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2106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5830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6602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931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5333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6: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4160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3254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0472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9: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0582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0: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4116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1: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641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12:notes"/>
          <p:cNvSpPr txBox="1">
            <a:spLocks noGrp="1"/>
          </p:cNvSpPr>
          <p:nvPr>
            <p:ph type="body" idx="1"/>
          </p:nvPr>
        </p:nvSpPr>
        <p:spPr>
          <a:xfrm>
            <a:off x="679450" y="4776788"/>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12:notes"/>
          <p:cNvSpPr txBox="1">
            <a:spLocks noGrp="1"/>
          </p:cNvSpPr>
          <p:nvPr>
            <p:ph type="sldNum" idx="12"/>
          </p:nvPr>
        </p:nvSpPr>
        <p:spPr>
          <a:xfrm>
            <a:off x="3849688" y="9429750"/>
            <a:ext cx="2946400" cy="49688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extLst>
      <p:ext uri="{BB962C8B-B14F-4D97-AF65-F5344CB8AC3E}">
        <p14:creationId xmlns:p14="http://schemas.microsoft.com/office/powerpoint/2010/main" val="1873484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3: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0133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3"/>
          <p:cNvSpPr>
            <a:spLocks noGrp="1"/>
          </p:cNvSpPr>
          <p:nvPr>
            <p:ph type="pic" idx="2"/>
          </p:nvPr>
        </p:nvSpPr>
        <p:spPr>
          <a:xfrm>
            <a:off x="5183188" y="987425"/>
            <a:ext cx="6172200" cy="4873625"/>
          </a:xfrm>
          <a:prstGeom prst="rect">
            <a:avLst/>
          </a:prstGeom>
          <a:noFill/>
          <a:ln>
            <a:noFill/>
          </a:ln>
        </p:spPr>
      </p:sp>
      <p:sp>
        <p:nvSpPr>
          <p:cNvPr id="68" name="Google Shape;68;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s://www.youtube.com/watch?v=ru0K8uYEZWw" TargetMode="External"/><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png"/><Relationship Id="rId9"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8.jp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9" name="Google Shape;89;p1"/>
          <p:cNvSpPr txBox="1"/>
          <p:nvPr/>
        </p:nvSpPr>
        <p:spPr>
          <a:xfrm>
            <a:off x="638881" y="457200"/>
            <a:ext cx="10909640" cy="1368614"/>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None/>
            </a:pPr>
            <a:r>
              <a:rPr lang="en-GB" sz="8800" b="1" i="0" u="none" strike="noStrike" cap="none" dirty="0">
                <a:solidFill>
                  <a:schemeClr val="dk1"/>
                </a:solidFill>
                <a:latin typeface="Calibri"/>
                <a:ea typeface="Calibri"/>
                <a:cs typeface="Calibri"/>
                <a:sym typeface="Calibri"/>
              </a:rPr>
              <a:t>Year 1 Parent Meeting</a:t>
            </a:r>
            <a:endParaRPr sz="2000" dirty="0"/>
          </a:p>
        </p:txBody>
      </p:sp>
      <p:sp>
        <p:nvSpPr>
          <p:cNvPr id="90" name="Google Shape;90;p1"/>
          <p:cNvSpPr/>
          <p:nvPr/>
        </p:nvSpPr>
        <p:spPr>
          <a:xfrm>
            <a:off x="4450080" y="1850683"/>
            <a:ext cx="3291840" cy="18288"/>
          </a:xfrm>
          <a:custGeom>
            <a:avLst/>
            <a:gdLst/>
            <a:ahLst/>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1" name="Google Shape;91;p1" descr="A logo of a church&#10;&#10;Description automatically generated"/>
          <p:cNvPicPr preferRelativeResize="0"/>
          <p:nvPr/>
        </p:nvPicPr>
        <p:blipFill rotWithShape="1">
          <a:blip r:embed="rId3">
            <a:alphaModFix/>
          </a:blip>
          <a:srcRect/>
          <a:stretch/>
        </p:blipFill>
        <p:spPr>
          <a:xfrm>
            <a:off x="4450080" y="2517436"/>
            <a:ext cx="3221021" cy="360578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p:nvPr/>
        </p:nvSpPr>
        <p:spPr>
          <a:xfrm>
            <a:off x="-1696435" y="-1332755"/>
            <a:ext cx="10166595" cy="2665509"/>
          </a:xfrm>
          <a:prstGeom prst="rect">
            <a:avLst/>
          </a:prstGeom>
          <a:noFill/>
          <a:ln>
            <a:noFill/>
          </a:ln>
        </p:spPr>
        <p:txBody>
          <a:bodyPr spcFirstLastPara="1" wrap="square" lIns="91425" tIns="45700" rIns="91425" bIns="45700" anchor="b" anchorCtr="0">
            <a:noAutofit/>
          </a:bodyPr>
          <a:lstStyle/>
          <a:p>
            <a:pPr marL="0" marR="0" lvl="0" indent="0" algn="r" rtl="0">
              <a:lnSpc>
                <a:spcPct val="90000"/>
              </a:lnSpc>
              <a:spcBef>
                <a:spcPts val="0"/>
              </a:spcBef>
              <a:spcAft>
                <a:spcPts val="0"/>
              </a:spcAft>
              <a:buNone/>
            </a:pPr>
            <a:r>
              <a:rPr lang="en-GB" sz="9600" b="1" i="0" u="none" strike="noStrike" cap="none" dirty="0" smtClean="0">
                <a:solidFill>
                  <a:schemeClr val="lt1"/>
                </a:solidFill>
                <a:latin typeface="Calibri"/>
                <a:ea typeface="Calibri"/>
                <a:cs typeface="Calibri"/>
                <a:sym typeface="Calibri"/>
              </a:rPr>
              <a:t>Welcome</a:t>
            </a:r>
            <a:endParaRPr dirty="0"/>
          </a:p>
        </p:txBody>
      </p:sp>
      <p:pic>
        <p:nvPicPr>
          <p:cNvPr id="97" name="Google Shape;97;p2" descr="A logo of a church&#10;&#10;Description automatically generated"/>
          <p:cNvPicPr preferRelativeResize="0"/>
          <p:nvPr/>
        </p:nvPicPr>
        <p:blipFill rotWithShape="1">
          <a:blip r:embed="rId3">
            <a:alphaModFix/>
          </a:blip>
          <a:srcRect/>
          <a:stretch/>
        </p:blipFill>
        <p:spPr>
          <a:xfrm>
            <a:off x="988429" y="1429488"/>
            <a:ext cx="4090566" cy="4579200"/>
          </a:xfrm>
          <a:prstGeom prst="rect">
            <a:avLst/>
          </a:prstGeom>
          <a:noFill/>
          <a:ln>
            <a:noFill/>
          </a:ln>
        </p:spPr>
      </p:pic>
      <p:sp>
        <p:nvSpPr>
          <p:cNvPr id="98" name="Google Shape;98;p2"/>
          <p:cNvSpPr txBox="1"/>
          <p:nvPr/>
        </p:nvSpPr>
        <p:spPr>
          <a:xfrm>
            <a:off x="4957010" y="1314442"/>
            <a:ext cx="7026300" cy="5410672"/>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en-GB" sz="4800" i="0" u="none" strike="noStrike" cap="none" dirty="0">
                <a:solidFill>
                  <a:schemeClr val="bg1"/>
                </a:solidFill>
                <a:effectLst>
                  <a:outerShdw blurRad="50800" dist="50800" dir="5400000" algn="ctr" rotWithShape="0">
                    <a:schemeClr val="tx1"/>
                  </a:outerShdw>
                </a:effectLst>
                <a:sym typeface="Arial"/>
              </a:rPr>
              <a:t>THE YEAR 1 TEAM</a:t>
            </a:r>
            <a:endParaRPr dirty="0">
              <a:solidFill>
                <a:schemeClr val="bg1"/>
              </a:solidFill>
              <a:effectLst>
                <a:outerShdw blurRad="50800" dist="50800" dir="5400000" algn="ctr" rotWithShape="0">
                  <a:schemeClr val="tx1"/>
                </a:outerShdw>
              </a:effectLst>
            </a:endParaRPr>
          </a:p>
          <a:p>
            <a:pPr marL="0" marR="0" lvl="0" indent="0" algn="ctr" rtl="0">
              <a:lnSpc>
                <a:spcPct val="120000"/>
              </a:lnSpc>
              <a:spcBef>
                <a:spcPts val="0"/>
              </a:spcBef>
              <a:spcAft>
                <a:spcPts val="0"/>
              </a:spcAft>
              <a:buNone/>
            </a:pPr>
            <a:r>
              <a:rPr lang="en-GB" sz="4800" b="0" i="0" u="none" strike="noStrike" cap="none" dirty="0">
                <a:solidFill>
                  <a:schemeClr val="bg1"/>
                </a:solidFill>
                <a:latin typeface="Arial"/>
                <a:ea typeface="Arial"/>
                <a:cs typeface="Arial"/>
                <a:sym typeface="Arial"/>
              </a:rPr>
              <a:t>Mrs Rogerson</a:t>
            </a:r>
            <a:endParaRPr sz="4800" b="0" i="0" u="none" strike="noStrike" cap="none" dirty="0">
              <a:solidFill>
                <a:schemeClr val="bg1"/>
              </a:solidFill>
              <a:latin typeface="Arial"/>
              <a:ea typeface="Arial"/>
              <a:cs typeface="Arial"/>
              <a:sym typeface="Arial"/>
            </a:endParaRPr>
          </a:p>
          <a:p>
            <a:pPr marL="0" marR="0" lvl="0" indent="0" algn="ctr" rtl="0">
              <a:lnSpc>
                <a:spcPct val="120000"/>
              </a:lnSpc>
              <a:spcBef>
                <a:spcPts val="0"/>
              </a:spcBef>
              <a:spcAft>
                <a:spcPts val="0"/>
              </a:spcAft>
              <a:buNone/>
            </a:pPr>
            <a:r>
              <a:rPr lang="en-GB" sz="4800" b="0" i="0" u="none" strike="noStrike" cap="none" dirty="0">
                <a:solidFill>
                  <a:schemeClr val="bg1"/>
                </a:solidFill>
                <a:latin typeface="Arial"/>
                <a:ea typeface="Arial"/>
                <a:cs typeface="Arial"/>
                <a:sym typeface="Arial"/>
              </a:rPr>
              <a:t>Miss </a:t>
            </a:r>
            <a:r>
              <a:rPr lang="en-GB" sz="4800" dirty="0" err="1">
                <a:solidFill>
                  <a:schemeClr val="bg1"/>
                </a:solidFill>
              </a:rPr>
              <a:t>Fearick</a:t>
            </a:r>
            <a:r>
              <a:rPr lang="en-GB" sz="4800" dirty="0">
                <a:solidFill>
                  <a:schemeClr val="bg1"/>
                </a:solidFill>
              </a:rPr>
              <a:t> and Miss </a:t>
            </a:r>
            <a:r>
              <a:rPr lang="en-GB" sz="4800" dirty="0" err="1">
                <a:solidFill>
                  <a:schemeClr val="bg1"/>
                </a:solidFill>
              </a:rPr>
              <a:t>Readwin</a:t>
            </a:r>
            <a:endParaRPr sz="4800" b="0" i="0" u="none" strike="noStrike" cap="none" dirty="0">
              <a:solidFill>
                <a:schemeClr val="bg1"/>
              </a:solidFill>
              <a:sym typeface="Arial"/>
            </a:endParaRPr>
          </a:p>
          <a:p>
            <a:pPr marL="0" marR="0" lvl="0" indent="0" algn="ctr" rtl="0">
              <a:lnSpc>
                <a:spcPct val="120000"/>
              </a:lnSpc>
              <a:spcBef>
                <a:spcPts val="0"/>
              </a:spcBef>
              <a:spcAft>
                <a:spcPts val="0"/>
              </a:spcAft>
              <a:buNone/>
            </a:pPr>
            <a:r>
              <a:rPr lang="en-GB" sz="4800" b="0" i="0" u="none" strike="noStrike" cap="none" dirty="0">
                <a:solidFill>
                  <a:schemeClr val="bg1"/>
                </a:solidFill>
                <a:latin typeface="Arial"/>
                <a:ea typeface="Arial"/>
                <a:cs typeface="Arial"/>
                <a:sym typeface="Arial"/>
              </a:rPr>
              <a:t>Miss Rudman - Class teacher on a Tuesday</a:t>
            </a:r>
            <a:endParaRPr sz="4800" b="0" i="0" u="none" strike="noStrike" cap="none" dirty="0">
              <a:solidFill>
                <a:schemeClr val="bg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11" name="Google Shape;111;p3" descr="A table with text and images&#10;&#10;AI-generated content may be incorrect."/>
          <p:cNvPicPr preferRelativeResize="0"/>
          <p:nvPr/>
        </p:nvPicPr>
        <p:blipFill rotWithShape="1">
          <a:blip r:embed="rId3">
            <a:alphaModFix/>
          </a:blip>
          <a:srcRect/>
          <a:stretch/>
        </p:blipFill>
        <p:spPr>
          <a:xfrm>
            <a:off x="973579" y="856306"/>
            <a:ext cx="10348196" cy="5856189"/>
          </a:xfrm>
          <a:prstGeom prst="rect">
            <a:avLst/>
          </a:prstGeom>
          <a:noFill/>
          <a:ln>
            <a:noFill/>
          </a:ln>
        </p:spPr>
      </p:pic>
      <p:sp>
        <p:nvSpPr>
          <p:cNvPr id="112" name="Google Shape;112;p3"/>
          <p:cNvSpPr txBox="1"/>
          <p:nvPr/>
        </p:nvSpPr>
        <p:spPr>
          <a:xfrm>
            <a:off x="-409409" y="99176"/>
            <a:ext cx="6214186" cy="75713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en-GB" sz="4800" b="1" i="0" u="none" strike="noStrike" cap="none">
                <a:solidFill>
                  <a:schemeClr val="lt1"/>
                </a:solidFill>
                <a:latin typeface="Calibri"/>
                <a:ea typeface="Calibri"/>
                <a:cs typeface="Calibri"/>
                <a:sym typeface="Calibri"/>
              </a:rPr>
              <a:t>Attendance Matters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4"/>
          <p:cNvSpPr txBox="1"/>
          <p:nvPr/>
        </p:nvSpPr>
        <p:spPr>
          <a:xfrm>
            <a:off x="-2119507" y="-1332755"/>
            <a:ext cx="9990846" cy="2665509"/>
          </a:xfrm>
          <a:prstGeom prst="rect">
            <a:avLst/>
          </a:prstGeom>
          <a:noFill/>
          <a:ln>
            <a:noFill/>
          </a:ln>
        </p:spPr>
        <p:txBody>
          <a:bodyPr spcFirstLastPara="1" wrap="square" lIns="91425" tIns="45700" rIns="91425" bIns="45700" anchor="b" anchorCtr="0">
            <a:noAutofit/>
          </a:bodyPr>
          <a:lstStyle/>
          <a:p>
            <a:pPr marL="0" marR="0" lvl="0" indent="0" algn="r" rtl="0">
              <a:lnSpc>
                <a:spcPct val="90000"/>
              </a:lnSpc>
              <a:spcBef>
                <a:spcPts val="0"/>
              </a:spcBef>
              <a:spcAft>
                <a:spcPts val="0"/>
              </a:spcAft>
              <a:buNone/>
            </a:pPr>
            <a:r>
              <a:rPr lang="en-GB" sz="9600" b="1" i="0" u="none" strike="noStrike" cap="none" dirty="0" smtClean="0">
                <a:solidFill>
                  <a:schemeClr val="lt1"/>
                </a:solidFill>
                <a:latin typeface="Calibri"/>
                <a:ea typeface="Calibri"/>
                <a:cs typeface="Calibri"/>
                <a:sym typeface="Calibri"/>
              </a:rPr>
              <a:t>Welcome</a:t>
            </a:r>
            <a:endParaRPr dirty="0"/>
          </a:p>
        </p:txBody>
      </p:sp>
      <p:pic>
        <p:nvPicPr>
          <p:cNvPr id="118" name="Google Shape;118;p4" descr="A logo of a church&#10;&#10;Description automatically generated"/>
          <p:cNvPicPr preferRelativeResize="0"/>
          <p:nvPr/>
        </p:nvPicPr>
        <p:blipFill rotWithShape="1">
          <a:blip r:embed="rId3">
            <a:alphaModFix/>
          </a:blip>
          <a:srcRect/>
          <a:stretch/>
        </p:blipFill>
        <p:spPr>
          <a:xfrm>
            <a:off x="9906000" y="133396"/>
            <a:ext cx="1683010" cy="1733504"/>
          </a:xfrm>
          <a:prstGeom prst="rect">
            <a:avLst/>
          </a:prstGeom>
          <a:noFill/>
          <a:ln>
            <a:noFill/>
          </a:ln>
        </p:spPr>
      </p:pic>
      <p:sp>
        <p:nvSpPr>
          <p:cNvPr id="119" name="Google Shape;119;p4"/>
          <p:cNvSpPr txBox="1"/>
          <p:nvPr/>
        </p:nvSpPr>
        <p:spPr>
          <a:xfrm>
            <a:off x="623693" y="1041023"/>
            <a:ext cx="10767632" cy="58169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i="0" u="sng" strike="noStrike" cap="none" dirty="0">
                <a:solidFill>
                  <a:schemeClr val="dk1"/>
                </a:solidFill>
                <a:latin typeface="Calibri"/>
                <a:ea typeface="Calibri"/>
                <a:cs typeface="Calibri"/>
                <a:sym typeface="Calibri"/>
              </a:rPr>
              <a:t>Communication Plan </a:t>
            </a:r>
            <a:endParaRPr dirty="0"/>
          </a:p>
          <a:p>
            <a:pPr marL="0" marR="0" lvl="0" indent="0" algn="l" rtl="0">
              <a:spcBef>
                <a:spcPts val="0"/>
              </a:spcBef>
              <a:spcAft>
                <a:spcPts val="0"/>
              </a:spcAft>
              <a:buNone/>
            </a:pPr>
            <a:r>
              <a:rPr lang="en-GB" sz="3600" b="1" i="0" u="sng" strike="noStrike" cap="none" dirty="0">
                <a:solidFill>
                  <a:schemeClr val="dk1"/>
                </a:solidFill>
                <a:latin typeface="Calibri"/>
                <a:ea typeface="Calibri"/>
                <a:cs typeface="Calibri"/>
                <a:sym typeface="Calibri"/>
              </a:rPr>
              <a:t>Key points:</a:t>
            </a: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000" dirty="0">
                <a:solidFill>
                  <a:schemeClr val="dk1"/>
                </a:solidFill>
                <a:latin typeface="Calibri"/>
                <a:ea typeface="Calibri"/>
                <a:cs typeface="Calibri"/>
                <a:sym typeface="Calibri"/>
              </a:rPr>
              <a:t>5 working days to reply – we try to respond sooner but can’t always guarantee it depending on what is already scheduled that week.</a:t>
            </a:r>
            <a:endParaRPr dirty="0"/>
          </a:p>
          <a:p>
            <a:pPr marL="0" marR="0" lvl="0" indent="0" algn="l" rtl="0">
              <a:spcBef>
                <a:spcPts val="0"/>
              </a:spcBef>
              <a:spcAft>
                <a:spcPts val="0"/>
              </a:spcAft>
              <a:buNone/>
            </a:pPr>
            <a:r>
              <a:rPr lang="en-GB" sz="2000" dirty="0">
                <a:solidFill>
                  <a:schemeClr val="dk1"/>
                </a:solidFill>
                <a:latin typeface="Calibri"/>
                <a:ea typeface="Calibri"/>
                <a:cs typeface="Calibri"/>
                <a:sym typeface="Calibri"/>
              </a:rPr>
              <a:t>Not all staff work every day.</a:t>
            </a:r>
            <a:endParaRPr dirty="0"/>
          </a:p>
          <a:p>
            <a:pPr marL="342900" marR="0" lvl="0" indent="-342900" algn="l" rtl="0">
              <a:spcBef>
                <a:spcPts val="0"/>
              </a:spcBef>
              <a:spcAft>
                <a:spcPts val="0"/>
              </a:spcAft>
              <a:buClr>
                <a:schemeClr val="dk1"/>
              </a:buClr>
              <a:buSzPts val="2000"/>
              <a:buFont typeface="Arial"/>
              <a:buChar char="•"/>
            </a:pPr>
            <a:r>
              <a:rPr lang="en-GB" sz="2000" dirty="0">
                <a:solidFill>
                  <a:schemeClr val="dk1"/>
                </a:solidFill>
                <a:latin typeface="Calibri"/>
                <a:ea typeface="Calibri"/>
                <a:cs typeface="Calibri"/>
                <a:sym typeface="Calibri"/>
              </a:rPr>
              <a:t>We kindly ask that parents arrange meetings with staff in advance rather than arriving at school without notice. As our school grounds are private, unplanned visits may not be possible, and staff are often engaged with teaching or other scheduled responsibilities. To ensure we can give you the time and attention you deserve, please contact the school office to arrange a suitable appointment. </a:t>
            </a:r>
            <a:endParaRPr dirty="0"/>
          </a:p>
          <a:p>
            <a:pPr marL="0" marR="0" lvl="0" indent="0" algn="l" rtl="0">
              <a:spcBef>
                <a:spcPts val="0"/>
              </a:spcBef>
              <a:spcAft>
                <a:spcPts val="0"/>
              </a:spcAft>
              <a:buNone/>
            </a:pPr>
            <a:r>
              <a:rPr lang="en-GB" sz="2000" dirty="0">
                <a:solidFill>
                  <a:schemeClr val="dk1"/>
                </a:solidFill>
                <a:latin typeface="Calibri"/>
                <a:ea typeface="Calibri"/>
                <a:cs typeface="Calibri"/>
                <a:sym typeface="Calibri"/>
              </a:rPr>
              <a:t>This is because - Staff have pre-planned work to complete or undertake or  might not be in or in a position to support you at that time.</a:t>
            </a:r>
            <a:endParaRPr dirty="0"/>
          </a:p>
          <a:p>
            <a:pPr marL="0" marR="0" lvl="0" indent="0" algn="l" rtl="0">
              <a:spcBef>
                <a:spcPts val="0"/>
              </a:spcBef>
              <a:spcAft>
                <a:spcPts val="0"/>
              </a:spcAft>
              <a:buNone/>
            </a:pPr>
            <a:r>
              <a:rPr lang="en-GB" sz="2000" dirty="0">
                <a:solidFill>
                  <a:schemeClr val="dk1"/>
                </a:solidFill>
                <a:latin typeface="Calibri"/>
                <a:ea typeface="Calibri"/>
                <a:cs typeface="Calibri"/>
                <a:sym typeface="Calibri"/>
              </a:rPr>
              <a:t>When communicating with school, include key facts and try and avoid emotive language this helps us to be more effective and efficient in feedback and any investigations.</a:t>
            </a:r>
            <a:endParaRPr dirty="0"/>
          </a:p>
          <a:p>
            <a:pPr marL="0" marR="0" lvl="0" indent="0" algn="l" rtl="0">
              <a:spcBef>
                <a:spcPts val="0"/>
              </a:spcBef>
              <a:spcAft>
                <a:spcPts val="0"/>
              </a:spcAft>
              <a:buNone/>
            </a:pPr>
            <a:r>
              <a:rPr lang="en-GB" sz="2000" dirty="0">
                <a:solidFill>
                  <a:schemeClr val="dk1"/>
                </a:solidFill>
                <a:latin typeface="Calibri"/>
                <a:ea typeface="Calibri"/>
                <a:cs typeface="Calibri"/>
                <a:sym typeface="Calibri"/>
              </a:rPr>
              <a:t>Facebook is not a part of our communication plan – it is a window into school life. All questions, queries must be directed to the office. Inappropriate comments will be deleted, and comments may be turn off for that post or class posts moving forward.</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5"/>
          <p:cNvSpPr/>
          <p:nvPr/>
        </p:nvSpPr>
        <p:spPr>
          <a:xfrm>
            <a:off x="0" y="0"/>
            <a:ext cx="12192000" cy="6858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32" name="Google Shape;132;p5" descr="A logo of a church&#10;&#10;Description automatically generated"/>
          <p:cNvPicPr preferRelativeResize="0"/>
          <p:nvPr/>
        </p:nvPicPr>
        <p:blipFill rotWithShape="1">
          <a:blip r:embed="rId3">
            <a:alphaModFix/>
          </a:blip>
          <a:srcRect/>
          <a:stretch/>
        </p:blipFill>
        <p:spPr>
          <a:xfrm>
            <a:off x="652401" y="1139128"/>
            <a:ext cx="4090566" cy="4579200"/>
          </a:xfrm>
          <a:prstGeom prst="rect">
            <a:avLst/>
          </a:prstGeom>
          <a:noFill/>
          <a:ln>
            <a:noFill/>
          </a:ln>
        </p:spPr>
      </p:pic>
      <p:sp>
        <p:nvSpPr>
          <p:cNvPr id="133" name="Google Shape;133;p5"/>
          <p:cNvSpPr txBox="1"/>
          <p:nvPr/>
        </p:nvSpPr>
        <p:spPr>
          <a:xfrm>
            <a:off x="5073445" y="737766"/>
            <a:ext cx="6903275" cy="46884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EXPECTATIONS</a:t>
            </a:r>
            <a:endParaRPr/>
          </a:p>
          <a:p>
            <a:pPr marL="0" marR="0" lvl="0" indent="0" algn="l" rtl="0">
              <a:spcBef>
                <a:spcPts val="1600"/>
              </a:spcBef>
              <a:spcAft>
                <a:spcPts val="0"/>
              </a:spcAft>
              <a:buClr>
                <a:schemeClr val="lt1"/>
              </a:buClr>
              <a:buSzPts val="2400"/>
              <a:buFont typeface="Arial"/>
              <a:buNone/>
            </a:pPr>
            <a:r>
              <a:rPr lang="en-GB" sz="2400" b="1" u="sng">
                <a:solidFill>
                  <a:schemeClr val="lt1"/>
                </a:solidFill>
                <a:latin typeface="Arial"/>
                <a:ea typeface="Arial"/>
                <a:cs typeface="Arial"/>
                <a:sym typeface="Arial"/>
              </a:rPr>
              <a:t>Work:</a:t>
            </a:r>
            <a:endParaRPr sz="2400" b="1">
              <a:solidFill>
                <a:schemeClr val="lt1"/>
              </a:solidFill>
              <a:latin typeface="Arial"/>
              <a:ea typeface="Arial"/>
              <a:cs typeface="Arial"/>
              <a:sym typeface="Arial"/>
            </a:endParaRPr>
          </a:p>
          <a:p>
            <a:pPr marL="285750" marR="0" lvl="0" indent="-285750" algn="l" rtl="0">
              <a:spcBef>
                <a:spcPts val="0"/>
              </a:spcBef>
              <a:spcAft>
                <a:spcPts val="0"/>
              </a:spcAft>
              <a:buNone/>
            </a:pPr>
            <a:r>
              <a:rPr lang="en-GB" sz="2800">
                <a:solidFill>
                  <a:schemeClr val="lt1"/>
                </a:solidFill>
                <a:latin typeface="Arial"/>
                <a:ea typeface="Arial"/>
                <a:cs typeface="Arial"/>
                <a:sym typeface="Arial"/>
              </a:rPr>
              <a:t>Remain on task, allow others to learn.</a:t>
            </a:r>
            <a:endParaRPr sz="1600"/>
          </a:p>
          <a:p>
            <a:pPr marL="285750" marR="0" lvl="0" indent="-285750" algn="l" rtl="0">
              <a:spcBef>
                <a:spcPts val="0"/>
              </a:spcBef>
              <a:spcAft>
                <a:spcPts val="0"/>
              </a:spcAft>
              <a:buNone/>
            </a:pPr>
            <a:r>
              <a:rPr lang="en-GB" sz="2800">
                <a:solidFill>
                  <a:schemeClr val="lt1"/>
                </a:solidFill>
                <a:latin typeface="Arial"/>
                <a:ea typeface="Arial"/>
                <a:cs typeface="Arial"/>
                <a:sym typeface="Arial"/>
              </a:rPr>
              <a:t>Produce work you are proud of.</a:t>
            </a:r>
            <a:endParaRPr sz="1600"/>
          </a:p>
          <a:p>
            <a:pPr marL="285750" marR="0" lvl="0" indent="-285750" algn="l" rtl="0">
              <a:spcBef>
                <a:spcPts val="0"/>
              </a:spcBef>
              <a:spcAft>
                <a:spcPts val="0"/>
              </a:spcAft>
              <a:buNone/>
            </a:pPr>
            <a:r>
              <a:rPr lang="en-GB" sz="2800">
                <a:solidFill>
                  <a:schemeClr val="lt1"/>
                </a:solidFill>
                <a:latin typeface="Arial"/>
                <a:ea typeface="Arial"/>
                <a:cs typeface="Arial"/>
                <a:sym typeface="Arial"/>
              </a:rPr>
              <a:t>Try your best and to build resilience.</a:t>
            </a:r>
            <a:endParaRPr sz="1600"/>
          </a:p>
          <a:p>
            <a:pPr marL="285750" marR="0" lvl="0" indent="-285750" algn="l" rtl="0">
              <a:spcBef>
                <a:spcPts val="0"/>
              </a:spcBef>
              <a:spcAft>
                <a:spcPts val="0"/>
              </a:spcAft>
              <a:buNone/>
            </a:pPr>
            <a:endParaRPr sz="2800">
              <a:solidFill>
                <a:schemeClr val="lt1"/>
              </a:solidFill>
              <a:latin typeface="Arial"/>
              <a:ea typeface="Arial"/>
              <a:cs typeface="Arial"/>
              <a:sym typeface="Arial"/>
            </a:endParaRPr>
          </a:p>
          <a:p>
            <a:pPr marL="0" marR="0" lvl="0" indent="0" algn="l" rtl="0">
              <a:spcBef>
                <a:spcPts val="1600"/>
              </a:spcBef>
              <a:spcAft>
                <a:spcPts val="0"/>
              </a:spcAft>
              <a:buClr>
                <a:schemeClr val="lt1"/>
              </a:buClr>
              <a:buSzPts val="2400"/>
              <a:buFont typeface="Arial"/>
              <a:buNone/>
            </a:pPr>
            <a:r>
              <a:rPr lang="en-GB" sz="2800" b="1" u="sng">
                <a:solidFill>
                  <a:schemeClr val="lt1"/>
                </a:solidFill>
                <a:latin typeface="Arial"/>
                <a:ea typeface="Arial"/>
                <a:cs typeface="Arial"/>
                <a:sym typeface="Arial"/>
              </a:rPr>
              <a:t>Attitude to Learning</a:t>
            </a:r>
            <a:r>
              <a:rPr lang="en-GB" sz="2800" b="1">
                <a:solidFill>
                  <a:schemeClr val="lt1"/>
                </a:solidFill>
                <a:latin typeface="Arial"/>
                <a:ea typeface="Arial"/>
                <a:cs typeface="Arial"/>
                <a:sym typeface="Arial"/>
              </a:rPr>
              <a:t>:</a:t>
            </a:r>
            <a:endParaRPr sz="1600"/>
          </a:p>
          <a:p>
            <a:pPr marL="285750" marR="0" lvl="0" indent="-285750" algn="l" rtl="0">
              <a:spcBef>
                <a:spcPts val="0"/>
              </a:spcBef>
              <a:spcAft>
                <a:spcPts val="0"/>
              </a:spcAft>
              <a:buNone/>
            </a:pPr>
            <a:r>
              <a:rPr lang="en-GB" sz="2800">
                <a:solidFill>
                  <a:schemeClr val="lt1"/>
                </a:solidFill>
                <a:latin typeface="Arial"/>
                <a:ea typeface="Arial"/>
                <a:cs typeface="Arial"/>
                <a:sym typeface="Arial"/>
              </a:rPr>
              <a:t>Be an active learner.</a:t>
            </a:r>
            <a:endParaRPr sz="1600"/>
          </a:p>
          <a:p>
            <a:pPr marL="285750" marR="0" lvl="0" indent="-285750" algn="l" rtl="0">
              <a:spcBef>
                <a:spcPts val="0"/>
              </a:spcBef>
              <a:spcAft>
                <a:spcPts val="0"/>
              </a:spcAft>
              <a:buNone/>
            </a:pPr>
            <a:r>
              <a:rPr lang="en-GB" sz="2800">
                <a:solidFill>
                  <a:schemeClr val="lt1"/>
                </a:solidFill>
                <a:latin typeface="Arial"/>
                <a:ea typeface="Arial"/>
                <a:cs typeface="Arial"/>
                <a:sym typeface="Arial"/>
              </a:rPr>
              <a:t>Allow others around you to learn.</a:t>
            </a:r>
            <a:endParaRPr sz="1600"/>
          </a:p>
          <a:p>
            <a:pPr marL="285750" marR="0" lvl="0" indent="-285750" algn="l" rtl="0">
              <a:spcBef>
                <a:spcPts val="0"/>
              </a:spcBef>
              <a:spcAft>
                <a:spcPts val="0"/>
              </a:spcAft>
              <a:buNone/>
            </a:pPr>
            <a:r>
              <a:rPr lang="en-GB" sz="2800">
                <a:solidFill>
                  <a:schemeClr val="lt1"/>
                </a:solidFill>
                <a:latin typeface="Arial"/>
                <a:ea typeface="Arial"/>
                <a:cs typeface="Arial"/>
                <a:sym typeface="Arial"/>
              </a:rPr>
              <a:t>Take responsibility for your own learning</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6"/>
          <p:cNvSpPr/>
          <p:nvPr/>
        </p:nvSpPr>
        <p:spPr>
          <a:xfrm>
            <a:off x="0" y="0"/>
            <a:ext cx="12192000" cy="6858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46" name="Google Shape;146;p6" descr="A logo of a church&#10;&#10;Description automatically generated"/>
          <p:cNvPicPr preferRelativeResize="0"/>
          <p:nvPr/>
        </p:nvPicPr>
        <p:blipFill rotWithShape="1">
          <a:blip r:embed="rId3">
            <a:alphaModFix/>
          </a:blip>
          <a:srcRect/>
          <a:stretch/>
        </p:blipFill>
        <p:spPr>
          <a:xfrm>
            <a:off x="1135505" y="2713525"/>
            <a:ext cx="3334479" cy="3732795"/>
          </a:xfrm>
          <a:prstGeom prst="rect">
            <a:avLst/>
          </a:prstGeom>
          <a:noFill/>
          <a:ln>
            <a:noFill/>
          </a:ln>
        </p:spPr>
      </p:pic>
      <p:sp>
        <p:nvSpPr>
          <p:cNvPr id="147" name="Google Shape;147;p6"/>
          <p:cNvSpPr txBox="1"/>
          <p:nvPr/>
        </p:nvSpPr>
        <p:spPr>
          <a:xfrm>
            <a:off x="4616245" y="2074754"/>
            <a:ext cx="7453268" cy="45191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lt1"/>
                </a:solidFill>
                <a:latin typeface="Arial"/>
                <a:ea typeface="Arial"/>
                <a:cs typeface="Arial"/>
                <a:sym typeface="Arial"/>
              </a:rPr>
              <a:t>The 2026 Phonics Screening Check will take place from Monday </a:t>
            </a:r>
            <a:r>
              <a:rPr lang="en-GB" sz="2800" b="1" dirty="0">
                <a:solidFill>
                  <a:schemeClr val="lt1"/>
                </a:solidFill>
              </a:rPr>
              <a:t>14</a:t>
            </a:r>
            <a:r>
              <a:rPr lang="en-GB" sz="2800" b="1" baseline="30000" dirty="0">
                <a:solidFill>
                  <a:schemeClr val="lt1"/>
                </a:solidFill>
                <a:latin typeface="Arial"/>
                <a:ea typeface="Arial"/>
                <a:cs typeface="Arial"/>
                <a:sym typeface="Arial"/>
              </a:rPr>
              <a:t>th</a:t>
            </a:r>
            <a:r>
              <a:rPr lang="en-GB" sz="2800" b="1" dirty="0">
                <a:solidFill>
                  <a:schemeClr val="lt1"/>
                </a:solidFill>
                <a:latin typeface="Arial"/>
                <a:ea typeface="Arial"/>
                <a:cs typeface="Arial"/>
                <a:sym typeface="Arial"/>
              </a:rPr>
              <a:t> June to Friday 1</a:t>
            </a:r>
            <a:r>
              <a:rPr lang="en-GB" sz="2800" b="1" dirty="0">
                <a:solidFill>
                  <a:schemeClr val="lt1"/>
                </a:solidFill>
              </a:rPr>
              <a:t>8</a:t>
            </a:r>
            <a:r>
              <a:rPr lang="en-GB" sz="2800" b="1" baseline="30000" dirty="0">
                <a:solidFill>
                  <a:schemeClr val="lt1"/>
                </a:solidFill>
                <a:latin typeface="Arial"/>
                <a:ea typeface="Arial"/>
                <a:cs typeface="Arial"/>
                <a:sym typeface="Arial"/>
              </a:rPr>
              <a:t>th</a:t>
            </a:r>
            <a:r>
              <a:rPr lang="en-GB" sz="2800" b="1" dirty="0">
                <a:solidFill>
                  <a:schemeClr val="lt1"/>
                </a:solidFill>
                <a:latin typeface="Arial"/>
                <a:ea typeface="Arial"/>
                <a:cs typeface="Arial"/>
                <a:sym typeface="Arial"/>
              </a:rPr>
              <a:t> June</a:t>
            </a:r>
            <a:r>
              <a:rPr lang="en-GB" sz="2800" b="1">
                <a:solidFill>
                  <a:schemeClr val="lt1"/>
                </a:solidFill>
                <a:latin typeface="Arial"/>
                <a:ea typeface="Arial"/>
                <a:cs typeface="Arial"/>
                <a:sym typeface="Arial"/>
              </a:rPr>
              <a:t>, </a:t>
            </a:r>
            <a:r>
              <a:rPr lang="en-GB" sz="2800" b="1" smtClean="0">
                <a:solidFill>
                  <a:schemeClr val="lt1"/>
                </a:solidFill>
                <a:latin typeface="Arial"/>
                <a:ea typeface="Arial"/>
                <a:cs typeface="Arial"/>
                <a:sym typeface="Arial"/>
              </a:rPr>
              <a:t>2027.</a:t>
            </a:r>
            <a:endParaRPr dirty="0"/>
          </a:p>
          <a:p>
            <a:pPr marL="0" marR="0" lvl="0" indent="0" algn="ctr" rtl="0">
              <a:spcBef>
                <a:spcPts val="1600"/>
              </a:spcBef>
              <a:spcAft>
                <a:spcPts val="0"/>
              </a:spcAft>
              <a:buNone/>
            </a:pPr>
            <a:endParaRPr sz="1100" b="1" dirty="0">
              <a:solidFill>
                <a:schemeClr val="lt1"/>
              </a:solidFill>
              <a:latin typeface="Arial"/>
              <a:ea typeface="Arial"/>
              <a:cs typeface="Arial"/>
              <a:sym typeface="Arial"/>
            </a:endParaRPr>
          </a:p>
          <a:p>
            <a:pPr marL="0" marR="0" lvl="0" indent="0" algn="ctr" rtl="0">
              <a:spcBef>
                <a:spcPts val="1600"/>
              </a:spcBef>
              <a:spcAft>
                <a:spcPts val="0"/>
              </a:spcAft>
              <a:buNone/>
            </a:pPr>
            <a:r>
              <a:rPr lang="en-GB" sz="2800" b="1" dirty="0">
                <a:solidFill>
                  <a:schemeClr val="lt1"/>
                </a:solidFill>
                <a:latin typeface="Arial"/>
                <a:ea typeface="Arial"/>
                <a:cs typeface="Arial"/>
                <a:sym typeface="Arial"/>
              </a:rPr>
              <a:t>Year 1’s assembly Friday </a:t>
            </a:r>
            <a:r>
              <a:rPr lang="en-GB" sz="2800" b="1" dirty="0">
                <a:solidFill>
                  <a:schemeClr val="lt1"/>
                </a:solidFill>
              </a:rPr>
              <a:t>9th October</a:t>
            </a:r>
            <a:r>
              <a:rPr lang="en-GB" sz="2800" b="1" dirty="0">
                <a:solidFill>
                  <a:schemeClr val="lt1"/>
                </a:solidFill>
                <a:latin typeface="Arial"/>
                <a:ea typeface="Arial"/>
                <a:cs typeface="Arial"/>
                <a:sym typeface="Arial"/>
              </a:rPr>
              <a:t> 202</a:t>
            </a:r>
            <a:r>
              <a:rPr lang="en-GB" sz="2800" b="1" dirty="0">
                <a:solidFill>
                  <a:schemeClr val="lt1"/>
                </a:solidFill>
              </a:rPr>
              <a:t>6</a:t>
            </a:r>
            <a:endParaRPr dirty="0"/>
          </a:p>
          <a:p>
            <a:pPr marL="0" marR="0" lvl="0" indent="0" algn="ctr" rtl="0">
              <a:spcBef>
                <a:spcPts val="1600"/>
              </a:spcBef>
              <a:spcAft>
                <a:spcPts val="0"/>
              </a:spcAft>
              <a:buNone/>
            </a:pPr>
            <a:endParaRPr sz="1400" b="1" dirty="0">
              <a:solidFill>
                <a:schemeClr val="lt1"/>
              </a:solidFill>
              <a:latin typeface="Arial"/>
              <a:ea typeface="Arial"/>
              <a:cs typeface="Arial"/>
              <a:sym typeface="Arial"/>
            </a:endParaRPr>
          </a:p>
          <a:p>
            <a:pPr marL="0" marR="0" lvl="0" indent="0" algn="ctr" rtl="0">
              <a:spcBef>
                <a:spcPts val="1600"/>
              </a:spcBef>
              <a:spcAft>
                <a:spcPts val="0"/>
              </a:spcAft>
              <a:buNone/>
            </a:pPr>
            <a:r>
              <a:rPr lang="en-GB" sz="2800" b="1" dirty="0">
                <a:solidFill>
                  <a:schemeClr val="lt1"/>
                </a:solidFill>
                <a:latin typeface="Arial"/>
                <a:ea typeface="Arial"/>
                <a:cs typeface="Arial"/>
                <a:sym typeface="Arial"/>
              </a:rPr>
              <a:t>EYFS and KS1’s </a:t>
            </a:r>
            <a:r>
              <a:rPr lang="en-GB" sz="2800" b="1" dirty="0" smtClean="0">
                <a:solidFill>
                  <a:schemeClr val="lt1"/>
                </a:solidFill>
                <a:latin typeface="Arial"/>
                <a:ea typeface="Arial"/>
                <a:cs typeface="Arial"/>
                <a:sym typeface="Arial"/>
              </a:rPr>
              <a:t>Nativity</a:t>
            </a:r>
          </a:p>
          <a:p>
            <a:pPr marL="0" marR="0" lvl="0" indent="0" algn="ctr" rtl="0">
              <a:spcBef>
                <a:spcPts val="1600"/>
              </a:spcBef>
              <a:spcAft>
                <a:spcPts val="0"/>
              </a:spcAft>
              <a:buNone/>
            </a:pPr>
            <a:r>
              <a:rPr lang="en-GB" sz="2100" b="1" dirty="0" smtClean="0">
                <a:solidFill>
                  <a:schemeClr val="lt1"/>
                </a:solidFill>
                <a:latin typeface="Arial"/>
                <a:ea typeface="Arial"/>
                <a:cs typeface="Arial"/>
                <a:sym typeface="Arial"/>
              </a:rPr>
              <a:t> </a:t>
            </a:r>
            <a:r>
              <a:rPr lang="en-GB" sz="2800" b="1" dirty="0">
                <a:solidFill>
                  <a:schemeClr val="lt1"/>
                </a:solidFill>
                <a:latin typeface="Arial"/>
                <a:ea typeface="Arial"/>
                <a:cs typeface="Arial"/>
                <a:sym typeface="Arial"/>
              </a:rPr>
              <a:t>Monday </a:t>
            </a:r>
            <a:r>
              <a:rPr lang="en-GB" sz="2800" b="1" dirty="0" smtClean="0">
                <a:solidFill>
                  <a:schemeClr val="lt1"/>
                </a:solidFill>
                <a:latin typeface="Arial"/>
                <a:ea typeface="Arial"/>
                <a:cs typeface="Arial"/>
                <a:sym typeface="Arial"/>
              </a:rPr>
              <a:t>14</a:t>
            </a:r>
            <a:r>
              <a:rPr lang="en-GB" sz="2800" b="1" baseline="30000" dirty="0" smtClean="0">
                <a:solidFill>
                  <a:schemeClr val="lt1"/>
                </a:solidFill>
                <a:latin typeface="Arial"/>
                <a:ea typeface="Arial"/>
                <a:cs typeface="Arial"/>
                <a:sym typeface="Arial"/>
              </a:rPr>
              <a:t>th</a:t>
            </a:r>
            <a:r>
              <a:rPr lang="en-GB" sz="2800" b="1" dirty="0" smtClean="0">
                <a:solidFill>
                  <a:schemeClr val="lt1"/>
                </a:solidFill>
                <a:latin typeface="Arial"/>
                <a:ea typeface="Arial"/>
                <a:cs typeface="Arial"/>
                <a:sym typeface="Arial"/>
              </a:rPr>
              <a:t> </a:t>
            </a:r>
            <a:r>
              <a:rPr lang="en-GB" sz="2800" b="1" dirty="0">
                <a:solidFill>
                  <a:schemeClr val="lt1"/>
                </a:solidFill>
                <a:latin typeface="Arial"/>
                <a:ea typeface="Arial"/>
                <a:cs typeface="Arial"/>
                <a:sym typeface="Arial"/>
              </a:rPr>
              <a:t>December and Tuesday </a:t>
            </a:r>
            <a:r>
              <a:rPr lang="en-GB" sz="2800" b="1" dirty="0" smtClean="0">
                <a:solidFill>
                  <a:schemeClr val="lt1"/>
                </a:solidFill>
                <a:latin typeface="Arial"/>
                <a:ea typeface="Arial"/>
                <a:cs typeface="Arial"/>
                <a:sym typeface="Arial"/>
              </a:rPr>
              <a:t>15</a:t>
            </a:r>
            <a:r>
              <a:rPr lang="en-GB" sz="2800" b="1" baseline="30000" dirty="0" smtClean="0">
                <a:solidFill>
                  <a:schemeClr val="lt1"/>
                </a:solidFill>
                <a:latin typeface="Arial"/>
                <a:ea typeface="Arial"/>
                <a:cs typeface="Arial"/>
                <a:sym typeface="Arial"/>
              </a:rPr>
              <a:t>th</a:t>
            </a:r>
            <a:r>
              <a:rPr lang="en-GB" sz="2800" b="1" dirty="0" smtClean="0">
                <a:solidFill>
                  <a:schemeClr val="lt1"/>
                </a:solidFill>
                <a:latin typeface="Arial"/>
                <a:ea typeface="Arial"/>
                <a:cs typeface="Arial"/>
                <a:sym typeface="Arial"/>
              </a:rPr>
              <a:t> </a:t>
            </a:r>
            <a:r>
              <a:rPr lang="en-GB" sz="2800" b="1" dirty="0">
                <a:solidFill>
                  <a:schemeClr val="lt1"/>
                </a:solidFill>
                <a:latin typeface="Arial"/>
                <a:ea typeface="Arial"/>
                <a:cs typeface="Arial"/>
                <a:sym typeface="Arial"/>
              </a:rPr>
              <a:t>December </a:t>
            </a:r>
            <a:endParaRPr sz="900" dirty="0"/>
          </a:p>
        </p:txBody>
      </p:sp>
      <p:sp>
        <p:nvSpPr>
          <p:cNvPr id="148" name="Google Shape;148;p6" descr="2017 Phonics Screening Check Pupils Materials - Year 1 Phonic Screening ..."/>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9" name="Google Shape;149;p6"/>
          <p:cNvPicPr preferRelativeResize="0"/>
          <p:nvPr/>
        </p:nvPicPr>
        <p:blipFill rotWithShape="1">
          <a:blip r:embed="rId4">
            <a:alphaModFix/>
          </a:blip>
          <a:srcRect/>
          <a:stretch/>
        </p:blipFill>
        <p:spPr>
          <a:xfrm>
            <a:off x="7245020" y="267114"/>
            <a:ext cx="1278838" cy="1807640"/>
          </a:xfrm>
          <a:prstGeom prst="rect">
            <a:avLst/>
          </a:prstGeom>
          <a:noFill/>
          <a:ln>
            <a:noFill/>
          </a:ln>
        </p:spPr>
      </p:pic>
      <p:pic>
        <p:nvPicPr>
          <p:cNvPr id="150" name="Google Shape;150;p6"/>
          <p:cNvPicPr preferRelativeResize="0"/>
          <p:nvPr/>
        </p:nvPicPr>
        <p:blipFill rotWithShape="1">
          <a:blip r:embed="rId5">
            <a:alphaModFix/>
          </a:blip>
          <a:srcRect/>
          <a:stretch/>
        </p:blipFill>
        <p:spPr>
          <a:xfrm>
            <a:off x="1564694" y="160338"/>
            <a:ext cx="2476100" cy="24087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7"/>
          <p:cNvSpPr/>
          <p:nvPr/>
        </p:nvSpPr>
        <p:spPr>
          <a:xfrm>
            <a:off x="0" y="0"/>
            <a:ext cx="12192000" cy="6858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6" name="Google Shape;156;p7"/>
          <p:cNvSpPr txBox="1"/>
          <p:nvPr/>
        </p:nvSpPr>
        <p:spPr>
          <a:xfrm>
            <a:off x="5133636" y="4067033"/>
            <a:ext cx="6842591" cy="2726852"/>
          </a:xfrm>
          <a:prstGeom prst="rect">
            <a:avLst/>
          </a:prstGeom>
          <a:noFill/>
          <a:ln>
            <a:noFill/>
          </a:ln>
        </p:spPr>
        <p:txBody>
          <a:bodyPr spcFirstLastPara="1" wrap="square" lIns="91425" tIns="45700" rIns="91425" bIns="45700" anchor="b" anchorCtr="0">
            <a:noAutofit/>
          </a:bodyPr>
          <a:lstStyle/>
          <a:p>
            <a:pPr marL="0" marR="0" lvl="0" indent="0" algn="l" rtl="0">
              <a:lnSpc>
                <a:spcPct val="120000"/>
              </a:lnSpc>
              <a:spcBef>
                <a:spcPts val="0"/>
              </a:spcBef>
              <a:spcAft>
                <a:spcPts val="0"/>
              </a:spcAft>
              <a:buNone/>
            </a:pPr>
            <a:endParaRPr sz="2800" b="1" dirty="0">
              <a:solidFill>
                <a:schemeClr val="lt1"/>
              </a:solidFill>
              <a:latin typeface="Arial"/>
              <a:ea typeface="Arial"/>
              <a:cs typeface="Arial"/>
              <a:sym typeface="Arial"/>
            </a:endParaRPr>
          </a:p>
          <a:p>
            <a:pPr marL="0" marR="0" lvl="0" indent="0" algn="l" rtl="0">
              <a:lnSpc>
                <a:spcPct val="120000"/>
              </a:lnSpc>
              <a:spcBef>
                <a:spcPts val="0"/>
              </a:spcBef>
              <a:spcAft>
                <a:spcPts val="0"/>
              </a:spcAft>
              <a:buNone/>
            </a:pPr>
            <a:endParaRPr sz="2800" b="1" dirty="0">
              <a:solidFill>
                <a:schemeClr val="lt1"/>
              </a:solidFill>
              <a:latin typeface="Arial"/>
              <a:ea typeface="Arial"/>
              <a:cs typeface="Arial"/>
              <a:sym typeface="Arial"/>
            </a:endParaRPr>
          </a:p>
          <a:p>
            <a:pPr marL="0" marR="0" lvl="0" indent="0" algn="l" rtl="0">
              <a:lnSpc>
                <a:spcPct val="120000"/>
              </a:lnSpc>
              <a:spcBef>
                <a:spcPts val="0"/>
              </a:spcBef>
              <a:spcAft>
                <a:spcPts val="0"/>
              </a:spcAft>
              <a:buNone/>
            </a:pPr>
            <a:r>
              <a:rPr lang="en-GB" sz="3200" b="1" dirty="0">
                <a:solidFill>
                  <a:schemeClr val="lt1"/>
                </a:solidFill>
                <a:latin typeface="Arial"/>
                <a:ea typeface="Arial"/>
                <a:cs typeface="Arial"/>
                <a:sym typeface="Arial"/>
              </a:rPr>
              <a:t>REMINDERS</a:t>
            </a:r>
            <a:endParaRPr sz="1600" dirty="0"/>
          </a:p>
          <a:p>
            <a:pPr marL="0" marR="0" lvl="0" indent="0" algn="l" rtl="0">
              <a:lnSpc>
                <a:spcPct val="120000"/>
              </a:lnSpc>
              <a:spcBef>
                <a:spcPts val="0"/>
              </a:spcBef>
              <a:spcAft>
                <a:spcPts val="0"/>
              </a:spcAft>
              <a:buNone/>
            </a:pPr>
            <a:r>
              <a:rPr lang="en-GB" sz="2800" b="1" dirty="0">
                <a:solidFill>
                  <a:schemeClr val="lt1"/>
                </a:solidFill>
                <a:latin typeface="Arial"/>
                <a:ea typeface="Arial"/>
                <a:cs typeface="Arial"/>
                <a:sym typeface="Arial"/>
              </a:rPr>
              <a:t>Water Bottle</a:t>
            </a:r>
            <a:r>
              <a:rPr lang="en-GB" sz="2800" dirty="0">
                <a:solidFill>
                  <a:schemeClr val="lt1"/>
                </a:solidFill>
                <a:latin typeface="Arial"/>
                <a:ea typeface="Arial"/>
                <a:cs typeface="Arial"/>
                <a:sym typeface="Arial"/>
              </a:rPr>
              <a:t>: please make sure that your child brings this to school each day.</a:t>
            </a:r>
            <a:endParaRPr sz="1600" dirty="0"/>
          </a:p>
          <a:p>
            <a:pPr marL="0" marR="0" lvl="0" indent="0" algn="l" rtl="0">
              <a:lnSpc>
                <a:spcPct val="120000"/>
              </a:lnSpc>
              <a:spcBef>
                <a:spcPts val="0"/>
              </a:spcBef>
              <a:spcAft>
                <a:spcPts val="0"/>
              </a:spcAft>
              <a:buNone/>
            </a:pPr>
            <a:r>
              <a:rPr lang="en-GB" sz="2800" b="1" dirty="0">
                <a:solidFill>
                  <a:schemeClr val="lt1"/>
                </a:solidFill>
                <a:latin typeface="Arial"/>
                <a:ea typeface="Arial"/>
                <a:cs typeface="Arial"/>
                <a:sym typeface="Arial"/>
              </a:rPr>
              <a:t>School bags: </a:t>
            </a:r>
            <a:r>
              <a:rPr lang="en-GB" sz="2800" dirty="0">
                <a:solidFill>
                  <a:schemeClr val="lt1"/>
                </a:solidFill>
                <a:latin typeface="Arial"/>
                <a:ea typeface="Arial"/>
                <a:cs typeface="Arial"/>
                <a:sym typeface="Arial"/>
              </a:rPr>
              <a:t>please make sure your children brings their school bag in every day and books will be changed on a Monday.</a:t>
            </a:r>
            <a:endParaRPr sz="1600" dirty="0"/>
          </a:p>
          <a:p>
            <a:pPr marL="0" marR="0" lvl="0" indent="0" algn="l" rtl="0">
              <a:lnSpc>
                <a:spcPct val="120000"/>
              </a:lnSpc>
              <a:spcBef>
                <a:spcPts val="0"/>
              </a:spcBef>
              <a:spcAft>
                <a:spcPts val="0"/>
              </a:spcAft>
              <a:buNone/>
            </a:pPr>
            <a:endParaRPr sz="2800" dirty="0">
              <a:solidFill>
                <a:schemeClr val="lt1"/>
              </a:solidFill>
              <a:sym typeface="Arial"/>
            </a:endParaRPr>
          </a:p>
          <a:p>
            <a:pPr marL="0" marR="0" lvl="0" indent="0" algn="l" rtl="0">
              <a:lnSpc>
                <a:spcPct val="120000"/>
              </a:lnSpc>
              <a:spcBef>
                <a:spcPts val="0"/>
              </a:spcBef>
              <a:spcAft>
                <a:spcPts val="0"/>
              </a:spcAft>
              <a:buNone/>
            </a:pPr>
            <a:endParaRPr sz="2800" dirty="0">
              <a:solidFill>
                <a:schemeClr val="lt1"/>
              </a:solidFill>
              <a:sym typeface="Arial"/>
            </a:endParaRPr>
          </a:p>
          <a:p>
            <a:pPr marL="0" marR="0" lvl="0" indent="0" algn="l" rtl="0">
              <a:lnSpc>
                <a:spcPct val="120000"/>
              </a:lnSpc>
              <a:spcBef>
                <a:spcPts val="0"/>
              </a:spcBef>
              <a:spcAft>
                <a:spcPts val="0"/>
              </a:spcAft>
              <a:buNone/>
            </a:pPr>
            <a:endParaRPr sz="2800" dirty="0">
              <a:solidFill>
                <a:schemeClr val="lt1"/>
              </a:solidFill>
              <a:sym typeface="Arial"/>
            </a:endParaRPr>
          </a:p>
          <a:p>
            <a:pPr marL="0" marR="0" lvl="0" indent="0" algn="l" rtl="0">
              <a:lnSpc>
                <a:spcPct val="120000"/>
              </a:lnSpc>
              <a:spcBef>
                <a:spcPts val="0"/>
              </a:spcBef>
              <a:spcAft>
                <a:spcPts val="0"/>
              </a:spcAft>
              <a:buNone/>
            </a:pPr>
            <a:r>
              <a:rPr lang="en-GB" sz="2800" b="1" dirty="0">
                <a:solidFill>
                  <a:schemeClr val="lt1"/>
                </a:solidFill>
                <a:sym typeface="Arial"/>
              </a:rPr>
              <a:t>Snack:</a:t>
            </a:r>
            <a:r>
              <a:rPr lang="en-GB" sz="2800" dirty="0">
                <a:solidFill>
                  <a:schemeClr val="lt1"/>
                </a:solidFill>
                <a:sym typeface="Arial"/>
              </a:rPr>
              <a:t> if your child does not have toast, please make sure to send a suitable healt</a:t>
            </a:r>
            <a:r>
              <a:rPr lang="en-GB" sz="2800" dirty="0">
                <a:solidFill>
                  <a:schemeClr val="lt1"/>
                </a:solidFill>
              </a:rPr>
              <a:t>hy </a:t>
            </a:r>
            <a:r>
              <a:rPr lang="en-GB" sz="2800" dirty="0">
                <a:solidFill>
                  <a:schemeClr val="lt1"/>
                </a:solidFill>
                <a:sym typeface="Arial"/>
              </a:rPr>
              <a:t>snack for break times.</a:t>
            </a:r>
            <a:endParaRPr sz="1600" dirty="0"/>
          </a:p>
        </p:txBody>
      </p:sp>
      <p:pic>
        <p:nvPicPr>
          <p:cNvPr id="164" name="Google Shape;164;p7" descr="A logo of a church&#10;&#10;Description automatically generated"/>
          <p:cNvPicPr preferRelativeResize="0"/>
          <p:nvPr/>
        </p:nvPicPr>
        <p:blipFill rotWithShape="1">
          <a:blip r:embed="rId3">
            <a:alphaModFix/>
          </a:blip>
          <a:srcRect/>
          <a:stretch/>
        </p:blipFill>
        <p:spPr>
          <a:xfrm>
            <a:off x="740597" y="491609"/>
            <a:ext cx="4090566" cy="4579200"/>
          </a:xfrm>
          <a:prstGeom prst="rect">
            <a:avLst/>
          </a:prstGeom>
          <a:noFill/>
          <a:ln>
            <a:noFill/>
          </a:ln>
        </p:spPr>
      </p:pic>
      <p:pic>
        <p:nvPicPr>
          <p:cNvPr id="165" name="Google Shape;165;p7"/>
          <p:cNvPicPr preferRelativeResize="0"/>
          <p:nvPr/>
        </p:nvPicPr>
        <p:blipFill rotWithShape="1">
          <a:blip r:embed="rId4">
            <a:alphaModFix/>
          </a:blip>
          <a:srcRect/>
          <a:stretch/>
        </p:blipFill>
        <p:spPr>
          <a:xfrm>
            <a:off x="6498272" y="3713071"/>
            <a:ext cx="1679855" cy="1357738"/>
          </a:xfrm>
          <a:prstGeom prst="rect">
            <a:avLst/>
          </a:prstGeom>
          <a:noFill/>
          <a:ln>
            <a:noFill/>
          </a:ln>
        </p:spPr>
      </p:pic>
      <p:pic>
        <p:nvPicPr>
          <p:cNvPr id="166" name="Google Shape;166;p7"/>
          <p:cNvPicPr preferRelativeResize="0"/>
          <p:nvPr/>
        </p:nvPicPr>
        <p:blipFill rotWithShape="1">
          <a:blip r:embed="rId5">
            <a:alphaModFix/>
          </a:blip>
          <a:srcRect/>
          <a:stretch/>
        </p:blipFill>
        <p:spPr>
          <a:xfrm>
            <a:off x="9201472" y="3713071"/>
            <a:ext cx="1526653" cy="135773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8"/>
          <p:cNvSpPr/>
          <p:nvPr/>
        </p:nvSpPr>
        <p:spPr>
          <a:xfrm>
            <a:off x="4257" y="-253627"/>
            <a:ext cx="12192000" cy="6858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2" name="Google Shape;172;p8"/>
          <p:cNvSpPr txBox="1"/>
          <p:nvPr/>
        </p:nvSpPr>
        <p:spPr>
          <a:xfrm>
            <a:off x="3874820" y="2083277"/>
            <a:ext cx="4260527" cy="1911156"/>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None/>
            </a:pPr>
            <a:r>
              <a:rPr lang="en-GB" sz="4000" b="1" dirty="0">
                <a:solidFill>
                  <a:schemeClr val="lt1"/>
                </a:solidFill>
                <a:latin typeface="Calibri"/>
                <a:ea typeface="Calibri"/>
                <a:cs typeface="Calibri"/>
                <a:sym typeface="Calibri"/>
              </a:rPr>
              <a:t>Home Learning</a:t>
            </a:r>
            <a:endParaRPr sz="1200" dirty="0"/>
          </a:p>
          <a:p>
            <a:pPr marL="0" marR="0" lvl="0" indent="0" algn="ctr" rtl="0">
              <a:lnSpc>
                <a:spcPct val="90000"/>
              </a:lnSpc>
              <a:spcBef>
                <a:spcPts val="600"/>
              </a:spcBef>
              <a:spcAft>
                <a:spcPts val="0"/>
              </a:spcAft>
              <a:buNone/>
            </a:pPr>
            <a:r>
              <a:rPr lang="en-GB" sz="4000" b="1" dirty="0">
                <a:solidFill>
                  <a:schemeClr val="lt1"/>
                </a:solidFill>
                <a:latin typeface="Calibri"/>
                <a:ea typeface="Calibri"/>
                <a:cs typeface="Calibri"/>
                <a:sym typeface="Calibri"/>
              </a:rPr>
              <a:t>w</a:t>
            </a:r>
            <a:r>
              <a:rPr lang="en-GB" sz="4000" b="1" dirty="0" smtClean="0">
                <a:solidFill>
                  <a:schemeClr val="lt1"/>
                </a:solidFill>
                <a:latin typeface="Calibri"/>
                <a:ea typeface="Calibri"/>
                <a:cs typeface="Calibri"/>
                <a:sym typeface="Calibri"/>
              </a:rPr>
              <a:t>ill </a:t>
            </a:r>
            <a:r>
              <a:rPr lang="en-GB" sz="4000" b="1" dirty="0">
                <a:solidFill>
                  <a:schemeClr val="lt1"/>
                </a:solidFill>
                <a:latin typeface="Calibri"/>
                <a:ea typeface="Calibri"/>
                <a:cs typeface="Calibri"/>
                <a:sym typeface="Calibri"/>
              </a:rPr>
              <a:t>be set on Tuesday and needs to be completed by the following Monday</a:t>
            </a:r>
            <a:endParaRPr sz="4000" b="1" dirty="0">
              <a:solidFill>
                <a:schemeClr val="lt1"/>
              </a:solidFill>
              <a:latin typeface="Calibri"/>
              <a:ea typeface="Calibri"/>
              <a:cs typeface="Calibri"/>
              <a:sym typeface="Calibri"/>
            </a:endParaRPr>
          </a:p>
        </p:txBody>
      </p:sp>
      <p:sp>
        <p:nvSpPr>
          <p:cNvPr id="173" name="Google Shape;173;p8"/>
          <p:cNvSpPr txBox="1">
            <a:spLocks noGrp="1"/>
          </p:cNvSpPr>
          <p:nvPr>
            <p:ph type="subTitle" idx="1"/>
          </p:nvPr>
        </p:nvSpPr>
        <p:spPr>
          <a:xfrm>
            <a:off x="4430673" y="5768565"/>
            <a:ext cx="3506264" cy="1671616"/>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2400"/>
              <a:buNone/>
            </a:pPr>
            <a:r>
              <a:rPr lang="en-GB" b="1" i="1" dirty="0">
                <a:solidFill>
                  <a:schemeClr val="lt1"/>
                </a:solidFill>
                <a:latin typeface="Dancing Script"/>
                <a:ea typeface="Dancing Script"/>
                <a:cs typeface="Dancing Script"/>
                <a:sym typeface="Dancing Script"/>
              </a:rPr>
              <a:t>With Christ as our guide, we inspire and thrive</a:t>
            </a:r>
            <a:endParaRPr dirty="0"/>
          </a:p>
        </p:txBody>
      </p:sp>
      <p:grpSp>
        <p:nvGrpSpPr>
          <p:cNvPr id="174" name="Google Shape;174;p8"/>
          <p:cNvGrpSpPr/>
          <p:nvPr/>
        </p:nvGrpSpPr>
        <p:grpSpPr>
          <a:xfrm>
            <a:off x="1" y="0"/>
            <a:ext cx="4087640" cy="6858000"/>
            <a:chOff x="1" y="0"/>
            <a:chExt cx="4087640" cy="6858000"/>
          </a:xfrm>
        </p:grpSpPr>
        <p:sp>
          <p:nvSpPr>
            <p:cNvPr id="175" name="Google Shape;175;p8"/>
            <p:cNvSpPr/>
            <p:nvPr/>
          </p:nvSpPr>
          <p:spPr>
            <a:xfrm>
              <a:off x="1" y="0"/>
              <a:ext cx="3986041" cy="6858000"/>
            </a:xfrm>
            <a:custGeom>
              <a:avLst/>
              <a:gdLst/>
              <a:ahLst/>
              <a:cxnLst/>
              <a:rect l="l" t="t" r="r" b="b"/>
              <a:pathLst>
                <a:path w="3986041" h="6858000" extrusionOk="0">
                  <a:moveTo>
                    <a:pt x="0" y="0"/>
                  </a:moveTo>
                  <a:lnTo>
                    <a:pt x="3066495" y="0"/>
                  </a:lnTo>
                  <a:lnTo>
                    <a:pt x="3427241" y="1211943"/>
                  </a:lnTo>
                  <a:lnTo>
                    <a:pt x="3986041" y="4122057"/>
                  </a:lnTo>
                  <a:lnTo>
                    <a:pt x="3751724" y="6858000"/>
                  </a:lnTo>
                  <a:lnTo>
                    <a:pt x="0" y="6858000"/>
                  </a:lnTo>
                  <a:close/>
                </a:path>
              </a:pathLst>
            </a:custGeom>
            <a:solidFill>
              <a:schemeClr val="dk1"/>
            </a:solidFill>
            <a:ln>
              <a:noFill/>
            </a:ln>
            <a:effectLst>
              <a:outerShdw blurRad="381000" dist="152400" algn="ctr" rotWithShape="0">
                <a:srgbClr val="000000">
                  <a:alpha val="980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6" name="Google Shape;176;p8"/>
            <p:cNvSpPr/>
            <p:nvPr/>
          </p:nvSpPr>
          <p:spPr>
            <a:xfrm>
              <a:off x="2748588" y="0"/>
              <a:ext cx="1339053" cy="6858000"/>
            </a:xfrm>
            <a:custGeom>
              <a:avLst/>
              <a:gdLst/>
              <a:ahLst/>
              <a:cxnLst/>
              <a:rect l="l" t="t" r="r" b="b"/>
              <a:pathLst>
                <a:path w="1339053" h="6858000" extrusionOk="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a:outerShdw blurRad="381000" dist="152400" algn="ctr" rotWithShape="0">
                <a:srgbClr val="000000">
                  <a:alpha val="980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177" name="Google Shape;177;p8" descr="Lornshill Academy - Google Classroom"/>
          <p:cNvPicPr preferRelativeResize="0"/>
          <p:nvPr/>
        </p:nvPicPr>
        <p:blipFill rotWithShape="1">
          <a:blip r:embed="rId3">
            <a:alphaModFix/>
          </a:blip>
          <a:srcRect l="9722" r="10505" b="-1"/>
          <a:stretch/>
        </p:blipFill>
        <p:spPr>
          <a:xfrm>
            <a:off x="-4257" y="-38095"/>
            <a:ext cx="3910064" cy="3333745"/>
          </a:xfrm>
          <a:custGeom>
            <a:avLst/>
            <a:gdLst/>
            <a:ahLst/>
            <a:cxnLst/>
            <a:rect l="l" t="t" r="r" b="b"/>
            <a:pathLst>
              <a:path w="3910084" h="3333745" extrusionOk="0">
                <a:moveTo>
                  <a:pt x="0" y="0"/>
                </a:moveTo>
                <a:lnTo>
                  <a:pt x="3706250" y="0"/>
                </a:lnTo>
                <a:lnTo>
                  <a:pt x="3910084" y="2530130"/>
                </a:lnTo>
                <a:lnTo>
                  <a:pt x="3791309" y="3333745"/>
                </a:lnTo>
                <a:lnTo>
                  <a:pt x="0" y="3333745"/>
                </a:lnTo>
                <a:close/>
              </a:path>
            </a:pathLst>
          </a:custGeom>
          <a:noFill/>
          <a:ln>
            <a:noFill/>
          </a:ln>
        </p:spPr>
      </p:pic>
      <p:grpSp>
        <p:nvGrpSpPr>
          <p:cNvPr id="178" name="Google Shape;178;p8"/>
          <p:cNvGrpSpPr/>
          <p:nvPr/>
        </p:nvGrpSpPr>
        <p:grpSpPr>
          <a:xfrm>
            <a:off x="2748589" y="0"/>
            <a:ext cx="1339053" cy="6858000"/>
            <a:chOff x="2661507" y="0"/>
            <a:chExt cx="1339053" cy="6858000"/>
          </a:xfrm>
        </p:grpSpPr>
        <p:sp>
          <p:nvSpPr>
            <p:cNvPr id="179" name="Google Shape;179;p8"/>
            <p:cNvSpPr/>
            <p:nvPr/>
          </p:nvSpPr>
          <p:spPr>
            <a:xfrm>
              <a:off x="2661507" y="0"/>
              <a:ext cx="1339053" cy="6858000"/>
            </a:xfrm>
            <a:custGeom>
              <a:avLst/>
              <a:gdLst/>
              <a:ahLst/>
              <a:cxnLst/>
              <a:rect l="l" t="t" r="r" b="b"/>
              <a:pathLst>
                <a:path w="1339053" h="6858000" extrusionOk="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8"/>
            <p:cNvSpPr/>
            <p:nvPr/>
          </p:nvSpPr>
          <p:spPr>
            <a:xfrm>
              <a:off x="2661507" y="0"/>
              <a:ext cx="1339053" cy="6858000"/>
            </a:xfrm>
            <a:custGeom>
              <a:avLst/>
              <a:gdLst/>
              <a:ahLst/>
              <a:cxnLst/>
              <a:rect l="l" t="t" r="r" b="b"/>
              <a:pathLst>
                <a:path w="1339053" h="6858000" extrusionOk="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rotWithShape="1">
              <a:blip r:embed="rId4">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181" name="Google Shape;181;p8" descr="The grand end of term quiz | Feature ..."/>
          <p:cNvPicPr preferRelativeResize="0"/>
          <p:nvPr/>
        </p:nvPicPr>
        <p:blipFill rotWithShape="1">
          <a:blip r:embed="rId5">
            <a:alphaModFix/>
          </a:blip>
          <a:srcRect l="8518" r="17018"/>
          <a:stretch/>
        </p:blipFill>
        <p:spPr>
          <a:xfrm>
            <a:off x="8508425" y="0"/>
            <a:ext cx="3687832" cy="3295650"/>
          </a:xfrm>
          <a:custGeom>
            <a:avLst/>
            <a:gdLst/>
            <a:ahLst/>
            <a:cxnLst/>
            <a:rect l="l" t="t" r="r" b="b"/>
            <a:pathLst>
              <a:path w="3687832" h="3295650" extrusionOk="0">
                <a:moveTo>
                  <a:pt x="3687832" y="0"/>
                </a:moveTo>
                <a:lnTo>
                  <a:pt x="3687832" y="3295650"/>
                </a:lnTo>
                <a:lnTo>
                  <a:pt x="691450" y="3295650"/>
                </a:lnTo>
                <a:lnTo>
                  <a:pt x="124499" y="1545374"/>
                </a:lnTo>
                <a:lnTo>
                  <a:pt x="0" y="1"/>
                </a:lnTo>
                <a:close/>
              </a:path>
            </a:pathLst>
          </a:custGeom>
          <a:noFill/>
          <a:ln>
            <a:noFill/>
          </a:ln>
        </p:spPr>
      </p:pic>
      <p:grpSp>
        <p:nvGrpSpPr>
          <p:cNvPr id="182" name="Google Shape;182;p8"/>
          <p:cNvGrpSpPr/>
          <p:nvPr/>
        </p:nvGrpSpPr>
        <p:grpSpPr>
          <a:xfrm rot="10800000">
            <a:off x="8104359" y="-2"/>
            <a:ext cx="1339053" cy="6858000"/>
            <a:chOff x="2661507" y="0"/>
            <a:chExt cx="1339053" cy="6858000"/>
          </a:xfrm>
        </p:grpSpPr>
        <p:sp>
          <p:nvSpPr>
            <p:cNvPr id="183" name="Google Shape;183;p8"/>
            <p:cNvSpPr/>
            <p:nvPr/>
          </p:nvSpPr>
          <p:spPr>
            <a:xfrm>
              <a:off x="2661507" y="0"/>
              <a:ext cx="1339053" cy="6858000"/>
            </a:xfrm>
            <a:custGeom>
              <a:avLst/>
              <a:gdLst/>
              <a:ahLst/>
              <a:cxnLst/>
              <a:rect l="l" t="t" r="r" b="b"/>
              <a:pathLst>
                <a:path w="1339053" h="6858000" extrusionOk="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a:outerShdw blurRad="381000" dist="152400" dir="10800000" algn="r" rotWithShape="0">
                <a:srgbClr val="000000">
                  <a:alpha val="980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4" name="Google Shape;184;p8"/>
            <p:cNvSpPr/>
            <p:nvPr/>
          </p:nvSpPr>
          <p:spPr>
            <a:xfrm>
              <a:off x="2661507" y="0"/>
              <a:ext cx="1339053" cy="6858000"/>
            </a:xfrm>
            <a:custGeom>
              <a:avLst/>
              <a:gdLst/>
              <a:ahLst/>
              <a:cxnLst/>
              <a:rect l="l" t="t" r="r" b="b"/>
              <a:pathLst>
                <a:path w="1339053" h="6858000" extrusionOk="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rotWithShape="1">
              <a:blip r:embed="rId4">
                <a:alphaModFix amt="57000"/>
              </a:blip>
              <a:tile tx="0" ty="0" sx="100000" sy="100000" flip="none" algn="tl"/>
            </a:blipFill>
            <a:ln>
              <a:noFill/>
            </a:ln>
            <a:effectLst>
              <a:outerShdw blurRad="381000" dist="152400" dir="10800000" algn="r" rotWithShape="0">
                <a:srgbClr val="000000">
                  <a:alpha val="980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185" name="Google Shape;185;p8" descr="Computer Lab - Snelling-Merced Falls Elementary"/>
          <p:cNvPicPr preferRelativeResize="0"/>
          <p:nvPr/>
        </p:nvPicPr>
        <p:blipFill rotWithShape="1">
          <a:blip r:embed="rId6">
            <a:alphaModFix/>
          </a:blip>
          <a:srcRect/>
          <a:stretch/>
        </p:blipFill>
        <p:spPr>
          <a:xfrm>
            <a:off x="7928751" y="3529973"/>
            <a:ext cx="5372903" cy="2820774"/>
          </a:xfrm>
          <a:prstGeom prst="rect">
            <a:avLst/>
          </a:prstGeom>
          <a:noFill/>
          <a:ln>
            <a:noFill/>
          </a:ln>
        </p:spPr>
      </p:pic>
      <p:pic>
        <p:nvPicPr>
          <p:cNvPr id="186" name="Google Shape;186;p8"/>
          <p:cNvPicPr preferRelativeResize="0"/>
          <p:nvPr/>
        </p:nvPicPr>
        <p:blipFill rotWithShape="1">
          <a:blip r:embed="rId7">
            <a:alphaModFix/>
          </a:blip>
          <a:srcRect/>
          <a:stretch/>
        </p:blipFill>
        <p:spPr>
          <a:xfrm>
            <a:off x="111482" y="3802902"/>
            <a:ext cx="3397127" cy="2547845"/>
          </a:xfrm>
          <a:prstGeom prst="rect">
            <a:avLst/>
          </a:prstGeom>
          <a:noFill/>
          <a:ln>
            <a:noFill/>
          </a:ln>
        </p:spPr>
      </p:pic>
      <p:pic>
        <p:nvPicPr>
          <p:cNvPr id="18" name="Google Shape;164;p7" descr="A logo of a church&#10;&#10;Description automatically generated"/>
          <p:cNvPicPr preferRelativeResize="0"/>
          <p:nvPr/>
        </p:nvPicPr>
        <p:blipFill rotWithShape="1">
          <a:blip r:embed="rId8">
            <a:alphaModFix/>
          </a:blip>
          <a:srcRect/>
          <a:stretch/>
        </p:blipFill>
        <p:spPr>
          <a:xfrm>
            <a:off x="5464443" y="4271764"/>
            <a:ext cx="1438723" cy="133719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9" name="Google Shape;199;p9" descr="A screenshot of a phone&#10;&#10;Description automatically generated"/>
          <p:cNvPicPr preferRelativeResize="0"/>
          <p:nvPr/>
        </p:nvPicPr>
        <p:blipFill rotWithShape="1">
          <a:blip r:embed="rId3">
            <a:alphaModFix/>
          </a:blip>
          <a:srcRect/>
          <a:stretch/>
        </p:blipFill>
        <p:spPr>
          <a:xfrm>
            <a:off x="926133" y="606542"/>
            <a:ext cx="4317668" cy="6198469"/>
          </a:xfrm>
          <a:prstGeom prst="rect">
            <a:avLst/>
          </a:prstGeom>
          <a:noFill/>
          <a:ln>
            <a:noFill/>
          </a:ln>
        </p:spPr>
      </p:pic>
      <p:pic>
        <p:nvPicPr>
          <p:cNvPr id="200" name="Google Shape;200;p9" descr="A poster with text and images of books and text&#10;&#10;Description automatically generated with medium confidence"/>
          <p:cNvPicPr preferRelativeResize="0"/>
          <p:nvPr/>
        </p:nvPicPr>
        <p:blipFill rotWithShape="1">
          <a:blip r:embed="rId4">
            <a:alphaModFix/>
          </a:blip>
          <a:srcRect/>
          <a:stretch/>
        </p:blipFill>
        <p:spPr>
          <a:xfrm>
            <a:off x="5439707" y="2287317"/>
            <a:ext cx="6585833" cy="4517694"/>
          </a:xfrm>
          <a:prstGeom prst="rect">
            <a:avLst/>
          </a:prstGeom>
          <a:noFill/>
          <a:ln>
            <a:noFill/>
          </a:ln>
        </p:spPr>
      </p:pic>
      <p:pic>
        <p:nvPicPr>
          <p:cNvPr id="1026" name="Picture 2" descr="Why Is Reading Important? | Wryt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4239" y="107069"/>
            <a:ext cx="2916768" cy="2180248"/>
          </a:xfrm>
          <a:prstGeom prst="rect">
            <a:avLst/>
          </a:prstGeom>
          <a:noFill/>
          <a:extLst>
            <a:ext uri="{909E8E84-426E-40DD-AFC4-6F175D3DCCD1}">
              <a14:hiddenFill xmlns:a14="http://schemas.microsoft.com/office/drawing/2010/main">
                <a:solidFill>
                  <a:srgbClr val="FFFFFF"/>
                </a:solidFill>
              </a14:hiddenFill>
            </a:ext>
          </a:extLst>
        </p:spPr>
      </p:pic>
      <p:pic>
        <p:nvPicPr>
          <p:cNvPr id="13" name="Google Shape;164;p7" descr="A logo of a church&#10;&#10;Description automatically generated"/>
          <p:cNvPicPr preferRelativeResize="0"/>
          <p:nvPr/>
        </p:nvPicPr>
        <p:blipFill rotWithShape="1">
          <a:blip r:embed="rId6">
            <a:alphaModFix/>
          </a:blip>
          <a:srcRect/>
          <a:stretch/>
        </p:blipFill>
        <p:spPr>
          <a:xfrm>
            <a:off x="0" y="66479"/>
            <a:ext cx="926133" cy="8184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6" name="Google Shape;206;p10"/>
          <p:cNvPicPr preferRelativeResize="0"/>
          <p:nvPr/>
        </p:nvPicPr>
        <p:blipFill rotWithShape="1">
          <a:blip r:embed="rId3">
            <a:alphaModFix/>
          </a:blip>
          <a:srcRect/>
          <a:stretch/>
        </p:blipFill>
        <p:spPr>
          <a:xfrm>
            <a:off x="5645651" y="313619"/>
            <a:ext cx="6226309" cy="6239581"/>
          </a:xfrm>
          <a:prstGeom prst="rect">
            <a:avLst/>
          </a:prstGeom>
          <a:noFill/>
          <a:ln>
            <a:noFill/>
          </a:ln>
        </p:spPr>
      </p:pic>
      <p:pic>
        <p:nvPicPr>
          <p:cNvPr id="207" name="Google Shape;207;p10"/>
          <p:cNvPicPr preferRelativeResize="0"/>
          <p:nvPr/>
        </p:nvPicPr>
        <p:blipFill rotWithShape="1">
          <a:blip r:embed="rId4">
            <a:alphaModFix/>
          </a:blip>
          <a:srcRect/>
          <a:stretch/>
        </p:blipFill>
        <p:spPr>
          <a:xfrm>
            <a:off x="198120" y="313618"/>
            <a:ext cx="5447531" cy="623958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3" name="Google Shape;213;p11" descr="Sacred Heart RC Primary School ..."/>
          <p:cNvPicPr preferRelativeResize="0"/>
          <p:nvPr/>
        </p:nvPicPr>
        <p:blipFill rotWithShape="1">
          <a:blip r:embed="rId3">
            <a:alphaModFix/>
          </a:blip>
          <a:srcRect l="20400" r="23688" b="-2"/>
          <a:stretch/>
        </p:blipFill>
        <p:spPr>
          <a:xfrm>
            <a:off x="9060997" y="241667"/>
            <a:ext cx="2952750" cy="3940619"/>
          </a:xfrm>
          <a:custGeom>
            <a:avLst/>
            <a:gdLst/>
            <a:ahLst/>
            <a:cxnLst/>
            <a:rect l="l" t="t" r="r" b="b"/>
            <a:pathLst>
              <a:path w="2952750" h="3940629" extrusionOk="0">
                <a:moveTo>
                  <a:pt x="0" y="0"/>
                </a:moveTo>
                <a:lnTo>
                  <a:pt x="2952750" y="0"/>
                </a:lnTo>
                <a:lnTo>
                  <a:pt x="2952749" y="3847994"/>
                </a:lnTo>
                <a:lnTo>
                  <a:pt x="0" y="3940629"/>
                </a:lnTo>
                <a:close/>
              </a:path>
            </a:pathLst>
          </a:custGeom>
          <a:noFill/>
          <a:ln>
            <a:noFill/>
          </a:ln>
        </p:spPr>
      </p:pic>
      <p:pic>
        <p:nvPicPr>
          <p:cNvPr id="214" name="Google Shape;214;p11" descr="Lornshill Academy - Google Classroom"/>
          <p:cNvPicPr preferRelativeResize="0"/>
          <p:nvPr/>
        </p:nvPicPr>
        <p:blipFill rotWithShape="1">
          <a:blip r:embed="rId4">
            <a:alphaModFix/>
          </a:blip>
          <a:srcRect l="24314" r="25101" b="2"/>
          <a:stretch/>
        </p:blipFill>
        <p:spPr>
          <a:xfrm>
            <a:off x="6149749" y="85618"/>
            <a:ext cx="2857499" cy="3842008"/>
          </a:xfrm>
          <a:custGeom>
            <a:avLst/>
            <a:gdLst/>
            <a:ahLst/>
            <a:cxnLst/>
            <a:rect l="l" t="t" r="r" b="b"/>
            <a:pathLst>
              <a:path w="2857499" h="3842018" extrusionOk="0">
                <a:moveTo>
                  <a:pt x="0" y="0"/>
                </a:moveTo>
                <a:lnTo>
                  <a:pt x="2857499" y="0"/>
                </a:lnTo>
                <a:lnTo>
                  <a:pt x="2857499" y="3799815"/>
                </a:lnTo>
                <a:lnTo>
                  <a:pt x="2408465" y="3766458"/>
                </a:lnTo>
                <a:lnTo>
                  <a:pt x="0" y="3842018"/>
                </a:lnTo>
                <a:close/>
              </a:path>
            </a:pathLst>
          </a:custGeom>
          <a:noFill/>
          <a:ln>
            <a:noFill/>
          </a:ln>
        </p:spPr>
      </p:pic>
      <p:pic>
        <p:nvPicPr>
          <p:cNvPr id="215" name="Google Shape;215;p11" descr="60+ Alarm Clock Animation Stock Photos ..."/>
          <p:cNvPicPr preferRelativeResize="0"/>
          <p:nvPr/>
        </p:nvPicPr>
        <p:blipFill rotWithShape="1">
          <a:blip r:embed="rId5">
            <a:alphaModFix/>
          </a:blip>
          <a:srcRect l="15445" r="13582" b="-2"/>
          <a:stretch/>
        </p:blipFill>
        <p:spPr>
          <a:xfrm>
            <a:off x="107499" y="-118651"/>
            <a:ext cx="2857499" cy="4026227"/>
          </a:xfrm>
          <a:custGeom>
            <a:avLst/>
            <a:gdLst/>
            <a:ahLst/>
            <a:cxnLst/>
            <a:rect l="l" t="t" r="r" b="b"/>
            <a:pathLst>
              <a:path w="2857499" h="4026237" extrusionOk="0">
                <a:moveTo>
                  <a:pt x="0" y="0"/>
                </a:moveTo>
                <a:lnTo>
                  <a:pt x="2857499" y="0"/>
                </a:lnTo>
                <a:lnTo>
                  <a:pt x="2857499" y="4026237"/>
                </a:lnTo>
                <a:lnTo>
                  <a:pt x="0" y="3813966"/>
                </a:lnTo>
                <a:close/>
              </a:path>
            </a:pathLst>
          </a:custGeom>
          <a:noFill/>
          <a:ln>
            <a:noFill/>
          </a:ln>
        </p:spPr>
      </p:pic>
      <p:pic>
        <p:nvPicPr>
          <p:cNvPr id="216" name="Google Shape;216;p11" descr="Ultimate Sports SVG Bundle Basketball ..."/>
          <p:cNvPicPr preferRelativeResize="0"/>
          <p:nvPr/>
        </p:nvPicPr>
        <p:blipFill rotWithShape="1">
          <a:blip r:embed="rId6">
            <a:alphaModFix/>
          </a:blip>
          <a:srcRect l="19404" r="26190" b="2"/>
          <a:stretch/>
        </p:blipFill>
        <p:spPr>
          <a:xfrm>
            <a:off x="3143249" y="85618"/>
            <a:ext cx="2952751" cy="4049475"/>
          </a:xfrm>
          <a:custGeom>
            <a:avLst/>
            <a:gdLst/>
            <a:ahLst/>
            <a:cxnLst/>
            <a:rect l="l" t="t" r="r" b="b"/>
            <a:pathLst>
              <a:path w="2952751" h="4049485" extrusionOk="0">
                <a:moveTo>
                  <a:pt x="0" y="0"/>
                </a:moveTo>
                <a:lnTo>
                  <a:pt x="2952751" y="0"/>
                </a:lnTo>
                <a:lnTo>
                  <a:pt x="2952750" y="3940629"/>
                </a:lnTo>
                <a:lnTo>
                  <a:pt x="122465" y="4049485"/>
                </a:lnTo>
                <a:lnTo>
                  <a:pt x="0" y="4040388"/>
                </a:lnTo>
                <a:close/>
              </a:path>
            </a:pathLst>
          </a:custGeom>
          <a:noFill/>
          <a:ln>
            <a:noFill/>
          </a:ln>
        </p:spPr>
      </p:pic>
      <p:grpSp>
        <p:nvGrpSpPr>
          <p:cNvPr id="217" name="Google Shape;217;p11"/>
          <p:cNvGrpSpPr/>
          <p:nvPr/>
        </p:nvGrpSpPr>
        <p:grpSpPr>
          <a:xfrm>
            <a:off x="0" y="3528992"/>
            <a:ext cx="12192000" cy="757168"/>
            <a:chOff x="0" y="2959818"/>
            <a:chExt cx="12192000" cy="757168"/>
          </a:xfrm>
        </p:grpSpPr>
        <p:sp>
          <p:nvSpPr>
            <p:cNvPr id="218" name="Google Shape;218;p11"/>
            <p:cNvSpPr/>
            <p:nvPr/>
          </p:nvSpPr>
          <p:spPr>
            <a:xfrm>
              <a:off x="0" y="2959818"/>
              <a:ext cx="12192000" cy="757168"/>
            </a:xfrm>
            <a:custGeom>
              <a:avLst/>
              <a:gdLst/>
              <a:ahLst/>
              <a:cxnLst/>
              <a:rect l="l" t="t" r="r" b="b"/>
              <a:pathLst>
                <a:path w="12192000" h="757168" extrusionOk="0">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a:noFill/>
            </a:ln>
            <a:effectLst>
              <a:outerShdw blurRad="381000" dist="152400" dir="5400000" algn="t" rotWithShape="0">
                <a:srgbClr val="000000">
                  <a:alpha val="980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9" name="Google Shape;219;p11"/>
            <p:cNvSpPr/>
            <p:nvPr/>
          </p:nvSpPr>
          <p:spPr>
            <a:xfrm>
              <a:off x="0" y="2959818"/>
              <a:ext cx="12192000" cy="757168"/>
            </a:xfrm>
            <a:custGeom>
              <a:avLst/>
              <a:gdLst/>
              <a:ahLst/>
              <a:cxnLst/>
              <a:rect l="l" t="t" r="r" b="b"/>
              <a:pathLst>
                <a:path w="12192000" h="757168" extrusionOk="0">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rotWithShape="1">
              <a:blip r:embed="rId7">
                <a:alphaModFix amt="57000"/>
              </a:blip>
              <a:tile tx="0" ty="0" sx="100000" sy="100000" flip="none" algn="tl"/>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220" name="Google Shape;220;p11"/>
          <p:cNvGrpSpPr/>
          <p:nvPr/>
        </p:nvGrpSpPr>
        <p:grpSpPr>
          <a:xfrm>
            <a:off x="224543" y="4593549"/>
            <a:ext cx="11870191" cy="1396493"/>
            <a:chOff x="3479" y="169596"/>
            <a:chExt cx="11870191" cy="1396493"/>
          </a:xfrm>
        </p:grpSpPr>
        <p:sp>
          <p:nvSpPr>
            <p:cNvPr id="221" name="Google Shape;221;p11"/>
            <p:cNvSpPr/>
            <p:nvPr/>
          </p:nvSpPr>
          <p:spPr>
            <a:xfrm>
              <a:off x="3479" y="169596"/>
              <a:ext cx="3491232" cy="1396493"/>
            </a:xfrm>
            <a:prstGeom prst="homePlate">
              <a:avLst>
                <a:gd name="adj" fmla="val 50000"/>
              </a:avLst>
            </a:prstGeom>
            <a:gradFill>
              <a:gsLst>
                <a:gs pos="0">
                  <a:srgbClr val="5E697B"/>
                </a:gs>
                <a:gs pos="50000">
                  <a:srgbClr val="42536A"/>
                </a:gs>
                <a:gs pos="100000">
                  <a:srgbClr val="38495F"/>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txBox="1"/>
            <p:nvPr/>
          </p:nvSpPr>
          <p:spPr>
            <a:xfrm>
              <a:off x="3479" y="169596"/>
              <a:ext cx="3142109" cy="1396493"/>
            </a:xfrm>
            <a:prstGeom prst="rect">
              <a:avLst/>
            </a:prstGeom>
            <a:noFill/>
            <a:ln>
              <a:noFill/>
            </a:ln>
          </p:spPr>
          <p:txBody>
            <a:bodyPr spcFirstLastPara="1" wrap="square" lIns="106675" tIns="53325" rIns="26650" bIns="53325" anchor="ctr" anchorCtr="0">
              <a:noAutofit/>
            </a:bodyPr>
            <a:lstStyle/>
            <a:p>
              <a:pPr marL="0" marR="0" lvl="0" indent="0" algn="ctr" rtl="0">
                <a:lnSpc>
                  <a:spcPct val="90000"/>
                </a:lnSpc>
                <a:spcBef>
                  <a:spcPts val="0"/>
                </a:spcBef>
                <a:spcAft>
                  <a:spcPts val="0"/>
                </a:spcAft>
                <a:buNone/>
              </a:pPr>
              <a:r>
                <a:rPr lang="en-GB" sz="2000">
                  <a:solidFill>
                    <a:schemeClr val="lt1"/>
                  </a:solidFill>
                  <a:latin typeface="Calibri"/>
                  <a:ea typeface="Calibri"/>
                  <a:cs typeface="Calibri"/>
                  <a:sym typeface="Calibri"/>
                </a:rPr>
                <a:t>School Starts @ 8:45-9:00AM </a:t>
              </a:r>
              <a:endParaRPr/>
            </a:p>
            <a:p>
              <a:pPr marL="0" marR="0" lvl="0" indent="0" algn="ctr" rtl="0">
                <a:lnSpc>
                  <a:spcPct val="90000"/>
                </a:lnSpc>
                <a:spcBef>
                  <a:spcPts val="700"/>
                </a:spcBef>
                <a:spcAft>
                  <a:spcPts val="0"/>
                </a:spcAft>
                <a:buNone/>
              </a:pPr>
              <a:r>
                <a:rPr lang="en-GB" sz="2000">
                  <a:solidFill>
                    <a:schemeClr val="lt1"/>
                  </a:solidFill>
                  <a:latin typeface="Calibri"/>
                  <a:ea typeface="Calibri"/>
                  <a:cs typeface="Calibri"/>
                  <a:sym typeface="Calibri"/>
                </a:rPr>
                <a:t>(Rolling Register) </a:t>
              </a:r>
              <a:endParaRPr sz="2000">
                <a:solidFill>
                  <a:schemeClr val="lt1"/>
                </a:solidFill>
                <a:latin typeface="Calibri"/>
                <a:ea typeface="Calibri"/>
                <a:cs typeface="Calibri"/>
                <a:sym typeface="Calibri"/>
              </a:endParaRPr>
            </a:p>
          </p:txBody>
        </p:sp>
        <p:sp>
          <p:nvSpPr>
            <p:cNvPr id="223" name="Google Shape;223;p11"/>
            <p:cNvSpPr/>
            <p:nvPr/>
          </p:nvSpPr>
          <p:spPr>
            <a:xfrm>
              <a:off x="2796465" y="169596"/>
              <a:ext cx="3491232" cy="1396493"/>
            </a:xfrm>
            <a:prstGeom prst="chevron">
              <a:avLst>
                <a:gd name="adj" fmla="val 50000"/>
              </a:avLst>
            </a:prstGeom>
            <a:gradFill>
              <a:gsLst>
                <a:gs pos="0">
                  <a:srgbClr val="5E697B"/>
                </a:gs>
                <a:gs pos="50000">
                  <a:srgbClr val="42536A"/>
                </a:gs>
                <a:gs pos="100000">
                  <a:srgbClr val="38495F"/>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1"/>
            <p:cNvSpPr txBox="1"/>
            <p:nvPr/>
          </p:nvSpPr>
          <p:spPr>
            <a:xfrm>
              <a:off x="3494712" y="169596"/>
              <a:ext cx="2094739" cy="1396493"/>
            </a:xfrm>
            <a:prstGeom prst="rect">
              <a:avLst/>
            </a:prstGeom>
            <a:noFill/>
            <a:ln>
              <a:noFill/>
            </a:ln>
          </p:spPr>
          <p:txBody>
            <a:bodyPr spcFirstLastPara="1" wrap="square" lIns="80000" tIns="53325" rIns="26650" bIns="53325" anchor="ctr" anchorCtr="0">
              <a:noAutofit/>
            </a:bodyPr>
            <a:lstStyle/>
            <a:p>
              <a:pPr marL="0" marR="0" lvl="0" indent="0" algn="ctr" rtl="0">
                <a:lnSpc>
                  <a:spcPct val="90000"/>
                </a:lnSpc>
                <a:spcBef>
                  <a:spcPts val="0"/>
                </a:spcBef>
                <a:spcAft>
                  <a:spcPts val="0"/>
                </a:spcAft>
                <a:buNone/>
              </a:pPr>
              <a:r>
                <a:rPr lang="en-GB" sz="2000">
                  <a:solidFill>
                    <a:schemeClr val="lt1"/>
                  </a:solidFill>
                  <a:latin typeface="Calibri"/>
                  <a:ea typeface="Calibri"/>
                  <a:cs typeface="Calibri"/>
                  <a:sym typeface="Calibri"/>
                </a:rPr>
                <a:t>Physical Education (PE) – Thursday</a:t>
              </a:r>
              <a:endParaRPr sz="2000">
                <a:solidFill>
                  <a:schemeClr val="lt1"/>
                </a:solidFill>
                <a:latin typeface="Calibri"/>
                <a:ea typeface="Calibri"/>
                <a:cs typeface="Calibri"/>
                <a:sym typeface="Calibri"/>
              </a:endParaRPr>
            </a:p>
          </p:txBody>
        </p:sp>
        <p:sp>
          <p:nvSpPr>
            <p:cNvPr id="225" name="Google Shape;225;p11"/>
            <p:cNvSpPr/>
            <p:nvPr/>
          </p:nvSpPr>
          <p:spPr>
            <a:xfrm>
              <a:off x="5589452" y="169596"/>
              <a:ext cx="3491232" cy="1396493"/>
            </a:xfrm>
            <a:prstGeom prst="chevron">
              <a:avLst>
                <a:gd name="adj" fmla="val 50000"/>
              </a:avLst>
            </a:prstGeom>
            <a:gradFill>
              <a:gsLst>
                <a:gs pos="0">
                  <a:srgbClr val="5E697B"/>
                </a:gs>
                <a:gs pos="50000">
                  <a:srgbClr val="42536A"/>
                </a:gs>
                <a:gs pos="100000">
                  <a:srgbClr val="38495F"/>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txBox="1"/>
            <p:nvPr/>
          </p:nvSpPr>
          <p:spPr>
            <a:xfrm>
              <a:off x="6287699" y="169596"/>
              <a:ext cx="2094739" cy="1396493"/>
            </a:xfrm>
            <a:prstGeom prst="rect">
              <a:avLst/>
            </a:prstGeom>
            <a:noFill/>
            <a:ln>
              <a:noFill/>
            </a:ln>
          </p:spPr>
          <p:txBody>
            <a:bodyPr spcFirstLastPara="1" wrap="square" lIns="80000" tIns="53325" rIns="26650" bIns="53325" anchor="ctr" anchorCtr="0">
              <a:noAutofit/>
            </a:bodyPr>
            <a:lstStyle/>
            <a:p>
              <a:pPr marL="0" marR="0" lvl="0" indent="0" algn="ctr" rtl="0">
                <a:lnSpc>
                  <a:spcPct val="90000"/>
                </a:lnSpc>
                <a:spcBef>
                  <a:spcPts val="0"/>
                </a:spcBef>
                <a:spcAft>
                  <a:spcPts val="0"/>
                </a:spcAft>
                <a:buNone/>
              </a:pPr>
              <a:r>
                <a:rPr lang="en-GB" sz="2000">
                  <a:solidFill>
                    <a:schemeClr val="lt1"/>
                  </a:solidFill>
                  <a:latin typeface="Calibri"/>
                  <a:ea typeface="Calibri"/>
                  <a:cs typeface="Calibri"/>
                  <a:sym typeface="Calibri"/>
                </a:rPr>
                <a:t>Home Learning –Tuesday (to be handed in following Monday)</a:t>
              </a:r>
              <a:endParaRPr sz="2000">
                <a:solidFill>
                  <a:schemeClr val="lt1"/>
                </a:solidFill>
                <a:latin typeface="Calibri"/>
                <a:ea typeface="Calibri"/>
                <a:cs typeface="Calibri"/>
                <a:sym typeface="Calibri"/>
              </a:endParaRPr>
            </a:p>
          </p:txBody>
        </p:sp>
        <p:sp>
          <p:nvSpPr>
            <p:cNvPr id="227" name="Google Shape;227;p11"/>
            <p:cNvSpPr/>
            <p:nvPr/>
          </p:nvSpPr>
          <p:spPr>
            <a:xfrm>
              <a:off x="8382438" y="169596"/>
              <a:ext cx="3491232" cy="1396493"/>
            </a:xfrm>
            <a:prstGeom prst="chevron">
              <a:avLst>
                <a:gd name="adj" fmla="val 50000"/>
              </a:avLst>
            </a:prstGeom>
            <a:gradFill>
              <a:gsLst>
                <a:gs pos="0">
                  <a:srgbClr val="5E697B"/>
                </a:gs>
                <a:gs pos="50000">
                  <a:srgbClr val="42536A"/>
                </a:gs>
                <a:gs pos="100000">
                  <a:srgbClr val="38495F"/>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1"/>
            <p:cNvSpPr txBox="1"/>
            <p:nvPr/>
          </p:nvSpPr>
          <p:spPr>
            <a:xfrm>
              <a:off x="9080685" y="169596"/>
              <a:ext cx="2094739" cy="1396493"/>
            </a:xfrm>
            <a:prstGeom prst="rect">
              <a:avLst/>
            </a:prstGeom>
            <a:noFill/>
            <a:ln>
              <a:noFill/>
            </a:ln>
          </p:spPr>
          <p:txBody>
            <a:bodyPr spcFirstLastPara="1" wrap="square" lIns="80000" tIns="53325" rIns="26650" bIns="53325" anchor="ctr" anchorCtr="0">
              <a:noAutofit/>
            </a:bodyPr>
            <a:lstStyle/>
            <a:p>
              <a:pPr marL="0" marR="0" lvl="0" indent="0" algn="ctr" rtl="0">
                <a:lnSpc>
                  <a:spcPct val="90000"/>
                </a:lnSpc>
                <a:spcBef>
                  <a:spcPts val="0"/>
                </a:spcBef>
                <a:spcAft>
                  <a:spcPts val="0"/>
                </a:spcAft>
                <a:buNone/>
              </a:pPr>
              <a:r>
                <a:rPr lang="en-GB" sz="2000">
                  <a:solidFill>
                    <a:schemeClr val="lt1"/>
                  </a:solidFill>
                  <a:latin typeface="Calibri"/>
                  <a:ea typeface="Calibri"/>
                  <a:cs typeface="Calibri"/>
                  <a:sym typeface="Calibri"/>
                </a:rPr>
                <a:t>Full school uniform</a:t>
              </a:r>
              <a:endParaRPr sz="2000">
                <a:solidFill>
                  <a:schemeClr val="lt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2"/>
          <p:cNvSpPr txBox="1"/>
          <p:nvPr/>
        </p:nvSpPr>
        <p:spPr>
          <a:xfrm>
            <a:off x="7009130" y="4758138"/>
            <a:ext cx="1763395" cy="20313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u="sng">
                <a:solidFill>
                  <a:schemeClr val="dk1"/>
                </a:solidFill>
                <a:latin typeface="Calibri"/>
                <a:ea typeface="Calibri"/>
                <a:cs typeface="Calibri"/>
                <a:sym typeface="Calibri"/>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CAN'T STOP THE FEELING! (from DreamWorks Animation's "TROLLS") (Official Video) (youtube.com)</a:t>
            </a:r>
            <a:endParaRPr sz="1800">
              <a:solidFill>
                <a:schemeClr val="dk1"/>
              </a:solidFill>
              <a:latin typeface="Calibri"/>
              <a:ea typeface="Calibri"/>
              <a:cs typeface="Calibri"/>
              <a:sym typeface="Calibri"/>
            </a:endParaRPr>
          </a:p>
        </p:txBody>
      </p:sp>
      <p:pic>
        <p:nvPicPr>
          <p:cNvPr id="235" name="Google Shape;235;p12" descr="A logo of a church&#10;&#10;Description automatically generated"/>
          <p:cNvPicPr preferRelativeResize="0"/>
          <p:nvPr/>
        </p:nvPicPr>
        <p:blipFill rotWithShape="1">
          <a:blip r:embed="rId4">
            <a:alphaModFix/>
          </a:blip>
          <a:srcRect t="11758" r="4" b="19494"/>
          <a:stretch/>
        </p:blipFill>
        <p:spPr>
          <a:xfrm>
            <a:off x="4" y="-6236"/>
            <a:ext cx="3255403" cy="2505456"/>
          </a:xfrm>
          <a:custGeom>
            <a:avLst/>
            <a:gdLst/>
            <a:ahLst/>
            <a:cxnLst/>
            <a:rect l="l" t="t" r="r" b="b"/>
            <a:pathLst>
              <a:path w="3255403" h="2505456" extrusionOk="0">
                <a:moveTo>
                  <a:pt x="0" y="0"/>
                </a:moveTo>
                <a:lnTo>
                  <a:pt x="3255403" y="0"/>
                </a:lnTo>
                <a:lnTo>
                  <a:pt x="2094477" y="2505456"/>
                </a:lnTo>
                <a:lnTo>
                  <a:pt x="0" y="2505456"/>
                </a:lnTo>
                <a:close/>
              </a:path>
            </a:pathLst>
          </a:custGeom>
          <a:noFill/>
          <a:ln>
            <a:noFill/>
          </a:ln>
        </p:spPr>
      </p:pic>
      <p:pic>
        <p:nvPicPr>
          <p:cNvPr id="236" name="Google Shape;236;p12" descr="A group of cartoon monsters&#10;&#10;Description automatically generated"/>
          <p:cNvPicPr preferRelativeResize="0"/>
          <p:nvPr/>
        </p:nvPicPr>
        <p:blipFill rotWithShape="1">
          <a:blip r:embed="rId5">
            <a:alphaModFix/>
          </a:blip>
          <a:srcRect t="5384" r="5" b="5"/>
          <a:stretch/>
        </p:blipFill>
        <p:spPr>
          <a:xfrm>
            <a:off x="4675539" y="-6235"/>
            <a:ext cx="3677817" cy="2505456"/>
          </a:xfrm>
          <a:custGeom>
            <a:avLst/>
            <a:gdLst/>
            <a:ahLst/>
            <a:cxnLst/>
            <a:rect l="l" t="t" r="r" b="b"/>
            <a:pathLst>
              <a:path w="3677817" h="2505456" extrusionOk="0">
                <a:moveTo>
                  <a:pt x="1160926" y="0"/>
                </a:moveTo>
                <a:lnTo>
                  <a:pt x="3677817" y="0"/>
                </a:lnTo>
                <a:lnTo>
                  <a:pt x="2516891" y="2505456"/>
                </a:lnTo>
                <a:lnTo>
                  <a:pt x="0" y="2505456"/>
                </a:lnTo>
                <a:close/>
              </a:path>
            </a:pathLst>
          </a:custGeom>
          <a:noFill/>
          <a:ln>
            <a:noFill/>
          </a:ln>
        </p:spPr>
      </p:pic>
      <p:pic>
        <p:nvPicPr>
          <p:cNvPr id="237" name="Google Shape;237;p12" descr="A blue cartoon monster with white dots&#10;&#10;Description automatically generated"/>
          <p:cNvPicPr preferRelativeResize="0"/>
          <p:nvPr/>
        </p:nvPicPr>
        <p:blipFill rotWithShape="1">
          <a:blip r:embed="rId6">
            <a:alphaModFix/>
          </a:blip>
          <a:srcRect t="20447" r="-3" b="27540"/>
          <a:stretch/>
        </p:blipFill>
        <p:spPr>
          <a:xfrm>
            <a:off x="7381876" y="1"/>
            <a:ext cx="4810125" cy="2501837"/>
          </a:xfrm>
          <a:custGeom>
            <a:avLst/>
            <a:gdLst/>
            <a:ahLst/>
            <a:cxnLst/>
            <a:rect l="l" t="t" r="r" b="b"/>
            <a:pathLst>
              <a:path w="4810125" h="2501837" extrusionOk="0">
                <a:moveTo>
                  <a:pt x="1159248" y="0"/>
                </a:moveTo>
                <a:lnTo>
                  <a:pt x="4810125" y="0"/>
                </a:lnTo>
                <a:lnTo>
                  <a:pt x="4810125" y="2501837"/>
                </a:lnTo>
                <a:lnTo>
                  <a:pt x="0" y="2501837"/>
                </a:lnTo>
                <a:close/>
              </a:path>
            </a:pathLst>
          </a:custGeom>
          <a:noFill/>
          <a:ln>
            <a:noFill/>
          </a:ln>
        </p:spPr>
      </p:pic>
      <p:pic>
        <p:nvPicPr>
          <p:cNvPr id="238" name="Google Shape;238;p12" descr="A cartoon of a pink monster&#10;&#10;Description automatically generated"/>
          <p:cNvPicPr preferRelativeResize="0"/>
          <p:nvPr/>
        </p:nvPicPr>
        <p:blipFill rotWithShape="1">
          <a:blip r:embed="rId7">
            <a:alphaModFix/>
          </a:blip>
          <a:srcRect r="4" b="7560"/>
          <a:stretch/>
        </p:blipFill>
        <p:spPr>
          <a:xfrm>
            <a:off x="20" y="2658276"/>
            <a:ext cx="3770704" cy="4199724"/>
          </a:xfrm>
          <a:custGeom>
            <a:avLst/>
            <a:gdLst/>
            <a:ahLst/>
            <a:cxnLst/>
            <a:rect l="l" t="t" r="r" b="b"/>
            <a:pathLst>
              <a:path w="3770724" h="4199724" extrusionOk="0">
                <a:moveTo>
                  <a:pt x="0" y="0"/>
                </a:moveTo>
                <a:lnTo>
                  <a:pt x="3770724" y="0"/>
                </a:lnTo>
                <a:lnTo>
                  <a:pt x="1824067" y="4199724"/>
                </a:lnTo>
                <a:lnTo>
                  <a:pt x="0" y="4199724"/>
                </a:lnTo>
                <a:close/>
              </a:path>
            </a:pathLst>
          </a:custGeom>
          <a:noFill/>
          <a:ln>
            <a:noFill/>
          </a:ln>
        </p:spPr>
      </p:pic>
      <p:pic>
        <p:nvPicPr>
          <p:cNvPr id="239" name="Google Shape;239;p12" descr="A cartoon animal with big eyes&#10;&#10;Description automatically generated"/>
          <p:cNvPicPr preferRelativeResize="0"/>
          <p:nvPr/>
        </p:nvPicPr>
        <p:blipFill rotWithShape="1">
          <a:blip r:embed="rId8">
            <a:alphaModFix/>
          </a:blip>
          <a:srcRect t="8467" r="2" b="23332"/>
          <a:stretch/>
        </p:blipFill>
        <p:spPr>
          <a:xfrm>
            <a:off x="2013796" y="2661900"/>
            <a:ext cx="5108726" cy="4197911"/>
          </a:xfrm>
          <a:custGeom>
            <a:avLst/>
            <a:gdLst/>
            <a:ahLst/>
            <a:cxnLst/>
            <a:rect l="l" t="t" r="r" b="b"/>
            <a:pathLst>
              <a:path w="5108726" h="4197911" extrusionOk="0">
                <a:moveTo>
                  <a:pt x="1945141" y="0"/>
                </a:moveTo>
                <a:lnTo>
                  <a:pt x="5108726" y="0"/>
                </a:lnTo>
                <a:lnTo>
                  <a:pt x="3163585" y="4197911"/>
                </a:lnTo>
                <a:lnTo>
                  <a:pt x="3157362" y="4197911"/>
                </a:lnTo>
                <a:lnTo>
                  <a:pt x="1967571" y="4197911"/>
                </a:lnTo>
                <a:lnTo>
                  <a:pt x="317526" y="4197911"/>
                </a:lnTo>
                <a:lnTo>
                  <a:pt x="0" y="4197911"/>
                </a:lnTo>
                <a:close/>
              </a:path>
            </a:pathLst>
          </a:custGeom>
          <a:noFill/>
          <a:ln>
            <a:noFill/>
          </a:ln>
        </p:spPr>
      </p:pic>
      <p:sp>
        <p:nvSpPr>
          <p:cNvPr id="240" name="Google Shape;240;p12"/>
          <p:cNvSpPr/>
          <p:nvPr/>
        </p:nvSpPr>
        <p:spPr>
          <a:xfrm flipH="1">
            <a:off x="5353050" y="2660089"/>
            <a:ext cx="6838950" cy="4197911"/>
          </a:xfrm>
          <a:custGeom>
            <a:avLst/>
            <a:gdLst/>
            <a:ahLst/>
            <a:cxnLst/>
            <a:rect l="l" t="t" r="r" b="b"/>
            <a:pathLst>
              <a:path w="6838950" h="4197911" extrusionOk="0">
                <a:moveTo>
                  <a:pt x="4893809" y="0"/>
                </a:moveTo>
                <a:lnTo>
                  <a:pt x="4887586" y="0"/>
                </a:lnTo>
                <a:lnTo>
                  <a:pt x="3697795" y="0"/>
                </a:lnTo>
                <a:lnTo>
                  <a:pt x="2047750" y="0"/>
                </a:lnTo>
                <a:lnTo>
                  <a:pt x="0" y="0"/>
                </a:lnTo>
                <a:lnTo>
                  <a:pt x="0" y="4197911"/>
                </a:lnTo>
                <a:lnTo>
                  <a:pt x="6838950" y="4197911"/>
                </a:lnTo>
                <a:close/>
              </a:path>
            </a:pathLst>
          </a:custGeom>
          <a:solidFill>
            <a:srgbClr val="765B6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41" name="Google Shape;241;p12"/>
          <p:cNvSpPr txBox="1">
            <a:spLocks noGrp="1"/>
          </p:cNvSpPr>
          <p:nvPr>
            <p:ph type="ctrTitle"/>
          </p:nvPr>
        </p:nvSpPr>
        <p:spPr>
          <a:xfrm>
            <a:off x="4568159" y="3037466"/>
            <a:ext cx="7299341" cy="2163872"/>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FFFFFF"/>
              </a:buClr>
              <a:buSzPts val="7200"/>
              <a:buFont typeface="Arial"/>
              <a:buNone/>
            </a:pPr>
            <a:r>
              <a:rPr lang="en-GB" sz="8000" b="1" dirty="0">
                <a:solidFill>
                  <a:srgbClr val="FFFFFF"/>
                </a:solidFill>
                <a:latin typeface="Arial"/>
                <a:ea typeface="Arial"/>
                <a:cs typeface="Arial"/>
                <a:sym typeface="Arial"/>
              </a:rPr>
              <a:t>Ready </a:t>
            </a:r>
            <a:br>
              <a:rPr lang="en-GB" sz="8000" b="1" dirty="0">
                <a:solidFill>
                  <a:srgbClr val="FFFFFF"/>
                </a:solidFill>
                <a:latin typeface="Arial"/>
                <a:ea typeface="Arial"/>
                <a:cs typeface="Arial"/>
                <a:sym typeface="Arial"/>
              </a:rPr>
            </a:br>
            <a:r>
              <a:rPr lang="en-GB" sz="8000" b="1" dirty="0">
                <a:solidFill>
                  <a:srgbClr val="FFFFFF"/>
                </a:solidFill>
                <a:latin typeface="Arial"/>
                <a:ea typeface="Arial"/>
                <a:cs typeface="Arial"/>
                <a:sym typeface="Arial"/>
              </a:rPr>
              <a:t>Respectful</a:t>
            </a:r>
            <a:br>
              <a:rPr lang="en-GB" sz="8000" b="1" dirty="0">
                <a:solidFill>
                  <a:srgbClr val="FFFFFF"/>
                </a:solidFill>
                <a:latin typeface="Arial"/>
                <a:ea typeface="Arial"/>
                <a:cs typeface="Arial"/>
                <a:sym typeface="Arial"/>
              </a:rPr>
            </a:br>
            <a:r>
              <a:rPr lang="en-GB" sz="8000" b="1" dirty="0">
                <a:solidFill>
                  <a:srgbClr val="FFFFFF"/>
                </a:solidFill>
                <a:latin typeface="Arial"/>
                <a:ea typeface="Arial"/>
                <a:cs typeface="Arial"/>
                <a:sym typeface="Arial"/>
              </a:rPr>
              <a:t> Safe</a:t>
            </a:r>
            <a:endParaRPr sz="6600" dirty="0"/>
          </a:p>
        </p:txBody>
      </p:sp>
      <p:pic>
        <p:nvPicPr>
          <p:cNvPr id="242" name="Google Shape;242;p12" descr="A cartoon of a green monster&#10;&#10;Description automatically generated"/>
          <p:cNvPicPr preferRelativeResize="0"/>
          <p:nvPr/>
        </p:nvPicPr>
        <p:blipFill rotWithShape="1">
          <a:blip r:embed="rId9">
            <a:alphaModFix/>
          </a:blip>
          <a:srcRect t="2491" r="2" b="23765"/>
          <a:stretch/>
        </p:blipFill>
        <p:spPr>
          <a:xfrm>
            <a:off x="2261968" y="1"/>
            <a:ext cx="3393943" cy="2502843"/>
          </a:xfrm>
          <a:custGeom>
            <a:avLst/>
            <a:gdLst/>
            <a:ahLst/>
            <a:cxnLst/>
            <a:rect l="l" t="t" r="r" b="b"/>
            <a:pathLst>
              <a:path w="3393943" h="2502843" extrusionOk="0">
                <a:moveTo>
                  <a:pt x="1159715" y="0"/>
                </a:moveTo>
                <a:lnTo>
                  <a:pt x="3393943" y="0"/>
                </a:lnTo>
                <a:lnTo>
                  <a:pt x="2234228" y="2502843"/>
                </a:lnTo>
                <a:lnTo>
                  <a:pt x="0" y="2502843"/>
                </a:lnTo>
                <a:close/>
              </a:path>
            </a:pathLst>
          </a:cu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41"/>
                                        </p:tgtEl>
                                        <p:attrNameLst>
                                          <p:attrName>style.visibility</p:attrName>
                                        </p:attrNameLst>
                                      </p:cBhvr>
                                      <p:to>
                                        <p:strVal val="visible"/>
                                      </p:to>
                                    </p:set>
                                    <p:animEffect transition="in" filter="fade">
                                      <p:cBhvr>
                                        <p:cTn id="7" dur="4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13" descr="A screenshot of a phone&#10;&#10;Description automatically generated"/>
          <p:cNvPicPr preferRelativeResize="0"/>
          <p:nvPr/>
        </p:nvPicPr>
        <p:blipFill rotWithShape="1">
          <a:blip r:embed="rId3">
            <a:alphaModFix/>
          </a:blip>
          <a:srcRect/>
          <a:stretch/>
        </p:blipFill>
        <p:spPr>
          <a:xfrm>
            <a:off x="1078987" y="1733547"/>
            <a:ext cx="9659815" cy="5041707"/>
          </a:xfrm>
          <a:prstGeom prst="rect">
            <a:avLst/>
          </a:prstGeom>
          <a:noFill/>
          <a:ln>
            <a:noFill/>
          </a:ln>
        </p:spPr>
      </p:pic>
      <p:pic>
        <p:nvPicPr>
          <p:cNvPr id="248" name="Google Shape;248;p13" descr="A cartoon character with a bandana&#10;&#10;Description automatically generated"/>
          <p:cNvPicPr preferRelativeResize="0"/>
          <p:nvPr/>
        </p:nvPicPr>
        <p:blipFill rotWithShape="1">
          <a:blip r:embed="rId4">
            <a:alphaModFix/>
          </a:blip>
          <a:srcRect/>
          <a:stretch/>
        </p:blipFill>
        <p:spPr>
          <a:xfrm>
            <a:off x="402883" y="1511164"/>
            <a:ext cx="1381125" cy="1259205"/>
          </a:xfrm>
          <a:prstGeom prst="rect">
            <a:avLst/>
          </a:prstGeom>
          <a:noFill/>
          <a:ln>
            <a:noFill/>
          </a:ln>
        </p:spPr>
      </p:pic>
      <p:pic>
        <p:nvPicPr>
          <p:cNvPr id="249" name="Google Shape;249;p13" descr="A cartoon character with a bandana on it&#10;&#10;Description automatically generated"/>
          <p:cNvPicPr preferRelativeResize="0"/>
          <p:nvPr/>
        </p:nvPicPr>
        <p:blipFill rotWithShape="1">
          <a:blip r:embed="rId5">
            <a:alphaModFix/>
          </a:blip>
          <a:srcRect/>
          <a:stretch/>
        </p:blipFill>
        <p:spPr>
          <a:xfrm>
            <a:off x="6348083" y="4612565"/>
            <a:ext cx="1424318" cy="1801199"/>
          </a:xfrm>
          <a:prstGeom prst="rect">
            <a:avLst/>
          </a:prstGeom>
          <a:noFill/>
          <a:ln>
            <a:noFill/>
          </a:ln>
        </p:spPr>
      </p:pic>
      <p:sp>
        <p:nvSpPr>
          <p:cNvPr id="250" name="Google Shape;250;p13"/>
          <p:cNvSpPr txBox="1"/>
          <p:nvPr/>
        </p:nvSpPr>
        <p:spPr>
          <a:xfrm>
            <a:off x="1093445" y="0"/>
            <a:ext cx="9787988" cy="175432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5400" dirty="0">
                <a:solidFill>
                  <a:schemeClr val="bg1"/>
                </a:solidFill>
                <a:latin typeface="Calibri"/>
                <a:ea typeface="Calibri"/>
                <a:cs typeface="Calibri"/>
                <a:sym typeface="Calibri"/>
              </a:rPr>
              <a:t>What behaviours will children get Dojos for?</a:t>
            </a:r>
            <a:endParaRPr sz="1400" dirty="0">
              <a:solidFill>
                <a:schemeClr val="bg1"/>
              </a:solidFill>
              <a:latin typeface="Calibri"/>
              <a:ea typeface="Calibri"/>
              <a:cs typeface="Calibri"/>
              <a:sym typeface="Calibri"/>
            </a:endParaRPr>
          </a:p>
        </p:txBody>
      </p:sp>
      <p:pic>
        <p:nvPicPr>
          <p:cNvPr id="251" name="Google Shape;251;p13" descr="A cartoon character with a bandana&#10;&#10;Description automatically generated"/>
          <p:cNvPicPr preferRelativeResize="0"/>
          <p:nvPr/>
        </p:nvPicPr>
        <p:blipFill rotWithShape="1">
          <a:blip r:embed="rId4">
            <a:alphaModFix/>
          </a:blip>
          <a:srcRect/>
          <a:stretch/>
        </p:blipFill>
        <p:spPr>
          <a:xfrm>
            <a:off x="10278183" y="1511164"/>
            <a:ext cx="1381125" cy="1259205"/>
          </a:xfrm>
          <a:prstGeom prst="rect">
            <a:avLst/>
          </a:prstGeom>
          <a:noFill/>
          <a:ln>
            <a:noFill/>
          </a:ln>
        </p:spPr>
      </p:pic>
      <p:pic>
        <p:nvPicPr>
          <p:cNvPr id="252" name="Google Shape;252;p13" descr="Vip with crown composition | Free Vector"/>
          <p:cNvPicPr preferRelativeResize="0"/>
          <p:nvPr/>
        </p:nvPicPr>
        <p:blipFill rotWithShape="1">
          <a:blip r:embed="rId6">
            <a:alphaModFix/>
          </a:blip>
          <a:srcRect/>
          <a:stretch/>
        </p:blipFill>
        <p:spPr>
          <a:xfrm>
            <a:off x="8135059" y="4432310"/>
            <a:ext cx="2016648" cy="2016648"/>
          </a:xfrm>
          <a:prstGeom prst="rect">
            <a:avLst/>
          </a:prstGeom>
          <a:noFill/>
          <a:ln>
            <a:noFill/>
          </a:ln>
        </p:spPr>
      </p:pic>
      <p:pic>
        <p:nvPicPr>
          <p:cNvPr id="8" name="Google Shape;205;p10" descr="A cartoon character with a bandana&#10;&#10;Description automatically generated"/>
          <p:cNvPicPr preferRelativeResize="0"/>
          <p:nvPr/>
        </p:nvPicPr>
        <p:blipFill rotWithShape="1">
          <a:blip r:embed="rId4">
            <a:alphaModFix/>
          </a:blip>
          <a:srcRect/>
          <a:stretch/>
        </p:blipFill>
        <p:spPr>
          <a:xfrm>
            <a:off x="388424" y="5516049"/>
            <a:ext cx="1381125" cy="125920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476</Words>
  <Application>Microsoft Office PowerPoint</Application>
  <PresentationFormat>Widescreen</PresentationFormat>
  <Paragraphs>53</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Dancing Script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Ready  Respectful  Safe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 Lymath</dc:creator>
  <cp:lastModifiedBy>Heather Rogerson</cp:lastModifiedBy>
  <cp:revision>3</cp:revision>
  <dcterms:created xsi:type="dcterms:W3CDTF">2018-06-18T14:25:54Z</dcterms:created>
  <dcterms:modified xsi:type="dcterms:W3CDTF">2026-09-24T13:58:19Z</dcterms:modified>
</cp:coreProperties>
</file>