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57" r:id="rId5"/>
    <p:sldId id="314" r:id="rId6"/>
    <p:sldId id="260" r:id="rId7"/>
    <p:sldId id="311" r:id="rId8"/>
    <p:sldId id="328" r:id="rId9"/>
    <p:sldId id="312" r:id="rId10"/>
    <p:sldId id="331" r:id="rId11"/>
    <p:sldId id="323" r:id="rId12"/>
    <p:sldId id="262" r:id="rId13"/>
    <p:sldId id="319" r:id="rId14"/>
    <p:sldId id="330" r:id="rId15"/>
    <p:sldId id="324" r:id="rId16"/>
    <p:sldId id="320" r:id="rId17"/>
    <p:sldId id="317" r:id="rId18"/>
    <p:sldId id="318" r:id="rId19"/>
    <p:sldId id="326" r:id="rId20"/>
    <p:sldId id="327" r:id="rId21"/>
    <p:sldId id="270" r:id="rId22"/>
    <p:sldId id="316" r:id="rId23"/>
    <p:sldId id="322" r:id="rId24"/>
    <p:sldId id="321" r:id="rId25"/>
    <p:sldId id="264" r:id="rId26"/>
    <p:sldId id="268" r:id="rId27"/>
    <p:sldId id="307" r:id="rId28"/>
  </p:sldIdLst>
  <p:sldSz cx="12192000" cy="6858000"/>
  <p:notesSz cx="6792913" cy="9925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21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6DAC38-031B-42ED-81A2-ADA9669D6117}" v="10" dt="2026-09-21T16:34:24.8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2443" autoAdjust="0"/>
  </p:normalViewPr>
  <p:slideViewPr>
    <p:cSldViewPr snapToGrid="0">
      <p:cViewPr varScale="1">
        <p:scale>
          <a:sx n="76" d="100"/>
          <a:sy n="76" d="100"/>
        </p:scale>
        <p:origin x="936" y="58"/>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2083"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_rels/viewProps.xml.rels><?xml version="1.0" encoding="UTF-8" standalone="yes"?>
<Relationships xmlns="http://schemas.openxmlformats.org/package/2006/relationships"><Relationship Id="rId1"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ffron Johnson" userId="1cc67b69-d91b-45c8-bdd2-7c8053f6c5c9" providerId="ADAL" clId="{B9E19360-B7D3-4061-9586-1A056AB49F6A}"/>
    <pc:docChg chg="modSld">
      <pc:chgData name="Saffron Johnson" userId="1cc67b69-d91b-45c8-bdd2-7c8053f6c5c9" providerId="ADAL" clId="{B9E19360-B7D3-4061-9586-1A056AB49F6A}" dt="2026-09-21T16:34:24.845" v="177" actId="20577"/>
      <pc:docMkLst>
        <pc:docMk/>
      </pc:docMkLst>
      <pc:sldChg chg="modSp mod">
        <pc:chgData name="Saffron Johnson" userId="1cc67b69-d91b-45c8-bdd2-7c8053f6c5c9" providerId="ADAL" clId="{B9E19360-B7D3-4061-9586-1A056AB49F6A}" dt="2026-08-26T16:34:40.130" v="1" actId="20577"/>
        <pc:sldMkLst>
          <pc:docMk/>
          <pc:sldMk cId="3943439853" sldId="257"/>
        </pc:sldMkLst>
        <pc:spChg chg="mod">
          <ac:chgData name="Saffron Johnson" userId="1cc67b69-d91b-45c8-bdd2-7c8053f6c5c9" providerId="ADAL" clId="{B9E19360-B7D3-4061-9586-1A056AB49F6A}" dt="2026-08-26T16:34:40.130" v="1" actId="20577"/>
          <ac:spMkLst>
            <pc:docMk/>
            <pc:sldMk cId="3943439853" sldId="257"/>
            <ac:spMk id="6" creationId="{6C94C4B7-5B80-4DFC-82F3-6351936E7D09}"/>
          </ac:spMkLst>
        </pc:spChg>
      </pc:sldChg>
      <pc:sldChg chg="modSp modAnim">
        <pc:chgData name="Saffron Johnson" userId="1cc67b69-d91b-45c8-bdd2-7c8053f6c5c9" providerId="ADAL" clId="{B9E19360-B7D3-4061-9586-1A056AB49F6A}" dt="2026-08-27T15:22:59.095" v="34" actId="20577"/>
        <pc:sldMkLst>
          <pc:docMk/>
          <pc:sldMk cId="554794465" sldId="260"/>
        </pc:sldMkLst>
        <pc:spChg chg="mod">
          <ac:chgData name="Saffron Johnson" userId="1cc67b69-d91b-45c8-bdd2-7c8053f6c5c9" providerId="ADAL" clId="{B9E19360-B7D3-4061-9586-1A056AB49F6A}" dt="2026-08-27T15:22:59.095" v="34" actId="20577"/>
          <ac:spMkLst>
            <pc:docMk/>
            <pc:sldMk cId="554794465" sldId="260"/>
            <ac:spMk id="5" creationId="{447A0E96-0EAC-4017-9100-E2F26A5BC712}"/>
          </ac:spMkLst>
        </pc:spChg>
      </pc:sldChg>
      <pc:sldChg chg="modSp">
        <pc:chgData name="Saffron Johnson" userId="1cc67b69-d91b-45c8-bdd2-7c8053f6c5c9" providerId="ADAL" clId="{B9E19360-B7D3-4061-9586-1A056AB49F6A}" dt="2026-09-21T16:34:24.845" v="177" actId="20577"/>
        <pc:sldMkLst>
          <pc:docMk/>
          <pc:sldMk cId="1556166572" sldId="264"/>
        </pc:sldMkLst>
        <pc:spChg chg="mod">
          <ac:chgData name="Saffron Johnson" userId="1cc67b69-d91b-45c8-bdd2-7c8053f6c5c9" providerId="ADAL" clId="{B9E19360-B7D3-4061-9586-1A056AB49F6A}" dt="2026-09-21T16:34:24.845" v="177" actId="20577"/>
          <ac:spMkLst>
            <pc:docMk/>
            <pc:sldMk cId="1556166572" sldId="264"/>
            <ac:spMk id="2" creationId="{FD2A6BF1-F527-479E-99F6-76CE556DBBCF}"/>
          </ac:spMkLst>
        </pc:spChg>
      </pc:sldChg>
      <pc:sldChg chg="modSp mod">
        <pc:chgData name="Saffron Johnson" userId="1cc67b69-d91b-45c8-bdd2-7c8053f6c5c9" providerId="ADAL" clId="{B9E19360-B7D3-4061-9586-1A056AB49F6A}" dt="2026-09-20T13:19:21.973" v="167" actId="1036"/>
        <pc:sldMkLst>
          <pc:docMk/>
          <pc:sldMk cId="1738480107" sldId="320"/>
        </pc:sldMkLst>
        <pc:spChg chg="mod">
          <ac:chgData name="Saffron Johnson" userId="1cc67b69-d91b-45c8-bdd2-7c8053f6c5c9" providerId="ADAL" clId="{B9E19360-B7D3-4061-9586-1A056AB49F6A}" dt="2026-09-20T13:19:21.973" v="167" actId="1036"/>
          <ac:spMkLst>
            <pc:docMk/>
            <pc:sldMk cId="1738480107" sldId="320"/>
            <ac:spMk id="3" creationId="{D56D56A8-23B3-0065-39C7-D245FE10B5BF}"/>
          </ac:spMkLst>
        </pc:spChg>
      </pc:sldChg>
      <pc:sldChg chg="modSp modAnim">
        <pc:chgData name="Saffron Johnson" userId="1cc67b69-d91b-45c8-bdd2-7c8053f6c5c9" providerId="ADAL" clId="{B9E19360-B7D3-4061-9586-1A056AB49F6A}" dt="2026-09-16T14:26:38.261" v="166" actId="5793"/>
        <pc:sldMkLst>
          <pc:docMk/>
          <pc:sldMk cId="1602435613" sldId="321"/>
        </pc:sldMkLst>
        <pc:spChg chg="mod">
          <ac:chgData name="Saffron Johnson" userId="1cc67b69-d91b-45c8-bdd2-7c8053f6c5c9" providerId="ADAL" clId="{B9E19360-B7D3-4061-9586-1A056AB49F6A}" dt="2026-09-16T14:26:38.261" v="166" actId="5793"/>
          <ac:spMkLst>
            <pc:docMk/>
            <pc:sldMk cId="1602435613" sldId="321"/>
            <ac:spMk id="3" creationId="{2BB03AA0-D1CF-2075-0242-FC7A5A926F9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7745" y="0"/>
            <a:ext cx="2943596" cy="497976"/>
          </a:xfrm>
          <a:prstGeom prst="rect">
            <a:avLst/>
          </a:prstGeom>
        </p:spPr>
        <p:txBody>
          <a:bodyPr vert="horz" lIns="91440" tIns="45720" rIns="91440" bIns="45720" rtlCol="0"/>
          <a:lstStyle>
            <a:lvl1pPr algn="r">
              <a:defRPr sz="1200"/>
            </a:lvl1pPr>
          </a:lstStyle>
          <a:p>
            <a:fld id="{F7901111-ECBD-4294-911A-CB91EC54C989}" type="datetimeFigureOut">
              <a:rPr lang="en-GB" smtClean="0"/>
              <a:t>21/09/2026</a:t>
            </a:fld>
            <a:endParaRPr lang="en-GB"/>
          </a:p>
        </p:txBody>
      </p:sp>
      <p:sp>
        <p:nvSpPr>
          <p:cNvPr id="4" name="Slide Image Placeholder 3"/>
          <p:cNvSpPr>
            <a:spLocks noGrp="1" noRot="1" noChangeAspect="1"/>
          </p:cNvSpPr>
          <p:nvPr>
            <p:ph type="sldImg" idx="2"/>
          </p:nvPr>
        </p:nvSpPr>
        <p:spPr>
          <a:xfrm>
            <a:off x="419100" y="1239838"/>
            <a:ext cx="5954713" cy="335121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292" y="4776431"/>
            <a:ext cx="5434330" cy="390798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7076"/>
            <a:ext cx="2943596" cy="4979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7745" y="9427076"/>
            <a:ext cx="2943596" cy="497975"/>
          </a:xfrm>
          <a:prstGeom prst="rect">
            <a:avLst/>
          </a:prstGeom>
        </p:spPr>
        <p:txBody>
          <a:bodyPr vert="horz" lIns="91440" tIns="45720" rIns="91440" bIns="45720" rtlCol="0" anchor="b"/>
          <a:lstStyle>
            <a:lvl1pPr algn="r">
              <a:defRPr sz="1200"/>
            </a:lvl1pPr>
          </a:lstStyle>
          <a:p>
            <a:fld id="{9F600EDF-5EEF-4DE7-B833-DF9D3E989ACE}" type="slidenum">
              <a:rPr lang="en-GB" smtClean="0"/>
              <a:t>‹#›</a:t>
            </a:fld>
            <a:endParaRPr lang="en-GB"/>
          </a:p>
        </p:txBody>
      </p:sp>
    </p:spTree>
    <p:extLst>
      <p:ext uri="{BB962C8B-B14F-4D97-AF65-F5344CB8AC3E}">
        <p14:creationId xmlns:p14="http://schemas.microsoft.com/office/powerpoint/2010/main" val="558235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50580AD-F026-4254-B9BC-D441F6992FA3}" type="slidenum">
              <a:rPr lang="en-GB" smtClean="0"/>
              <a:t>1</a:t>
            </a:fld>
            <a:endParaRPr lang="en-GB" dirty="0"/>
          </a:p>
        </p:txBody>
      </p:sp>
    </p:spTree>
    <p:extLst>
      <p:ext uri="{BB962C8B-B14F-4D97-AF65-F5344CB8AC3E}">
        <p14:creationId xmlns:p14="http://schemas.microsoft.com/office/powerpoint/2010/main" val="1692898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dirty="0">
                <a:latin typeface="SassoonPrimary" panose="020B0500000000000000" pitchFamily="34" charset="0"/>
              </a:rPr>
              <a:t>Children should be ensuring that they are READY to learn. LOOKING at the adult speaking. EQUIPMENT ready.</a:t>
            </a:r>
          </a:p>
          <a:p>
            <a:pPr marL="0" indent="0">
              <a:buFont typeface="Arial" panose="020B0604020202020204" pitchFamily="34" charset="0"/>
              <a:buNone/>
            </a:pPr>
            <a:endParaRPr lang="en-GB" sz="1200" dirty="0">
              <a:latin typeface="SassoonPrimary" panose="020B0500000000000000" pitchFamily="34" charset="0"/>
            </a:endParaRPr>
          </a:p>
          <a:p>
            <a:pPr marL="285750" indent="-285750">
              <a:buFont typeface="Arial" panose="020B0604020202020204" pitchFamily="34" charset="0"/>
              <a:buChar char="•"/>
            </a:pPr>
            <a:r>
              <a:rPr lang="en-GB" sz="1200" dirty="0">
                <a:latin typeface="SassoonPrimary" panose="020B0500000000000000" pitchFamily="34" charset="0"/>
              </a:rPr>
              <a:t>We should all be RESPECTFUL to one another. Adults show children RESPECT and children must show adults the same RESPECT.</a:t>
            </a:r>
          </a:p>
          <a:p>
            <a:pPr marL="285750" indent="-285750">
              <a:buFont typeface="Arial" panose="020B0604020202020204" pitchFamily="34" charset="0"/>
              <a:buChar char="•"/>
            </a:pPr>
            <a:r>
              <a:rPr lang="en-GB" sz="1200" dirty="0">
                <a:latin typeface="SassoonPrimary" panose="020B0500000000000000" pitchFamily="34" charset="0"/>
              </a:rPr>
              <a:t>When someone is speaking, we show them RESPECT by giving them eye contact and LOOKING at them.</a:t>
            </a:r>
          </a:p>
          <a:p>
            <a:pPr marL="285750" indent="-285750">
              <a:buFont typeface="Arial" panose="020B0604020202020204" pitchFamily="34" charset="0"/>
              <a:buChar char="•"/>
            </a:pPr>
            <a:r>
              <a:rPr lang="en-GB" sz="1200" dirty="0">
                <a:latin typeface="SassoonPrimary" panose="020B0500000000000000" pitchFamily="34" charset="0"/>
              </a:rPr>
              <a:t>We show RESPECT by remaining on task and allowing those around us to learn.</a:t>
            </a:r>
          </a:p>
          <a:p>
            <a:pPr marL="285750" indent="-285750">
              <a:buFont typeface="Arial" panose="020B0604020202020204" pitchFamily="34" charset="0"/>
              <a:buChar char="•"/>
            </a:pPr>
            <a:r>
              <a:rPr lang="en-GB" sz="1200" dirty="0">
                <a:latin typeface="SassoonPrimary" panose="020B0500000000000000" pitchFamily="34" charset="0"/>
              </a:rPr>
              <a:t>We show RESPECT by trying our BEST and producing work we are proud of.</a:t>
            </a:r>
          </a:p>
          <a:p>
            <a:pPr marL="285750" indent="-285750">
              <a:buFont typeface="Arial" panose="020B0604020202020204" pitchFamily="34" charset="0"/>
              <a:buChar char="•"/>
            </a:pPr>
            <a:r>
              <a:rPr lang="en-GB" sz="1200" dirty="0">
                <a:latin typeface="SassoonPrimary" panose="020B0500000000000000" pitchFamily="34" charset="0"/>
              </a:rPr>
              <a:t>We show RESPECT by taking RESPONSIBILITY for our own learning.</a:t>
            </a:r>
          </a:p>
          <a:p>
            <a:pPr marL="285750" indent="-285750">
              <a:buFont typeface="Arial" panose="020B0604020202020204" pitchFamily="34" charset="0"/>
              <a:buChar char="•"/>
            </a:pPr>
            <a:endParaRPr lang="en-GB" sz="1200" dirty="0">
              <a:latin typeface="SassoonPrimary" panose="020B0500000000000000" pitchFamily="34" charset="0"/>
            </a:endParaRPr>
          </a:p>
          <a:p>
            <a:pPr marL="285750" indent="-285750">
              <a:buFont typeface="Arial" panose="020B0604020202020204" pitchFamily="34" charset="0"/>
              <a:buChar char="•"/>
            </a:pPr>
            <a:r>
              <a:rPr lang="en-GB" sz="1200" dirty="0">
                <a:latin typeface="SassoonPrimary" panose="020B0500000000000000" pitchFamily="34" charset="0"/>
              </a:rPr>
              <a:t>The school and classroom should be a SAFE environment.</a:t>
            </a:r>
          </a:p>
          <a:p>
            <a:pPr marL="285750" indent="-285750">
              <a:buFont typeface="Arial" panose="020B0604020202020204" pitchFamily="34" charset="0"/>
              <a:buChar char="•"/>
            </a:pPr>
            <a:r>
              <a:rPr lang="en-GB" sz="1200" dirty="0">
                <a:latin typeface="SassoonPrimary" panose="020B0500000000000000" pitchFamily="34" charset="0"/>
              </a:rPr>
              <a:t>We use TOOLS and EQUIPMENT safely, following rules such as how to hold scissors to keep us safe.</a:t>
            </a:r>
          </a:p>
          <a:p>
            <a:pPr marL="285750" indent="-285750">
              <a:buFont typeface="Arial" panose="020B0604020202020204" pitchFamily="34" charset="0"/>
              <a:buChar char="•"/>
            </a:pPr>
            <a:r>
              <a:rPr lang="en-GB" sz="1200" dirty="0">
                <a:latin typeface="SassoonPrimary" panose="020B0500000000000000" pitchFamily="34" charset="0"/>
              </a:rPr>
              <a:t>We WALK around the school building to ensure we do not slip or fall to keep us SAFE.</a:t>
            </a:r>
          </a:p>
          <a:p>
            <a:pPr marL="285750" indent="-285750">
              <a:buFont typeface="Arial" panose="020B0604020202020204" pitchFamily="34" charset="0"/>
              <a:buChar char="•"/>
            </a:pPr>
            <a:r>
              <a:rPr lang="en-GB" sz="1200" dirty="0">
                <a:latin typeface="SassoonPrimary" panose="020B0500000000000000" pitchFamily="34" charset="0"/>
              </a:rPr>
              <a:t>We use KIND HANDS and FEET at all times to make sure those around us our safe.</a:t>
            </a:r>
          </a:p>
          <a:p>
            <a:pPr marL="285750" indent="-285750">
              <a:buFont typeface="Arial" panose="020B0604020202020204" pitchFamily="34" charset="0"/>
              <a:buChar char="•"/>
            </a:pPr>
            <a:r>
              <a:rPr lang="en-GB" sz="1200" dirty="0">
                <a:latin typeface="SassoonPrimary" panose="020B0500000000000000" pitchFamily="34" charset="0"/>
              </a:rPr>
              <a:t>We use kind words to others to make sure that those around us feel EMOTIONALLY SAFE.</a:t>
            </a:r>
          </a:p>
          <a:p>
            <a:endParaRPr lang="en-GB" dirty="0"/>
          </a:p>
        </p:txBody>
      </p:sp>
      <p:sp>
        <p:nvSpPr>
          <p:cNvPr id="4" name="Slide Number Placeholder 3"/>
          <p:cNvSpPr>
            <a:spLocks noGrp="1"/>
          </p:cNvSpPr>
          <p:nvPr>
            <p:ph type="sldNum" sz="quarter" idx="5"/>
          </p:nvPr>
        </p:nvSpPr>
        <p:spPr/>
        <p:txBody>
          <a:bodyPr/>
          <a:lstStyle/>
          <a:p>
            <a:fld id="{9F600EDF-5EEF-4DE7-B833-DF9D3E989ACE}" type="slidenum">
              <a:rPr lang="en-GB" smtClean="0"/>
              <a:t>4</a:t>
            </a:fld>
            <a:endParaRPr lang="en-GB"/>
          </a:p>
        </p:txBody>
      </p:sp>
    </p:spTree>
    <p:extLst>
      <p:ext uri="{BB962C8B-B14F-4D97-AF65-F5344CB8AC3E}">
        <p14:creationId xmlns:p14="http://schemas.microsoft.com/office/powerpoint/2010/main" val="2206920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8D5B28D-1173-49EB-8072-000A1C986778}" type="slidenum">
              <a:rPr lang="en-GB" smtClean="0"/>
              <a:t>7</a:t>
            </a:fld>
            <a:endParaRPr lang="en-GB"/>
          </a:p>
        </p:txBody>
      </p:sp>
    </p:spTree>
    <p:extLst>
      <p:ext uri="{BB962C8B-B14F-4D97-AF65-F5344CB8AC3E}">
        <p14:creationId xmlns:p14="http://schemas.microsoft.com/office/powerpoint/2010/main" val="2675125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Reading at home makes such a difference, even if only 5 minutes a day.</a:t>
            </a:r>
          </a:p>
          <a:p>
            <a:r>
              <a:rPr lang="en-GB" dirty="0"/>
              <a:t>Even in the car if you get somewhere early, on the way to football etc.</a:t>
            </a:r>
          </a:p>
          <a:p>
            <a:r>
              <a:rPr lang="en-GB" dirty="0"/>
              <a:t>Children are expected to build their reading stamina significantly in Year 2. They can only achieve this if thy are reading regularly at home!</a:t>
            </a:r>
          </a:p>
          <a:p>
            <a:r>
              <a:rPr lang="en-GB" dirty="0"/>
              <a:t>(Later on Accelerated Reader  - ZPD explained and quizzes in class.</a:t>
            </a:r>
          </a:p>
        </p:txBody>
      </p:sp>
      <p:sp>
        <p:nvSpPr>
          <p:cNvPr id="4" name="Slide Number Placeholder 3"/>
          <p:cNvSpPr>
            <a:spLocks noGrp="1"/>
          </p:cNvSpPr>
          <p:nvPr>
            <p:ph type="sldNum" sz="quarter" idx="5"/>
          </p:nvPr>
        </p:nvSpPr>
        <p:spPr/>
        <p:txBody>
          <a:bodyPr/>
          <a:lstStyle/>
          <a:p>
            <a:fld id="{9F600EDF-5EEF-4DE7-B833-DF9D3E989ACE}" type="slidenum">
              <a:rPr lang="en-GB" smtClean="0"/>
              <a:t>9</a:t>
            </a:fld>
            <a:endParaRPr lang="en-GB"/>
          </a:p>
        </p:txBody>
      </p:sp>
    </p:spTree>
    <p:extLst>
      <p:ext uri="{BB962C8B-B14F-4D97-AF65-F5344CB8AC3E}">
        <p14:creationId xmlns:p14="http://schemas.microsoft.com/office/powerpoint/2010/main" val="1251617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600EDF-5EEF-4DE7-B833-DF9D3E989ACE}" type="slidenum">
              <a:rPr lang="en-GB" smtClean="0"/>
              <a:t>18</a:t>
            </a:fld>
            <a:endParaRPr lang="en-GB"/>
          </a:p>
        </p:txBody>
      </p:sp>
    </p:spTree>
    <p:extLst>
      <p:ext uri="{BB962C8B-B14F-4D97-AF65-F5344CB8AC3E}">
        <p14:creationId xmlns:p14="http://schemas.microsoft.com/office/powerpoint/2010/main" val="3353201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600EDF-5EEF-4DE7-B833-DF9D3E989ACE}" type="slidenum">
              <a:rPr lang="en-GB" smtClean="0"/>
              <a:t>19</a:t>
            </a:fld>
            <a:endParaRPr lang="en-GB"/>
          </a:p>
        </p:txBody>
      </p:sp>
    </p:spTree>
    <p:extLst>
      <p:ext uri="{BB962C8B-B14F-4D97-AF65-F5344CB8AC3E}">
        <p14:creationId xmlns:p14="http://schemas.microsoft.com/office/powerpoint/2010/main" val="1942357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600EDF-5EEF-4DE7-B833-DF9D3E989ACE}" type="slidenum">
              <a:rPr lang="en-GB" smtClean="0"/>
              <a:t>21</a:t>
            </a:fld>
            <a:endParaRPr lang="en-GB"/>
          </a:p>
        </p:txBody>
      </p:sp>
    </p:spTree>
    <p:extLst>
      <p:ext uri="{BB962C8B-B14F-4D97-AF65-F5344CB8AC3E}">
        <p14:creationId xmlns:p14="http://schemas.microsoft.com/office/powerpoint/2010/main" val="2649277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600EDF-5EEF-4DE7-B833-DF9D3E989ACE}" type="slidenum">
              <a:rPr lang="en-GB" smtClean="0"/>
              <a:t>22</a:t>
            </a:fld>
            <a:endParaRPr lang="en-GB"/>
          </a:p>
        </p:txBody>
      </p:sp>
    </p:spTree>
    <p:extLst>
      <p:ext uri="{BB962C8B-B14F-4D97-AF65-F5344CB8AC3E}">
        <p14:creationId xmlns:p14="http://schemas.microsoft.com/office/powerpoint/2010/main" val="2280329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2757-F399-4735-958D-9DB1CE25C8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86F5386-7603-43D5-97ED-86B48E51B9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33CE83F-A1DC-4582-8278-10E9560B20D4}"/>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5" name="Footer Placeholder 4">
            <a:extLst>
              <a:ext uri="{FF2B5EF4-FFF2-40B4-BE49-F238E27FC236}">
                <a16:creationId xmlns:a16="http://schemas.microsoft.com/office/drawing/2014/main" id="{DECE5077-5ED7-487B-AFD8-5437B437DD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B026DD-0309-498B-9D24-0BDF2B8D1B76}"/>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1993003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E7E5B-FD24-49B3-AE46-2B0C749FDE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2ECF96-5BE5-4A04-8DFA-2CA489C452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712546-3E23-4C76-9330-DB503E1D956A}"/>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5" name="Footer Placeholder 4">
            <a:extLst>
              <a:ext uri="{FF2B5EF4-FFF2-40B4-BE49-F238E27FC236}">
                <a16:creationId xmlns:a16="http://schemas.microsoft.com/office/drawing/2014/main" id="{A05CD9CD-91FF-402E-8F32-962901E2A0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E2DF66-C2EE-4801-9CC9-F8D4B51A5B30}"/>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3828432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2C87E-F2AC-4BE4-835D-49BFC71241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8E5CDB-500B-4C30-B748-118A442AE9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E09279A-781B-4CA1-BE44-21C2B7563D50}"/>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5" name="Footer Placeholder 4">
            <a:extLst>
              <a:ext uri="{FF2B5EF4-FFF2-40B4-BE49-F238E27FC236}">
                <a16:creationId xmlns:a16="http://schemas.microsoft.com/office/drawing/2014/main" id="{F19DC59B-1EB5-42E1-94C6-CB2CDB88B8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FD14DA-9D46-4425-B13B-D18294B7ED8C}"/>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3990860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1B298-9A22-4957-83A9-F5D570EF8C4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CF333A-8C97-4647-BFFE-27CBFD39A37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CE2B259-78B6-4CE1-B083-13B6E117804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10BB2CF-7BD8-47A8-B5C2-D692B2752E9F}"/>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6" name="Footer Placeholder 5">
            <a:extLst>
              <a:ext uri="{FF2B5EF4-FFF2-40B4-BE49-F238E27FC236}">
                <a16:creationId xmlns:a16="http://schemas.microsoft.com/office/drawing/2014/main" id="{3E10E3AC-5B73-4360-A812-0FA1AB6617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BF0403-ED49-47B1-9DBE-7E7311904A93}"/>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2574375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4BDDC-A9B1-4251-AA25-E5C512EB759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30B9F5-D4B2-43F7-918B-0485DC3A05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4DA2649-9950-4AB5-A90B-70B0E095ABC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4459AF3-2392-49C4-9530-1729A40873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07A956E-A495-46ED-B85B-03339F8B30D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EF8056F-0CC2-4171-B800-62A511C003B8}"/>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8" name="Footer Placeholder 7">
            <a:extLst>
              <a:ext uri="{FF2B5EF4-FFF2-40B4-BE49-F238E27FC236}">
                <a16:creationId xmlns:a16="http://schemas.microsoft.com/office/drawing/2014/main" id="{EE78635D-11AF-4EF5-9F08-3A9F7E2E369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2B4C772-6357-4621-B71B-28CF30E856FE}"/>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190436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40294-DC54-46F2-92BD-ACD789C5BD8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3456ABD-F2DD-4198-B9BB-20E04A328ACF}"/>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4" name="Footer Placeholder 3">
            <a:extLst>
              <a:ext uri="{FF2B5EF4-FFF2-40B4-BE49-F238E27FC236}">
                <a16:creationId xmlns:a16="http://schemas.microsoft.com/office/drawing/2014/main" id="{FD04D72E-A0F3-491A-9DDA-9F650254837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DBAB06A-726F-41B9-80C6-6FE75CA006DD}"/>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1430955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7EADE4-EAB1-42BF-AE6A-58BDD9816C56}"/>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3" name="Footer Placeholder 2">
            <a:extLst>
              <a:ext uri="{FF2B5EF4-FFF2-40B4-BE49-F238E27FC236}">
                <a16:creationId xmlns:a16="http://schemas.microsoft.com/office/drawing/2014/main" id="{E88A3CDB-8CE3-4702-B82E-1481ED9AD0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C1F66D-5F4B-415E-BD51-F0BB82F1C1E3}"/>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3447971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7185-637D-47EA-9121-EDDFC26385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B002A62-9AAF-4207-80BB-EB90FDC37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AFF07D-613E-43D8-AE6A-C357577E9B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35B3D6E-F937-4F64-9CDA-9DC430847D13}"/>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6" name="Footer Placeholder 5">
            <a:extLst>
              <a:ext uri="{FF2B5EF4-FFF2-40B4-BE49-F238E27FC236}">
                <a16:creationId xmlns:a16="http://schemas.microsoft.com/office/drawing/2014/main" id="{0594A857-BD76-41FA-9DA7-329BECC20B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CBD20E-0AFC-490F-B7D3-3B231C578A91}"/>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2508561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D870F-2D9B-4C56-90C7-5ED8E83C09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0A68E7C-5AA1-4BDE-A2B0-D541B5A202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7BAFE3-ED1F-4CCA-BBF8-F769B7955A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C6DA689-3FEA-4C26-9F9D-5A8108A45DE1}"/>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6" name="Footer Placeholder 5">
            <a:extLst>
              <a:ext uri="{FF2B5EF4-FFF2-40B4-BE49-F238E27FC236}">
                <a16:creationId xmlns:a16="http://schemas.microsoft.com/office/drawing/2014/main" id="{B2A1F4F0-AB8F-48D2-9A9B-CA99205383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3261F3-09F4-4CEE-A22C-2A69D4BA6BB4}"/>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3593793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EF522-2607-477D-98E2-D51C08AE4D6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E16F773-5073-4AA8-B714-8E560F7CA5E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A711DB-207F-4A5B-B952-EF0F7F2D5A04}"/>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5" name="Footer Placeholder 4">
            <a:extLst>
              <a:ext uri="{FF2B5EF4-FFF2-40B4-BE49-F238E27FC236}">
                <a16:creationId xmlns:a16="http://schemas.microsoft.com/office/drawing/2014/main" id="{D52C57D6-4D74-4803-81D8-7B13E771FB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3FFC2C-1ACC-4776-B3D8-E7063E4C9DF7}"/>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3077749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003144-4F32-48BA-B084-AE8A0D5E6F2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E4F98D-FB58-4E09-B420-D117509A4B5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6929F5-EF59-46D7-9040-9C0F7B20C281}"/>
              </a:ext>
            </a:extLst>
          </p:cNvPr>
          <p:cNvSpPr>
            <a:spLocks noGrp="1"/>
          </p:cNvSpPr>
          <p:nvPr>
            <p:ph type="dt" sz="half" idx="10"/>
          </p:nvPr>
        </p:nvSpPr>
        <p:spPr/>
        <p:txBody>
          <a:bodyPr/>
          <a:lstStyle/>
          <a:p>
            <a:fld id="{F590750D-F964-446A-B786-BC0F53C1F06C}" type="datetimeFigureOut">
              <a:rPr lang="en-GB" smtClean="0"/>
              <a:t>21/09/2026</a:t>
            </a:fld>
            <a:endParaRPr lang="en-GB"/>
          </a:p>
        </p:txBody>
      </p:sp>
      <p:sp>
        <p:nvSpPr>
          <p:cNvPr id="5" name="Footer Placeholder 4">
            <a:extLst>
              <a:ext uri="{FF2B5EF4-FFF2-40B4-BE49-F238E27FC236}">
                <a16:creationId xmlns:a16="http://schemas.microsoft.com/office/drawing/2014/main" id="{AB032A5F-D707-4B13-BFBA-DA7E31D5C0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60B1A2-0966-4D8C-9DCE-4B21BF449842}"/>
              </a:ext>
            </a:extLst>
          </p:cNvPr>
          <p:cNvSpPr>
            <a:spLocks noGrp="1"/>
          </p:cNvSpPr>
          <p:nvPr>
            <p:ph type="sldNum" sz="quarter" idx="12"/>
          </p:nvPr>
        </p:nvSpPr>
        <p:spPr/>
        <p:txBody>
          <a:bodyPr/>
          <a:lstStyle/>
          <a:p>
            <a:fld id="{7F75D8F1-7392-402F-8755-ACD50FE3A91A}" type="slidenum">
              <a:rPr lang="en-GB" smtClean="0"/>
              <a:t>‹#›</a:t>
            </a:fld>
            <a:endParaRPr lang="en-GB"/>
          </a:p>
        </p:txBody>
      </p:sp>
    </p:spTree>
    <p:extLst>
      <p:ext uri="{BB962C8B-B14F-4D97-AF65-F5344CB8AC3E}">
        <p14:creationId xmlns:p14="http://schemas.microsoft.com/office/powerpoint/2010/main" val="634552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Sacred Heart RC - Title ">
    <p:bg>
      <p:bgPr>
        <a:solidFill>
          <a:srgbClr val="812121"/>
        </a:solidFill>
        <a:effectLst/>
      </p:bgPr>
    </p:bg>
    <p:spTree>
      <p:nvGrpSpPr>
        <p:cNvPr id="1" name=""/>
        <p:cNvGrpSpPr/>
        <p:nvPr/>
      </p:nvGrpSpPr>
      <p:grpSpPr>
        <a:xfrm>
          <a:off x="0" y="0"/>
          <a:ext cx="0" cy="0"/>
          <a:chOff x="0" y="0"/>
          <a:chExt cx="0" cy="0"/>
        </a:xfrm>
      </p:grpSpPr>
      <p:pic>
        <p:nvPicPr>
          <p:cNvPr id="7" name="Picture 6" descr="Logo&#10;&#10;Description automatically generated with low confidence">
            <a:extLst>
              <a:ext uri="{FF2B5EF4-FFF2-40B4-BE49-F238E27FC236}">
                <a16:creationId xmlns:a16="http://schemas.microsoft.com/office/drawing/2014/main" id="{591BAAA9-3C49-4ECA-B55C-3A07BC4AC338}"/>
              </a:ext>
            </a:extLst>
          </p:cNvPr>
          <p:cNvPicPr>
            <a:picLocks noChangeAspect="1"/>
          </p:cNvPicPr>
          <p:nvPr userDrawn="1"/>
        </p:nvPicPr>
        <p:blipFill>
          <a:blip r:embed="rId2"/>
          <a:stretch>
            <a:fillRect/>
          </a:stretch>
        </p:blipFill>
        <p:spPr>
          <a:xfrm>
            <a:off x="838200" y="1232937"/>
            <a:ext cx="10515599" cy="2471165"/>
          </a:xfrm>
          <a:prstGeom prst="rect">
            <a:avLst/>
          </a:prstGeom>
          <a:ln>
            <a:solidFill>
              <a:srgbClr val="AA2C2C"/>
            </a:solidFill>
          </a:ln>
        </p:spPr>
      </p:pic>
    </p:spTree>
    <p:extLst>
      <p:ext uri="{BB962C8B-B14F-4D97-AF65-F5344CB8AC3E}">
        <p14:creationId xmlns:p14="http://schemas.microsoft.com/office/powerpoint/2010/main" val="3710981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482C47ED-12AE-45F0-8725-DB9827369A08}"/>
              </a:ext>
            </a:extLst>
          </p:cNvPr>
          <p:cNvPicPr>
            <a:picLocks noChangeAspect="1"/>
          </p:cNvPicPr>
          <p:nvPr userDrawn="1"/>
        </p:nvPicPr>
        <p:blipFill>
          <a:blip r:embed="rId2"/>
          <a:stretch>
            <a:fillRect/>
          </a:stretch>
        </p:blipFill>
        <p:spPr>
          <a:xfrm>
            <a:off x="0" y="4694"/>
            <a:ext cx="1019058" cy="1142998"/>
          </a:xfrm>
          <a:prstGeom prst="rect">
            <a:avLst/>
          </a:prstGeom>
        </p:spPr>
      </p:pic>
      <p:sp>
        <p:nvSpPr>
          <p:cNvPr id="8" name="Rectangle 7">
            <a:extLst>
              <a:ext uri="{FF2B5EF4-FFF2-40B4-BE49-F238E27FC236}">
                <a16:creationId xmlns:a16="http://schemas.microsoft.com/office/drawing/2014/main" id="{BA455B68-7570-477E-B645-E767CE94186A}"/>
              </a:ext>
            </a:extLst>
          </p:cNvPr>
          <p:cNvSpPr/>
          <p:nvPr userDrawn="1"/>
        </p:nvSpPr>
        <p:spPr>
          <a:xfrm>
            <a:off x="10263883" y="0"/>
            <a:ext cx="1928117" cy="6858000"/>
          </a:xfrm>
          <a:prstGeom prst="rect">
            <a:avLst/>
          </a:prstGeom>
          <a:solidFill>
            <a:srgbClr val="8121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92338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E5BB8F-A46B-46C5-85C4-37C04830D9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1D51E2-1859-4974-A5B0-7B2AF5B580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4F58B1-A35C-402C-B131-7EA45ED0AB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90750D-F964-446A-B786-BC0F53C1F06C}" type="datetimeFigureOut">
              <a:rPr lang="en-GB" smtClean="0"/>
              <a:t>21/09/2026</a:t>
            </a:fld>
            <a:endParaRPr lang="en-GB"/>
          </a:p>
        </p:txBody>
      </p:sp>
      <p:sp>
        <p:nvSpPr>
          <p:cNvPr id="5" name="Footer Placeholder 4">
            <a:extLst>
              <a:ext uri="{FF2B5EF4-FFF2-40B4-BE49-F238E27FC236}">
                <a16:creationId xmlns:a16="http://schemas.microsoft.com/office/drawing/2014/main" id="{32D93AC4-7E2D-48B7-8E23-1068D8885C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BBF3D8-171C-4B2A-B048-69B34A3CEF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5D8F1-7392-402F-8755-ACD50FE3A91A}" type="slidenum">
              <a:rPr lang="en-GB" smtClean="0"/>
              <a:t>‹#›</a:t>
            </a:fld>
            <a:endParaRPr lang="en-GB"/>
          </a:p>
        </p:txBody>
      </p:sp>
    </p:spTree>
    <p:extLst>
      <p:ext uri="{BB962C8B-B14F-4D97-AF65-F5344CB8AC3E}">
        <p14:creationId xmlns:p14="http://schemas.microsoft.com/office/powerpoint/2010/main" val="2090105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94C4B7-5B80-4DFC-82F3-6351936E7D09}"/>
              </a:ext>
            </a:extLst>
          </p:cNvPr>
          <p:cNvSpPr txBox="1"/>
          <p:nvPr/>
        </p:nvSpPr>
        <p:spPr>
          <a:xfrm>
            <a:off x="2237627" y="4356768"/>
            <a:ext cx="8175880" cy="1446550"/>
          </a:xfrm>
          <a:prstGeom prst="rect">
            <a:avLst/>
          </a:prstGeom>
          <a:noFill/>
        </p:spPr>
        <p:txBody>
          <a:bodyPr wrap="square" rtlCol="0">
            <a:spAutoFit/>
          </a:bodyPr>
          <a:lstStyle/>
          <a:p>
            <a:pPr algn="ctr"/>
            <a:r>
              <a:rPr lang="en-GB" sz="4400" dirty="0">
                <a:solidFill>
                  <a:srgbClr val="FFC000"/>
                </a:solidFill>
              </a:rPr>
              <a:t>Year 2 Parent Information Meeting 2026</a:t>
            </a:r>
          </a:p>
        </p:txBody>
      </p:sp>
      <p:sp>
        <p:nvSpPr>
          <p:cNvPr id="2" name="TextBox 1">
            <a:extLst>
              <a:ext uri="{FF2B5EF4-FFF2-40B4-BE49-F238E27FC236}">
                <a16:creationId xmlns:a16="http://schemas.microsoft.com/office/drawing/2014/main" id="{A2E0913D-70CF-83C6-B143-5DA14669C585}"/>
              </a:ext>
            </a:extLst>
          </p:cNvPr>
          <p:cNvSpPr txBox="1"/>
          <p:nvPr/>
        </p:nvSpPr>
        <p:spPr>
          <a:xfrm>
            <a:off x="5184942" y="2527968"/>
            <a:ext cx="1828800" cy="1828800"/>
          </a:xfrm>
          <a:prstGeom prst="rect">
            <a:avLst/>
          </a:prstGeom>
          <a:noFill/>
        </p:spPr>
        <p:txBody>
          <a:bodyPr wrap="square" rtlCol="0">
            <a:spAutoFit/>
          </a:bodyPr>
          <a:lstStyle/>
          <a:p>
            <a:pPr algn="l"/>
            <a:endParaRPr lang="en-US" dirty="0"/>
          </a:p>
        </p:txBody>
      </p:sp>
      <p:pic>
        <p:nvPicPr>
          <p:cNvPr id="4" name="Picture 3" descr="A close up of red text&#10;&#10;Description automatically generated">
            <a:extLst>
              <a:ext uri="{FF2B5EF4-FFF2-40B4-BE49-F238E27FC236}">
                <a16:creationId xmlns:a16="http://schemas.microsoft.com/office/drawing/2014/main" id="{989AAC70-A5B8-CCE0-F550-0219C60C27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3035" y="117114"/>
            <a:ext cx="2470707" cy="981395"/>
          </a:xfrm>
          <a:prstGeom prst="rect">
            <a:avLst/>
          </a:prstGeom>
        </p:spPr>
      </p:pic>
    </p:spTree>
    <p:extLst>
      <p:ext uri="{BB962C8B-B14F-4D97-AF65-F5344CB8AC3E}">
        <p14:creationId xmlns:p14="http://schemas.microsoft.com/office/powerpoint/2010/main" val="3943439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6AA627-B847-4B70-9AC1-E43EF28FCC73}"/>
              </a:ext>
            </a:extLst>
          </p:cNvPr>
          <p:cNvSpPr/>
          <p:nvPr/>
        </p:nvSpPr>
        <p:spPr>
          <a:xfrm>
            <a:off x="1116563" y="548720"/>
            <a:ext cx="8615266" cy="4729500"/>
          </a:xfrm>
          <a:prstGeom prst="rect">
            <a:avLst/>
          </a:prstGeom>
        </p:spPr>
        <p:txBody>
          <a:bodyPr wrap="square">
            <a:spAutoFit/>
          </a:bodyPr>
          <a:lstStyle/>
          <a:p>
            <a:pPr lvl="0"/>
            <a:r>
              <a:rPr lang="en-GB" sz="3200" b="1" dirty="0">
                <a:solidFill>
                  <a:srgbClr val="812121"/>
                </a:solidFill>
                <a:latin typeface="SassoonPrimary" panose="020B0500000000000000" pitchFamily="34" charset="0"/>
              </a:rPr>
              <a:t>WELCOME TO THE YEAR 2 PARENT SESSION</a:t>
            </a:r>
          </a:p>
          <a:p>
            <a:pPr lvl="0"/>
            <a:endParaRPr lang="en-GB" sz="3200" dirty="0">
              <a:latin typeface="SassoonPrimary" panose="020B0500000000000000" pitchFamily="34" charset="0"/>
            </a:endParaRPr>
          </a:p>
          <a:p>
            <a:pPr lvl="0"/>
            <a:r>
              <a:rPr lang="en-GB" sz="3200" dirty="0">
                <a:solidFill>
                  <a:srgbClr val="812121"/>
                </a:solidFill>
                <a:latin typeface="SassoonPrimary" panose="020B0500000000000000" pitchFamily="34" charset="0"/>
              </a:rPr>
              <a:t>You will find out about:</a:t>
            </a:r>
          </a:p>
          <a:p>
            <a:pPr marL="457200" lvl="0" indent="-342900">
              <a:spcBef>
                <a:spcPts val="1600"/>
              </a:spcBef>
              <a:buSzPts val="1800"/>
              <a:buChar char="●"/>
            </a:pPr>
            <a:r>
              <a:rPr lang="en-GB" sz="3200" dirty="0">
                <a:latin typeface="SassoonPrimary" panose="020B0500000000000000" pitchFamily="34" charset="0"/>
              </a:rPr>
              <a:t>Staffing</a:t>
            </a:r>
          </a:p>
          <a:p>
            <a:pPr marL="457200" lvl="0" indent="-342900">
              <a:buSzPts val="1800"/>
              <a:buChar char="●"/>
            </a:pPr>
            <a:r>
              <a:rPr lang="en-GB" sz="3200" dirty="0">
                <a:latin typeface="SassoonPrimary" panose="020B0500000000000000" pitchFamily="34" charset="0"/>
              </a:rPr>
              <a:t>Expectations and behaviour</a:t>
            </a:r>
          </a:p>
          <a:p>
            <a:pPr marL="457200" lvl="0" indent="-342900">
              <a:buSzPts val="1800"/>
              <a:buChar char="●"/>
            </a:pPr>
            <a:r>
              <a:rPr lang="en-GB" sz="3200" dirty="0">
                <a:latin typeface="SassoonPrimary" panose="020B0500000000000000" pitchFamily="34" charset="0"/>
              </a:rPr>
              <a:t>General reminders</a:t>
            </a:r>
          </a:p>
          <a:p>
            <a:pPr marL="457200" lvl="0" indent="-342900">
              <a:buSzPts val="1800"/>
              <a:buChar char="●"/>
            </a:pPr>
            <a:r>
              <a:rPr lang="en-GB" sz="3200" dirty="0">
                <a:latin typeface="SassoonPrimary" panose="020B0500000000000000" pitchFamily="34" charset="0"/>
              </a:rPr>
              <a:t>Key dates</a:t>
            </a:r>
          </a:p>
          <a:p>
            <a:pPr marL="457200" lvl="0" indent="-342900">
              <a:buSzPts val="1800"/>
              <a:buChar char="●"/>
            </a:pPr>
            <a:r>
              <a:rPr lang="en-GB" sz="3200" dirty="0">
                <a:latin typeface="SassoonPrimary" panose="020B0500000000000000" pitchFamily="34" charset="0"/>
              </a:rPr>
              <a:t>The curriculum</a:t>
            </a:r>
          </a:p>
          <a:p>
            <a:pPr marL="457200" lvl="0" indent="-342900">
              <a:buSzPts val="1800"/>
              <a:buChar char="●"/>
            </a:pPr>
            <a:r>
              <a:rPr lang="en-GB" sz="3200" dirty="0">
                <a:latin typeface="SassoonPrimary" panose="020B0500000000000000" pitchFamily="34" charset="0"/>
              </a:rPr>
              <a:t>How you can help at home</a:t>
            </a:r>
          </a:p>
        </p:txBody>
      </p:sp>
    </p:spTree>
    <p:extLst>
      <p:ext uri="{BB962C8B-B14F-4D97-AF65-F5344CB8AC3E}">
        <p14:creationId xmlns:p14="http://schemas.microsoft.com/office/powerpoint/2010/main" val="13034184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47A0E96-0EAC-4017-9100-E2F26A5BC712}"/>
              </a:ext>
            </a:extLst>
          </p:cNvPr>
          <p:cNvSpPr txBox="1">
            <a:spLocks/>
          </p:cNvSpPr>
          <p:nvPr/>
        </p:nvSpPr>
        <p:spPr>
          <a:xfrm>
            <a:off x="1260716" y="254702"/>
            <a:ext cx="8462018" cy="593775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GB" sz="2400" b="1" dirty="0">
                <a:solidFill>
                  <a:srgbClr val="812121"/>
                </a:solidFill>
                <a:latin typeface="SassoonPrimary" panose="020B0500000000000000" pitchFamily="34" charset="0"/>
              </a:rPr>
              <a:t>THE YEAR 2 TEAM</a:t>
            </a:r>
          </a:p>
          <a:p>
            <a:pPr>
              <a:lnSpc>
                <a:spcPct val="120000"/>
              </a:lnSpc>
            </a:pPr>
            <a:endParaRPr lang="en-GB" sz="2400" b="1" dirty="0">
              <a:solidFill>
                <a:srgbClr val="C00000"/>
              </a:solidFill>
              <a:latin typeface="SassoonPrimary" panose="020B0500000000000000" pitchFamily="34" charset="0"/>
              <a:ea typeface="Calibri" panose="020F0502020204030204" pitchFamily="34" charset="0"/>
            </a:endParaRPr>
          </a:p>
          <a:p>
            <a:pPr>
              <a:lnSpc>
                <a:spcPct val="120000"/>
              </a:lnSpc>
            </a:pPr>
            <a:r>
              <a:rPr lang="en-GB" sz="2400" b="1" dirty="0">
                <a:solidFill>
                  <a:srgbClr val="812121"/>
                </a:solidFill>
                <a:latin typeface="SassoonPrimary" panose="020B0500000000000000" pitchFamily="34" charset="0"/>
                <a:ea typeface="Calibri" panose="020F0502020204030204" pitchFamily="34" charset="0"/>
              </a:rPr>
              <a:t>Teachers</a:t>
            </a:r>
            <a:r>
              <a:rPr lang="en-GB" sz="2400" dirty="0">
                <a:solidFill>
                  <a:srgbClr val="812121"/>
                </a:solidFill>
                <a:latin typeface="SassoonPrimary" panose="020B0500000000000000" pitchFamily="34" charset="0"/>
                <a:ea typeface="Calibri" panose="020F0502020204030204" pitchFamily="34" charset="0"/>
              </a:rPr>
              <a:t>: </a:t>
            </a:r>
          </a:p>
          <a:p>
            <a:pPr marL="457200" indent="-457200">
              <a:lnSpc>
                <a:spcPct val="120000"/>
              </a:lnSpc>
              <a:buFont typeface="Arial" panose="020B0604020202020204" pitchFamily="34" charset="0"/>
              <a:buChar char="•"/>
            </a:pPr>
            <a:r>
              <a:rPr lang="en-GB" sz="2400" dirty="0">
                <a:latin typeface="SassoonPrimary" panose="020B0500000000000000" pitchFamily="34" charset="0"/>
                <a:ea typeface="Calibri" panose="020F0502020204030204" pitchFamily="34" charset="0"/>
              </a:rPr>
              <a:t>Mrs Johnson: </a:t>
            </a:r>
            <a:r>
              <a:rPr lang="en-GB" sz="2400" b="1" dirty="0">
                <a:solidFill>
                  <a:srgbClr val="812121"/>
                </a:solidFill>
                <a:latin typeface="SassoonPrimary" panose="020B0500000000000000" pitchFamily="34" charset="0"/>
                <a:ea typeface="Calibri" panose="020F0502020204030204" pitchFamily="34" charset="0"/>
              </a:rPr>
              <a:t>Monday, Tuesday, Thursday </a:t>
            </a:r>
            <a:r>
              <a:rPr lang="en-GB" sz="2400" dirty="0">
                <a:latin typeface="SassoonPrimary" panose="020B0500000000000000" pitchFamily="34" charset="0"/>
                <a:ea typeface="Calibri" panose="020F0502020204030204" pitchFamily="34" charset="0"/>
              </a:rPr>
              <a:t>and </a:t>
            </a:r>
            <a:r>
              <a:rPr lang="en-GB" sz="2400" b="1" dirty="0">
                <a:solidFill>
                  <a:srgbClr val="812121"/>
                </a:solidFill>
                <a:latin typeface="SassoonPrimary" panose="020B0500000000000000" pitchFamily="34" charset="0"/>
                <a:ea typeface="Calibri" panose="020F0502020204030204" pitchFamily="34" charset="0"/>
              </a:rPr>
              <a:t>Friday</a:t>
            </a:r>
          </a:p>
          <a:p>
            <a:pPr marL="457200" indent="-457200">
              <a:lnSpc>
                <a:spcPct val="120000"/>
              </a:lnSpc>
              <a:buFont typeface="Arial" panose="020B0604020202020204" pitchFamily="34" charset="0"/>
              <a:buChar char="•"/>
            </a:pPr>
            <a:r>
              <a:rPr lang="en-GB" sz="2400" dirty="0">
                <a:latin typeface="SassoonPrimary" panose="020B0500000000000000" pitchFamily="34" charset="0"/>
                <a:ea typeface="Calibri" panose="020F0502020204030204" pitchFamily="34" charset="0"/>
              </a:rPr>
              <a:t>Miss Rudman: </a:t>
            </a:r>
            <a:r>
              <a:rPr lang="en-GB" sz="2400" b="1" dirty="0">
                <a:solidFill>
                  <a:srgbClr val="812121"/>
                </a:solidFill>
                <a:latin typeface="SassoonPrimary" panose="020B0500000000000000" pitchFamily="34" charset="0"/>
                <a:ea typeface="Calibri" panose="020F0502020204030204" pitchFamily="34" charset="0"/>
              </a:rPr>
              <a:t>Wednesday</a:t>
            </a:r>
          </a:p>
          <a:p>
            <a:pPr>
              <a:lnSpc>
                <a:spcPct val="120000"/>
              </a:lnSpc>
            </a:pPr>
            <a:endParaRPr lang="en-GB" sz="2400" dirty="0">
              <a:latin typeface="SassoonPrimary" panose="020B0500000000000000" pitchFamily="34" charset="0"/>
              <a:ea typeface="Calibri" panose="020F0502020204030204" pitchFamily="34" charset="0"/>
            </a:endParaRPr>
          </a:p>
          <a:p>
            <a:pPr>
              <a:lnSpc>
                <a:spcPct val="120000"/>
              </a:lnSpc>
            </a:pPr>
            <a:r>
              <a:rPr lang="en-GB" sz="2400" b="1" dirty="0">
                <a:solidFill>
                  <a:srgbClr val="812121"/>
                </a:solidFill>
                <a:latin typeface="SassoonPrimary" panose="020B0500000000000000" pitchFamily="34" charset="0"/>
                <a:ea typeface="Calibri" panose="020F0502020204030204" pitchFamily="34" charset="0"/>
              </a:rPr>
              <a:t>Teaching Assistants:</a:t>
            </a:r>
          </a:p>
          <a:p>
            <a:pPr marL="457200" indent="-457200">
              <a:lnSpc>
                <a:spcPct val="120000"/>
              </a:lnSpc>
              <a:buFont typeface="Arial" panose="020B0604020202020204" pitchFamily="34" charset="0"/>
              <a:buChar char="•"/>
            </a:pPr>
            <a:r>
              <a:rPr lang="en-GB" sz="2400">
                <a:latin typeface="SassoonPrimary" panose="020B0500000000000000" pitchFamily="34" charset="0"/>
                <a:ea typeface="Calibri" panose="020F0502020204030204" pitchFamily="34" charset="0"/>
              </a:rPr>
              <a:t>Miss </a:t>
            </a:r>
            <a:r>
              <a:rPr lang="en-GB" sz="2400" dirty="0">
                <a:latin typeface="SassoonPrimary" panose="020B0500000000000000" pitchFamily="34" charset="0"/>
                <a:ea typeface="Calibri" panose="020F0502020204030204" pitchFamily="34" charset="0"/>
              </a:rPr>
              <a:t>Harvey</a:t>
            </a:r>
          </a:p>
          <a:p>
            <a:pPr marL="457200" indent="-457200">
              <a:lnSpc>
                <a:spcPct val="120000"/>
              </a:lnSpc>
              <a:buFont typeface="Arial" panose="020B0604020202020204" pitchFamily="34" charset="0"/>
              <a:buChar char="•"/>
            </a:pPr>
            <a:r>
              <a:rPr lang="en-GB" sz="2400" dirty="0">
                <a:latin typeface="SassoonPrimary" panose="020B0500000000000000" pitchFamily="34" charset="0"/>
              </a:rPr>
              <a:t>Mrs Julien will also teach Y2 on </a:t>
            </a:r>
            <a:r>
              <a:rPr lang="en-GB" sz="2400" b="1" dirty="0">
                <a:solidFill>
                  <a:srgbClr val="812121"/>
                </a:solidFill>
                <a:latin typeface="SassoonPrimary" panose="020B0500000000000000" pitchFamily="34" charset="0"/>
              </a:rPr>
              <a:t>Thursday</a:t>
            </a:r>
            <a:r>
              <a:rPr lang="en-GB" sz="2400" dirty="0">
                <a:latin typeface="SassoonPrimary" panose="020B0500000000000000" pitchFamily="34" charset="0"/>
              </a:rPr>
              <a:t> afternoon.</a:t>
            </a:r>
          </a:p>
          <a:p>
            <a:pPr marL="457200" indent="-457200">
              <a:lnSpc>
                <a:spcPct val="120000"/>
              </a:lnSpc>
              <a:buFont typeface="Arial" panose="020B0604020202020204" pitchFamily="34" charset="0"/>
              <a:buChar char="•"/>
            </a:pPr>
            <a:r>
              <a:rPr lang="en-GB" sz="2400" dirty="0">
                <a:latin typeface="SassoonPrimary" panose="020B0500000000000000" pitchFamily="34" charset="0"/>
              </a:rPr>
              <a:t>Mr Barlow will teach sport to Y2 on </a:t>
            </a:r>
            <a:r>
              <a:rPr lang="en-GB" sz="2400" b="1" dirty="0">
                <a:solidFill>
                  <a:srgbClr val="812121"/>
                </a:solidFill>
                <a:latin typeface="SassoonPrimary" panose="020B0500000000000000" pitchFamily="34" charset="0"/>
              </a:rPr>
              <a:t>Monday </a:t>
            </a:r>
            <a:r>
              <a:rPr lang="en-GB" sz="2400" dirty="0">
                <a:latin typeface="SassoonPrimary" panose="020B0500000000000000" pitchFamily="34" charset="0"/>
              </a:rPr>
              <a:t>afternoon.</a:t>
            </a:r>
          </a:p>
        </p:txBody>
      </p:sp>
    </p:spTree>
    <p:extLst>
      <p:ext uri="{BB962C8B-B14F-4D97-AF65-F5344CB8AC3E}">
        <p14:creationId xmlns:p14="http://schemas.microsoft.com/office/powerpoint/2010/main" val="5547944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A3A4292-472D-478A-9336-E66DE5C53638}"/>
              </a:ext>
            </a:extLst>
          </p:cNvPr>
          <p:cNvSpPr txBox="1">
            <a:spLocks/>
          </p:cNvSpPr>
          <p:nvPr/>
        </p:nvSpPr>
        <p:spPr>
          <a:xfrm>
            <a:off x="1208268" y="201992"/>
            <a:ext cx="7054049" cy="56886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600"/>
              </a:spcBef>
              <a:buNone/>
            </a:pPr>
            <a:r>
              <a:rPr lang="en-GB" sz="3200" b="1" dirty="0">
                <a:solidFill>
                  <a:srgbClr val="812121"/>
                </a:solidFill>
                <a:latin typeface="SassoonPrimary" panose="020B0500000000000000" pitchFamily="34" charset="0"/>
              </a:rPr>
              <a:t>EXPECTATIONS</a:t>
            </a:r>
          </a:p>
          <a:p>
            <a:pPr marL="0" indent="0">
              <a:spcBef>
                <a:spcPts val="1600"/>
              </a:spcBef>
              <a:buFont typeface="Arial" panose="020B0604020202020204" pitchFamily="34" charset="0"/>
              <a:buNone/>
            </a:pPr>
            <a:endParaRPr lang="en-GB" sz="3200" b="1" dirty="0">
              <a:latin typeface="SassoonPrimary" panose="020B0500000000000000" pitchFamily="34" charset="0"/>
            </a:endParaRPr>
          </a:p>
          <a:p>
            <a:pPr>
              <a:spcBef>
                <a:spcPts val="1600"/>
              </a:spcBef>
            </a:pPr>
            <a:r>
              <a:rPr lang="en-GB" sz="3200" b="1" dirty="0">
                <a:latin typeface="SassoonPrimary" panose="020B0500000000000000" pitchFamily="34" charset="0"/>
              </a:rPr>
              <a:t>Ready</a:t>
            </a:r>
          </a:p>
          <a:p>
            <a:pPr marL="0" indent="0">
              <a:spcBef>
                <a:spcPts val="1600"/>
              </a:spcBef>
              <a:buFont typeface="Arial" panose="020B0604020202020204" pitchFamily="34" charset="0"/>
              <a:buNone/>
            </a:pPr>
            <a:endParaRPr lang="en-GB" sz="3200" b="1" dirty="0">
              <a:latin typeface="SassoonPrimary" panose="020B0500000000000000" pitchFamily="34" charset="0"/>
            </a:endParaRPr>
          </a:p>
          <a:p>
            <a:pPr>
              <a:spcBef>
                <a:spcPts val="1600"/>
              </a:spcBef>
            </a:pPr>
            <a:r>
              <a:rPr lang="en-GB" sz="3200" b="1" dirty="0">
                <a:latin typeface="SassoonPrimary" panose="020B0500000000000000" pitchFamily="34" charset="0"/>
              </a:rPr>
              <a:t>Respectful</a:t>
            </a:r>
          </a:p>
          <a:p>
            <a:pPr marL="0" indent="0">
              <a:spcBef>
                <a:spcPts val="1600"/>
              </a:spcBef>
              <a:buFont typeface="Arial" panose="020B0604020202020204" pitchFamily="34" charset="0"/>
              <a:buNone/>
            </a:pPr>
            <a:endParaRPr lang="en-GB" sz="3200" b="1" dirty="0">
              <a:latin typeface="SassoonPrimary" panose="020B0500000000000000" pitchFamily="34" charset="0"/>
            </a:endParaRPr>
          </a:p>
          <a:p>
            <a:pPr>
              <a:spcBef>
                <a:spcPts val="1600"/>
              </a:spcBef>
            </a:pPr>
            <a:r>
              <a:rPr lang="en-GB" sz="3200" b="1" dirty="0">
                <a:latin typeface="SassoonPrimary" panose="020B0500000000000000" pitchFamily="34" charset="0"/>
              </a:rPr>
              <a:t>Safe</a:t>
            </a:r>
          </a:p>
          <a:p>
            <a:pPr marL="0" indent="0">
              <a:spcBef>
                <a:spcPts val="1600"/>
              </a:spcBef>
              <a:buFont typeface="Arial" panose="020B0604020202020204" pitchFamily="34" charset="0"/>
              <a:buNone/>
            </a:pPr>
            <a:endParaRPr lang="en-GB" sz="3200" b="1" dirty="0">
              <a:latin typeface="SassoonPrimary" panose="020B0500000000000000" pitchFamily="34" charset="0"/>
            </a:endParaRPr>
          </a:p>
          <a:p>
            <a:endParaRPr lang="en-GB" sz="3200" dirty="0">
              <a:latin typeface="SassoonPrimary" panose="020B0500000000000000" pitchFamily="34" charset="0"/>
            </a:endParaRPr>
          </a:p>
        </p:txBody>
      </p:sp>
      <p:pic>
        <p:nvPicPr>
          <p:cNvPr id="4" name="Picture 3">
            <a:extLst>
              <a:ext uri="{FF2B5EF4-FFF2-40B4-BE49-F238E27FC236}">
                <a16:creationId xmlns:a16="http://schemas.microsoft.com/office/drawing/2014/main" id="{938AB5A2-F77F-14E5-06D3-FF65ED6A3A7D}"/>
              </a:ext>
            </a:extLst>
          </p:cNvPr>
          <p:cNvPicPr>
            <a:picLocks noChangeAspect="1"/>
          </p:cNvPicPr>
          <p:nvPr/>
        </p:nvPicPr>
        <p:blipFill>
          <a:blip r:embed="rId3"/>
          <a:stretch>
            <a:fillRect/>
          </a:stretch>
        </p:blipFill>
        <p:spPr>
          <a:xfrm>
            <a:off x="5527497" y="1384474"/>
            <a:ext cx="4165412" cy="3988912"/>
          </a:xfrm>
          <a:prstGeom prst="rect">
            <a:avLst/>
          </a:prstGeom>
        </p:spPr>
      </p:pic>
    </p:spTree>
    <p:extLst>
      <p:ext uri="{BB962C8B-B14F-4D97-AF65-F5344CB8AC3E}">
        <p14:creationId xmlns:p14="http://schemas.microsoft.com/office/powerpoint/2010/main" val="8581014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ogo of a church&#10;&#10;Description automatically generated">
            <a:extLst>
              <a:ext uri="{FF2B5EF4-FFF2-40B4-BE49-F238E27FC236}">
                <a16:creationId xmlns:a16="http://schemas.microsoft.com/office/drawing/2014/main" id="{6C504A64-15C9-4B6F-0B4B-79B37192D032}"/>
              </a:ext>
            </a:extLst>
          </p:cNvPr>
          <p:cNvPicPr>
            <a:picLocks noChangeAspect="1"/>
          </p:cNvPicPr>
          <p:nvPr/>
        </p:nvPicPr>
        <p:blipFill>
          <a:blip r:embed="rId2"/>
          <a:stretch>
            <a:fillRect/>
          </a:stretch>
        </p:blipFill>
        <p:spPr>
          <a:xfrm>
            <a:off x="184561" y="1489778"/>
            <a:ext cx="4090566" cy="4579200"/>
          </a:xfrm>
          <a:prstGeom prst="rect">
            <a:avLst/>
          </a:prstGeom>
        </p:spPr>
      </p:pic>
      <p:sp>
        <p:nvSpPr>
          <p:cNvPr id="3" name="TextBox 2">
            <a:extLst>
              <a:ext uri="{FF2B5EF4-FFF2-40B4-BE49-F238E27FC236}">
                <a16:creationId xmlns:a16="http://schemas.microsoft.com/office/drawing/2014/main" id="{90AB4431-0059-4932-6697-D72C165BA3D6}"/>
              </a:ext>
            </a:extLst>
          </p:cNvPr>
          <p:cNvSpPr txBox="1"/>
          <p:nvPr/>
        </p:nvSpPr>
        <p:spPr>
          <a:xfrm>
            <a:off x="4591510" y="798056"/>
            <a:ext cx="5676990" cy="4893647"/>
          </a:xfrm>
          <a:prstGeom prst="rect">
            <a:avLst/>
          </a:prstGeom>
          <a:noFill/>
        </p:spPr>
        <p:txBody>
          <a:bodyPr wrap="square">
            <a:spAutoFit/>
          </a:bodyPr>
          <a:lstStyle/>
          <a:p>
            <a:r>
              <a:rPr lang="en-GB" sz="2400" b="1" dirty="0">
                <a:solidFill>
                  <a:srgbClr val="812121"/>
                </a:solidFill>
                <a:latin typeface="SassoonPrimary" panose="020B0500000000000000" pitchFamily="34" charset="0"/>
              </a:rPr>
              <a:t>EXPECTATIONS</a:t>
            </a:r>
          </a:p>
          <a:p>
            <a:endParaRPr lang="en-GB" sz="2400" b="1" dirty="0">
              <a:solidFill>
                <a:srgbClr val="812121"/>
              </a:solidFill>
              <a:latin typeface="SassoonPrimary" panose="020B0500000000000000" pitchFamily="34" charset="0"/>
            </a:endParaRPr>
          </a:p>
          <a:p>
            <a:r>
              <a:rPr lang="en-GB" sz="2400" b="1" dirty="0">
                <a:solidFill>
                  <a:srgbClr val="812121"/>
                </a:solidFill>
                <a:latin typeface="SassoonPrimary" panose="020B0500000000000000" pitchFamily="34" charset="0"/>
              </a:rPr>
              <a:t>Work</a:t>
            </a:r>
            <a:endParaRPr lang="en-GB" sz="2400" dirty="0">
              <a:solidFill>
                <a:srgbClr val="812121"/>
              </a:solidFill>
              <a:latin typeface="SassoonPrimary" panose="020B0500000000000000" pitchFamily="34" charset="0"/>
            </a:endParaRPr>
          </a:p>
          <a:p>
            <a:r>
              <a:rPr lang="en-GB" sz="2400" dirty="0">
                <a:latin typeface="SassoonPrimary" panose="020B0500000000000000" pitchFamily="34" charset="0"/>
              </a:rPr>
              <a:t>Stay focused and let others learn.</a:t>
            </a:r>
          </a:p>
          <a:p>
            <a:r>
              <a:rPr lang="en-GB" sz="2400" dirty="0">
                <a:latin typeface="SassoonPrimary" panose="020B0500000000000000" pitchFamily="34" charset="0"/>
              </a:rPr>
              <a:t>Take pride in your work.</a:t>
            </a:r>
          </a:p>
          <a:p>
            <a:r>
              <a:rPr lang="en-GB" sz="2400" dirty="0">
                <a:latin typeface="SassoonPrimary" panose="020B0500000000000000" pitchFamily="34" charset="0"/>
              </a:rPr>
              <a:t>Always try your best and keep going, even when it’s tricky.</a:t>
            </a:r>
          </a:p>
          <a:p>
            <a:endParaRPr lang="en-GB" sz="2400" dirty="0">
              <a:latin typeface="SassoonPrimary" panose="020B0500000000000000" pitchFamily="34" charset="0"/>
            </a:endParaRPr>
          </a:p>
          <a:p>
            <a:r>
              <a:rPr lang="en-GB" sz="2400" b="1" dirty="0">
                <a:solidFill>
                  <a:srgbClr val="812121"/>
                </a:solidFill>
                <a:latin typeface="SassoonPrimary" panose="020B0500000000000000" pitchFamily="34" charset="0"/>
              </a:rPr>
              <a:t>Attitude to Learning</a:t>
            </a:r>
            <a:endParaRPr lang="en-GB" sz="2400" dirty="0">
              <a:solidFill>
                <a:srgbClr val="812121"/>
              </a:solidFill>
              <a:latin typeface="SassoonPrimary" panose="020B0500000000000000" pitchFamily="34" charset="0"/>
            </a:endParaRPr>
          </a:p>
          <a:p>
            <a:r>
              <a:rPr lang="en-GB" sz="2400" dirty="0">
                <a:latin typeface="SassoonPrimary" panose="020B0500000000000000" pitchFamily="34" charset="0"/>
              </a:rPr>
              <a:t>Be an active and curious learner.</a:t>
            </a:r>
          </a:p>
          <a:p>
            <a:r>
              <a:rPr lang="en-GB" sz="2400" dirty="0">
                <a:latin typeface="SassoonPrimary" panose="020B0500000000000000" pitchFamily="34" charset="0"/>
              </a:rPr>
              <a:t>Respect others so everyone can learn.</a:t>
            </a:r>
          </a:p>
          <a:p>
            <a:r>
              <a:rPr lang="en-GB" sz="2400" dirty="0">
                <a:latin typeface="SassoonPrimary" panose="020B0500000000000000" pitchFamily="34" charset="0"/>
              </a:rPr>
              <a:t>Take responsibility for your own learning.</a:t>
            </a:r>
          </a:p>
        </p:txBody>
      </p:sp>
    </p:spTree>
    <p:extLst>
      <p:ext uri="{BB962C8B-B14F-4D97-AF65-F5344CB8AC3E}">
        <p14:creationId xmlns:p14="http://schemas.microsoft.com/office/powerpoint/2010/main" val="3658782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6170B4B-D62B-4B78-BA5A-543A0EE0D0D6}"/>
              </a:ext>
            </a:extLst>
          </p:cNvPr>
          <p:cNvSpPr txBox="1">
            <a:spLocks/>
          </p:cNvSpPr>
          <p:nvPr/>
        </p:nvSpPr>
        <p:spPr>
          <a:xfrm>
            <a:off x="734794" y="1116837"/>
            <a:ext cx="9120187" cy="55022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dirty="0">
                <a:latin typeface="SassoonPrimary" panose="020B0500000000000000" pitchFamily="34" charset="0"/>
              </a:rPr>
              <a:t>Children are recognised and rewarded for making positive choices by moving their star (with their name on it) onto the </a:t>
            </a:r>
            <a:r>
              <a:rPr lang="en-GB" sz="3200" b="1" dirty="0">
                <a:latin typeface="SassoonPrimary" panose="020B0500000000000000" pitchFamily="34" charset="0"/>
              </a:rPr>
              <a:t>Recognition Board</a:t>
            </a:r>
            <a:r>
              <a:rPr lang="en-GB" sz="3200" dirty="0">
                <a:latin typeface="SassoonPrimary" panose="020B0500000000000000" pitchFamily="34" charset="0"/>
              </a:rPr>
              <a:t>.</a:t>
            </a:r>
          </a:p>
          <a:p>
            <a:pPr marL="0" indent="0">
              <a:buNone/>
            </a:pPr>
            <a:endParaRPr lang="en-GB" sz="3200" dirty="0">
              <a:latin typeface="SassoonPrimary" panose="020B0500000000000000" pitchFamily="34" charset="0"/>
            </a:endParaRPr>
          </a:p>
          <a:p>
            <a:r>
              <a:rPr lang="en-GB" sz="3200" dirty="0">
                <a:latin typeface="SassoonPrimary" panose="020B0500000000000000" pitchFamily="34" charset="0"/>
              </a:rPr>
              <a:t>We will also continue to use the school’s reward system through </a:t>
            </a:r>
            <a:r>
              <a:rPr lang="en-GB" sz="3200" b="1" dirty="0">
                <a:latin typeface="SassoonPrimary" panose="020B0500000000000000" pitchFamily="34" charset="0"/>
              </a:rPr>
              <a:t>Class Dojo</a:t>
            </a:r>
            <a:r>
              <a:rPr lang="en-GB" sz="3200" dirty="0">
                <a:latin typeface="SassoonPrimary" panose="020B0500000000000000" pitchFamily="34" charset="0"/>
              </a:rPr>
              <a:t>.</a:t>
            </a:r>
          </a:p>
        </p:txBody>
      </p:sp>
      <p:sp>
        <p:nvSpPr>
          <p:cNvPr id="4" name="TextBox 3">
            <a:extLst>
              <a:ext uri="{FF2B5EF4-FFF2-40B4-BE49-F238E27FC236}">
                <a16:creationId xmlns:a16="http://schemas.microsoft.com/office/drawing/2014/main" id="{718E5D35-8F7B-0D52-E1D2-61C4AB15E235}"/>
              </a:ext>
            </a:extLst>
          </p:cNvPr>
          <p:cNvSpPr txBox="1"/>
          <p:nvPr/>
        </p:nvSpPr>
        <p:spPr>
          <a:xfrm>
            <a:off x="1082848" y="238903"/>
            <a:ext cx="6103088" cy="584775"/>
          </a:xfrm>
          <a:prstGeom prst="rect">
            <a:avLst/>
          </a:prstGeom>
          <a:noFill/>
        </p:spPr>
        <p:txBody>
          <a:bodyPr wrap="square">
            <a:spAutoFit/>
          </a:bodyPr>
          <a:lstStyle/>
          <a:p>
            <a:pPr marL="0" indent="0">
              <a:buFont typeface="Arial" panose="020B0604020202020204" pitchFamily="34" charset="0"/>
              <a:buNone/>
            </a:pPr>
            <a:r>
              <a:rPr lang="en-GB" sz="3200" b="1" dirty="0">
                <a:solidFill>
                  <a:srgbClr val="812121"/>
                </a:solidFill>
                <a:latin typeface="SassoonPrimary" panose="020B0500000000000000" pitchFamily="34" charset="0"/>
              </a:rPr>
              <a:t>RECOGNITION BOARD</a:t>
            </a:r>
            <a:endParaRPr lang="en-GB" sz="3200" dirty="0">
              <a:solidFill>
                <a:srgbClr val="812121"/>
              </a:solidFill>
              <a:latin typeface="SassoonPrimary" panose="020B0500000000000000" pitchFamily="34" charset="0"/>
            </a:endParaRPr>
          </a:p>
        </p:txBody>
      </p:sp>
      <p:pic>
        <p:nvPicPr>
          <p:cNvPr id="5" name="Picture 4" descr="A group of cartoon monsters&#10;&#10;AI-generated content may be incorrect.">
            <a:extLst>
              <a:ext uri="{FF2B5EF4-FFF2-40B4-BE49-F238E27FC236}">
                <a16:creationId xmlns:a16="http://schemas.microsoft.com/office/drawing/2014/main" id="{4DB6F3DB-8C26-3D15-0402-E0DF72E5F3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3798" y="4592001"/>
            <a:ext cx="2804403" cy="2027096"/>
          </a:xfrm>
          <a:prstGeom prst="rect">
            <a:avLst/>
          </a:prstGeom>
        </p:spPr>
      </p:pic>
    </p:spTree>
    <p:extLst>
      <p:ext uri="{BB962C8B-B14F-4D97-AF65-F5344CB8AC3E}">
        <p14:creationId xmlns:p14="http://schemas.microsoft.com/office/powerpoint/2010/main" val="42088645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B2595F-29D3-B8F0-EEDF-FF6977A6D4EB}"/>
              </a:ext>
            </a:extLst>
          </p:cNvPr>
          <p:cNvSpPr>
            <a:spLocks noGrp="1"/>
          </p:cNvSpPr>
          <p:nvPr>
            <p:ph type="ctrTitle"/>
          </p:nvPr>
        </p:nvSpPr>
        <p:spPr/>
        <p:txBody>
          <a:bodyPr/>
          <a:lstStyle/>
          <a:p>
            <a:endParaRPr lang="en-GB"/>
          </a:p>
        </p:txBody>
      </p:sp>
      <p:pic>
        <p:nvPicPr>
          <p:cNvPr id="7" name="Picture 6" descr="A group of cartoon monsters&#10;&#10;AI-generated content may be incorrect.">
            <a:extLst>
              <a:ext uri="{FF2B5EF4-FFF2-40B4-BE49-F238E27FC236}">
                <a16:creationId xmlns:a16="http://schemas.microsoft.com/office/drawing/2014/main" id="{783FE97C-2939-71E9-C4FD-6B702609E6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649" y="0"/>
            <a:ext cx="13217017" cy="7526215"/>
          </a:xfrm>
          <a:prstGeom prst="rect">
            <a:avLst/>
          </a:prstGeom>
        </p:spPr>
      </p:pic>
    </p:spTree>
    <p:custDataLst>
      <p:tags r:id="rId1"/>
    </p:custDataLst>
    <p:extLst>
      <p:ext uri="{BB962C8B-B14F-4D97-AF65-F5344CB8AC3E}">
        <p14:creationId xmlns:p14="http://schemas.microsoft.com/office/powerpoint/2010/main" val="621919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characters with text&#10;&#10;Description automatically generated">
            <a:extLst>
              <a:ext uri="{FF2B5EF4-FFF2-40B4-BE49-F238E27FC236}">
                <a16:creationId xmlns:a16="http://schemas.microsoft.com/office/drawing/2014/main" id="{44384252-E0EF-392D-3B8E-74B3B8A688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7059" y="243673"/>
            <a:ext cx="5926747" cy="3185327"/>
          </a:xfrm>
          <a:prstGeom prst="rect">
            <a:avLst/>
          </a:prstGeom>
        </p:spPr>
      </p:pic>
      <p:pic>
        <p:nvPicPr>
          <p:cNvPr id="7" name="Picture 6" descr="A screenshot of a phone&#10;&#10;Description automatically generated">
            <a:extLst>
              <a:ext uri="{FF2B5EF4-FFF2-40B4-BE49-F238E27FC236}">
                <a16:creationId xmlns:a16="http://schemas.microsoft.com/office/drawing/2014/main" id="{0567AEE3-257C-9FEF-80C4-86888B120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49626"/>
            <a:ext cx="5623945" cy="3185327"/>
          </a:xfrm>
          <a:prstGeom prst="rect">
            <a:avLst/>
          </a:prstGeom>
        </p:spPr>
      </p:pic>
      <p:pic>
        <p:nvPicPr>
          <p:cNvPr id="9" name="Picture 8" descr="A menu with a green monster&#10;&#10;Description automatically generated">
            <a:extLst>
              <a:ext uri="{FF2B5EF4-FFF2-40B4-BE49-F238E27FC236}">
                <a16:creationId xmlns:a16="http://schemas.microsoft.com/office/drawing/2014/main" id="{FC244DC8-EB62-017E-B451-14157F5FF8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7059" y="3665243"/>
            <a:ext cx="6014654" cy="2651723"/>
          </a:xfrm>
          <a:prstGeom prst="rect">
            <a:avLst/>
          </a:prstGeom>
        </p:spPr>
      </p:pic>
      <p:sp>
        <p:nvSpPr>
          <p:cNvPr id="10" name="TextBox 9">
            <a:extLst>
              <a:ext uri="{FF2B5EF4-FFF2-40B4-BE49-F238E27FC236}">
                <a16:creationId xmlns:a16="http://schemas.microsoft.com/office/drawing/2014/main" id="{15F568E5-5579-7E0E-83DE-E42E97959C43}"/>
              </a:ext>
            </a:extLst>
          </p:cNvPr>
          <p:cNvSpPr txBox="1"/>
          <p:nvPr/>
        </p:nvSpPr>
        <p:spPr>
          <a:xfrm>
            <a:off x="1082848" y="238903"/>
            <a:ext cx="6103088" cy="584775"/>
          </a:xfrm>
          <a:prstGeom prst="rect">
            <a:avLst/>
          </a:prstGeom>
          <a:noFill/>
        </p:spPr>
        <p:txBody>
          <a:bodyPr wrap="square">
            <a:spAutoFit/>
          </a:bodyPr>
          <a:lstStyle/>
          <a:p>
            <a:pPr marL="0" indent="0">
              <a:buFont typeface="Arial" panose="020B0604020202020204" pitchFamily="34" charset="0"/>
              <a:buNone/>
            </a:pPr>
            <a:r>
              <a:rPr lang="en-GB" sz="3200" b="1" dirty="0">
                <a:solidFill>
                  <a:srgbClr val="812121"/>
                </a:solidFill>
                <a:latin typeface="SassoonPrimary" panose="020B0500000000000000" pitchFamily="34" charset="0"/>
              </a:rPr>
              <a:t>CLASS DOJO</a:t>
            </a:r>
            <a:endParaRPr lang="en-GB" sz="3200" dirty="0">
              <a:solidFill>
                <a:srgbClr val="812121"/>
              </a:solidFill>
              <a:latin typeface="SassoonPrimary" panose="020B0500000000000000" pitchFamily="34" charset="0"/>
            </a:endParaRPr>
          </a:p>
        </p:txBody>
      </p:sp>
    </p:spTree>
    <p:extLst>
      <p:ext uri="{BB962C8B-B14F-4D97-AF65-F5344CB8AC3E}">
        <p14:creationId xmlns:p14="http://schemas.microsoft.com/office/powerpoint/2010/main" val="86174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EBA13E2-6E05-42D6-9889-6744F6863D14}"/>
              </a:ext>
            </a:extLst>
          </p:cNvPr>
          <p:cNvSpPr txBox="1">
            <a:spLocks/>
          </p:cNvSpPr>
          <p:nvPr/>
        </p:nvSpPr>
        <p:spPr>
          <a:xfrm>
            <a:off x="673239" y="850605"/>
            <a:ext cx="8872695" cy="338115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rgbClr val="812121"/>
                </a:solidFill>
                <a:latin typeface="SassoonPrimary" panose="020B0500000000000000" pitchFamily="34" charset="0"/>
              </a:rPr>
              <a:t>Water Bottle</a:t>
            </a:r>
          </a:p>
          <a:p>
            <a:r>
              <a:rPr lang="en-GB" sz="2800" dirty="0">
                <a:latin typeface="SassoonPrimary" panose="020B0500000000000000" pitchFamily="34" charset="0"/>
              </a:rPr>
              <a:t>Please ensure your child brings a water bottle to school every day.</a:t>
            </a:r>
          </a:p>
          <a:p>
            <a:endParaRPr lang="en-GB" sz="2800" dirty="0">
              <a:latin typeface="SassoonPrimary" panose="020B0500000000000000" pitchFamily="34" charset="0"/>
            </a:endParaRPr>
          </a:p>
          <a:p>
            <a:r>
              <a:rPr lang="en-GB" sz="2800" b="1" dirty="0">
                <a:solidFill>
                  <a:srgbClr val="812121"/>
                </a:solidFill>
                <a:latin typeface="SassoonPrimary" panose="020B0500000000000000" pitchFamily="34" charset="0"/>
              </a:rPr>
              <a:t>Book Change</a:t>
            </a:r>
          </a:p>
          <a:p>
            <a:r>
              <a:rPr lang="en-GB" sz="2800" dirty="0">
                <a:latin typeface="SassoonPrimary" panose="020B0500000000000000" pitchFamily="34" charset="0"/>
              </a:rPr>
              <a:t>Books are changed on </a:t>
            </a:r>
            <a:r>
              <a:rPr lang="en-GB" sz="2800" b="1" dirty="0">
                <a:latin typeface="SassoonPrimary" panose="020B0500000000000000" pitchFamily="34" charset="0"/>
              </a:rPr>
              <a:t>Monday</a:t>
            </a:r>
            <a:r>
              <a:rPr lang="en-GB" sz="2800" dirty="0">
                <a:latin typeface="SassoonPrimary" panose="020B0500000000000000" pitchFamily="34" charset="0"/>
              </a:rPr>
              <a:t>, but we ask that children bring their reading books and records to school </a:t>
            </a:r>
            <a:r>
              <a:rPr lang="en-GB" sz="2800" b="1" dirty="0">
                <a:latin typeface="SassoonPrimary" panose="020B0500000000000000" pitchFamily="34" charset="0"/>
              </a:rPr>
              <a:t>daily</a:t>
            </a:r>
            <a:r>
              <a:rPr lang="en-GB" sz="2800" dirty="0">
                <a:latin typeface="SassoonPrimary" panose="020B0500000000000000" pitchFamily="34" charset="0"/>
              </a:rPr>
              <a:t>, so we can listen to them read.</a:t>
            </a:r>
          </a:p>
          <a:p>
            <a:endParaRPr lang="en-GB" sz="2800" dirty="0">
              <a:latin typeface="SassoonPrimary" panose="020B0500000000000000" pitchFamily="34" charset="0"/>
            </a:endParaRPr>
          </a:p>
          <a:p>
            <a:r>
              <a:rPr lang="en-GB" sz="2800" b="1" dirty="0">
                <a:solidFill>
                  <a:srgbClr val="812121"/>
                </a:solidFill>
                <a:latin typeface="SassoonPrimary" panose="020B0500000000000000" pitchFamily="34" charset="0"/>
              </a:rPr>
              <a:t>Home Reading</a:t>
            </a:r>
          </a:p>
          <a:p>
            <a:r>
              <a:rPr lang="en-GB" sz="2800" dirty="0">
                <a:latin typeface="SassoonPrimary" panose="020B0500000000000000" pitchFamily="34" charset="0"/>
              </a:rPr>
              <a:t>We encourage children to read at home every day. It is a school requirement that reading records show at least </a:t>
            </a:r>
            <a:r>
              <a:rPr lang="en-GB" sz="2800" b="1" dirty="0">
                <a:latin typeface="SassoonPrimary" panose="020B0500000000000000" pitchFamily="34" charset="0"/>
              </a:rPr>
              <a:t>three adult signatures each week</a:t>
            </a:r>
            <a:r>
              <a:rPr lang="en-GB" sz="2800" dirty="0">
                <a:latin typeface="SassoonPrimary" panose="020B0500000000000000" pitchFamily="34" charset="0"/>
              </a:rPr>
              <a:t>. If a child does not complete regular home reading, a </a:t>
            </a:r>
            <a:r>
              <a:rPr lang="en-GB" sz="2800" b="1" dirty="0">
                <a:latin typeface="SassoonPrimary" panose="020B0500000000000000" pitchFamily="34" charset="0"/>
              </a:rPr>
              <a:t>reading alert</a:t>
            </a:r>
            <a:r>
              <a:rPr lang="en-GB" sz="2800" dirty="0">
                <a:latin typeface="SassoonPrimary" panose="020B0500000000000000" pitchFamily="34" charset="0"/>
              </a:rPr>
              <a:t> will be issued.</a:t>
            </a:r>
          </a:p>
        </p:txBody>
      </p:sp>
      <p:sp>
        <p:nvSpPr>
          <p:cNvPr id="2" name="TextBox 1">
            <a:extLst>
              <a:ext uri="{FF2B5EF4-FFF2-40B4-BE49-F238E27FC236}">
                <a16:creationId xmlns:a16="http://schemas.microsoft.com/office/drawing/2014/main" id="{30AA5447-651F-47AA-7FFC-94718606ACFD}"/>
              </a:ext>
            </a:extLst>
          </p:cNvPr>
          <p:cNvSpPr txBox="1"/>
          <p:nvPr/>
        </p:nvSpPr>
        <p:spPr>
          <a:xfrm>
            <a:off x="1180215" y="206711"/>
            <a:ext cx="2440092" cy="644857"/>
          </a:xfrm>
          <a:prstGeom prst="rect">
            <a:avLst/>
          </a:prstGeom>
          <a:noFill/>
        </p:spPr>
        <p:txBody>
          <a:bodyPr wrap="none" rtlCol="0">
            <a:spAutoFit/>
          </a:bodyPr>
          <a:lstStyle/>
          <a:p>
            <a:pPr>
              <a:lnSpc>
                <a:spcPct val="120000"/>
              </a:lnSpc>
            </a:pPr>
            <a:r>
              <a:rPr lang="en-GB" sz="3200" b="1" dirty="0">
                <a:solidFill>
                  <a:srgbClr val="812121"/>
                </a:solidFill>
                <a:latin typeface="SassoonPrimary" panose="020B0500000000000000" pitchFamily="34" charset="0"/>
              </a:rPr>
              <a:t>REMINDERS</a:t>
            </a:r>
          </a:p>
        </p:txBody>
      </p:sp>
    </p:spTree>
    <p:extLst>
      <p:ext uri="{BB962C8B-B14F-4D97-AF65-F5344CB8AC3E}">
        <p14:creationId xmlns:p14="http://schemas.microsoft.com/office/powerpoint/2010/main" val="127868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42C39-46CB-5138-029B-40A84AFB342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1574A1-BDAB-9907-EADF-9BC448C522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650" y="1102806"/>
            <a:ext cx="9773185" cy="4652387"/>
          </a:xfrm>
          <a:prstGeom prst="rect">
            <a:avLst/>
          </a:prstGeom>
        </p:spPr>
      </p:pic>
      <p:sp>
        <p:nvSpPr>
          <p:cNvPr id="7" name="TextBox 6">
            <a:extLst>
              <a:ext uri="{FF2B5EF4-FFF2-40B4-BE49-F238E27FC236}">
                <a16:creationId xmlns:a16="http://schemas.microsoft.com/office/drawing/2014/main" id="{B792B318-948E-DF06-2918-4801488D1BE1}"/>
              </a:ext>
            </a:extLst>
          </p:cNvPr>
          <p:cNvSpPr txBox="1"/>
          <p:nvPr/>
        </p:nvSpPr>
        <p:spPr>
          <a:xfrm>
            <a:off x="1331407" y="191398"/>
            <a:ext cx="6099348" cy="584775"/>
          </a:xfrm>
          <a:prstGeom prst="rect">
            <a:avLst/>
          </a:prstGeom>
          <a:noFill/>
        </p:spPr>
        <p:txBody>
          <a:bodyPr wrap="square">
            <a:spAutoFit/>
          </a:bodyPr>
          <a:lstStyle/>
          <a:p>
            <a:r>
              <a:rPr lang="en-GB" sz="3200" b="1" dirty="0">
                <a:solidFill>
                  <a:srgbClr val="812121"/>
                </a:solidFill>
                <a:latin typeface="SassoonPrimary" panose="020B0500000000000000" pitchFamily="34" charset="0"/>
              </a:rPr>
              <a:t>READING ALERTS</a:t>
            </a:r>
            <a:endParaRPr lang="en-GB" sz="3200" b="1" dirty="0"/>
          </a:p>
        </p:txBody>
      </p:sp>
    </p:spTree>
    <p:extLst>
      <p:ext uri="{BB962C8B-B14F-4D97-AF65-F5344CB8AC3E}">
        <p14:creationId xmlns:p14="http://schemas.microsoft.com/office/powerpoint/2010/main" val="1149976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phone&#10;&#10;Description automatically generated">
            <a:extLst>
              <a:ext uri="{FF2B5EF4-FFF2-40B4-BE49-F238E27FC236}">
                <a16:creationId xmlns:a16="http://schemas.microsoft.com/office/drawing/2014/main" id="{D6FFD650-7F9D-65E5-B855-6E9C34F9A7D5}"/>
              </a:ext>
            </a:extLst>
          </p:cNvPr>
          <p:cNvPicPr>
            <a:picLocks noChangeAspect="1"/>
          </p:cNvPicPr>
          <p:nvPr/>
        </p:nvPicPr>
        <p:blipFill>
          <a:blip r:embed="rId2"/>
          <a:stretch>
            <a:fillRect/>
          </a:stretch>
        </p:blipFill>
        <p:spPr>
          <a:xfrm>
            <a:off x="973441" y="584775"/>
            <a:ext cx="4317668" cy="6198469"/>
          </a:xfrm>
          <a:prstGeom prst="rect">
            <a:avLst/>
          </a:prstGeom>
        </p:spPr>
      </p:pic>
      <p:pic>
        <p:nvPicPr>
          <p:cNvPr id="3" name="Picture 2" descr="A poster with text and images of books and text&#10;&#10;Description automatically generated with medium confidence">
            <a:extLst>
              <a:ext uri="{FF2B5EF4-FFF2-40B4-BE49-F238E27FC236}">
                <a16:creationId xmlns:a16="http://schemas.microsoft.com/office/drawing/2014/main" id="{8A4318EA-6009-D836-7434-0F51B1498929}"/>
              </a:ext>
            </a:extLst>
          </p:cNvPr>
          <p:cNvPicPr>
            <a:picLocks noChangeAspect="1"/>
          </p:cNvPicPr>
          <p:nvPr/>
        </p:nvPicPr>
        <p:blipFill>
          <a:blip r:embed="rId3"/>
          <a:stretch>
            <a:fillRect/>
          </a:stretch>
        </p:blipFill>
        <p:spPr>
          <a:xfrm>
            <a:off x="5429709" y="1454836"/>
            <a:ext cx="5788850" cy="4128652"/>
          </a:xfrm>
          <a:prstGeom prst="rect">
            <a:avLst/>
          </a:prstGeom>
        </p:spPr>
      </p:pic>
      <p:sp>
        <p:nvSpPr>
          <p:cNvPr id="4" name="TextBox 3">
            <a:extLst>
              <a:ext uri="{FF2B5EF4-FFF2-40B4-BE49-F238E27FC236}">
                <a16:creationId xmlns:a16="http://schemas.microsoft.com/office/drawing/2014/main" id="{FB975F4B-4E0B-AB46-2B53-9C2A96294D63}"/>
              </a:ext>
            </a:extLst>
          </p:cNvPr>
          <p:cNvSpPr txBox="1"/>
          <p:nvPr/>
        </p:nvSpPr>
        <p:spPr>
          <a:xfrm>
            <a:off x="2241270" y="0"/>
            <a:ext cx="7709460" cy="584775"/>
          </a:xfrm>
          <a:prstGeom prst="rect">
            <a:avLst/>
          </a:prstGeom>
          <a:noFill/>
        </p:spPr>
        <p:txBody>
          <a:bodyPr wrap="square">
            <a:spAutoFit/>
          </a:bodyPr>
          <a:lstStyle/>
          <a:p>
            <a:pPr marL="0" indent="0">
              <a:buFont typeface="Arial" panose="020B0604020202020204" pitchFamily="34" charset="0"/>
              <a:buNone/>
            </a:pPr>
            <a:r>
              <a:rPr lang="en-GB" sz="3200" b="1" dirty="0">
                <a:solidFill>
                  <a:srgbClr val="812121"/>
                </a:solidFill>
                <a:latin typeface="SassoonPrimary" panose="020B0500000000000000" pitchFamily="34" charset="0"/>
              </a:rPr>
              <a:t>THE IMPORTANCE OF READING</a:t>
            </a:r>
            <a:endParaRPr lang="en-GB" sz="3200" dirty="0">
              <a:solidFill>
                <a:srgbClr val="812121"/>
              </a:solidFill>
              <a:latin typeface="SassoonPrimary" panose="020B0500000000000000" pitchFamily="34" charset="0"/>
            </a:endParaRPr>
          </a:p>
        </p:txBody>
      </p:sp>
    </p:spTree>
    <p:extLst>
      <p:ext uri="{BB962C8B-B14F-4D97-AF65-F5344CB8AC3E}">
        <p14:creationId xmlns:p14="http://schemas.microsoft.com/office/powerpoint/2010/main" val="982166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456CD2-BB29-5E99-F9B2-A3E857DFB4D6}"/>
              </a:ext>
            </a:extLst>
          </p:cNvPr>
          <p:cNvPicPr>
            <a:picLocks noChangeAspect="1"/>
          </p:cNvPicPr>
          <p:nvPr/>
        </p:nvPicPr>
        <p:blipFill>
          <a:blip r:embed="rId2"/>
          <a:stretch>
            <a:fillRect/>
          </a:stretch>
        </p:blipFill>
        <p:spPr>
          <a:xfrm>
            <a:off x="5984831" y="365200"/>
            <a:ext cx="5469979" cy="5986923"/>
          </a:xfrm>
          <a:prstGeom prst="rect">
            <a:avLst/>
          </a:prstGeom>
        </p:spPr>
      </p:pic>
      <p:pic>
        <p:nvPicPr>
          <p:cNvPr id="4" name="Picture 3">
            <a:extLst>
              <a:ext uri="{FF2B5EF4-FFF2-40B4-BE49-F238E27FC236}">
                <a16:creationId xmlns:a16="http://schemas.microsoft.com/office/drawing/2014/main" id="{3C477C52-E443-F137-2438-97C56358A335}"/>
              </a:ext>
            </a:extLst>
          </p:cNvPr>
          <p:cNvPicPr>
            <a:picLocks noChangeAspect="1"/>
          </p:cNvPicPr>
          <p:nvPr/>
        </p:nvPicPr>
        <p:blipFill>
          <a:blip r:embed="rId3"/>
          <a:stretch>
            <a:fillRect/>
          </a:stretch>
        </p:blipFill>
        <p:spPr>
          <a:xfrm>
            <a:off x="1011127" y="365201"/>
            <a:ext cx="5084873" cy="5944194"/>
          </a:xfrm>
          <a:prstGeom prst="rect">
            <a:avLst/>
          </a:prstGeom>
        </p:spPr>
      </p:pic>
    </p:spTree>
    <p:extLst>
      <p:ext uri="{BB962C8B-B14F-4D97-AF65-F5344CB8AC3E}">
        <p14:creationId xmlns:p14="http://schemas.microsoft.com/office/powerpoint/2010/main" val="3256295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D85FD-9571-7DF0-AA43-9F1E04BF013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56D56A8-23B3-0065-39C7-D245FE10B5BF}"/>
              </a:ext>
            </a:extLst>
          </p:cNvPr>
          <p:cNvSpPr txBox="1">
            <a:spLocks/>
          </p:cNvSpPr>
          <p:nvPr/>
        </p:nvSpPr>
        <p:spPr>
          <a:xfrm>
            <a:off x="1260715" y="264750"/>
            <a:ext cx="8575743" cy="413200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GB" sz="3200" b="1" dirty="0">
                <a:solidFill>
                  <a:srgbClr val="812121"/>
                </a:solidFill>
                <a:latin typeface="SassoonPrimary" panose="020B0500000000000000" pitchFamily="34" charset="0"/>
              </a:rPr>
              <a:t>READING</a:t>
            </a:r>
          </a:p>
          <a:p>
            <a:pPr>
              <a:lnSpc>
                <a:spcPct val="120000"/>
              </a:lnSpc>
            </a:pPr>
            <a:endParaRPr lang="en-GB" sz="3200" b="1" dirty="0">
              <a:solidFill>
                <a:srgbClr val="812121"/>
              </a:solidFill>
              <a:latin typeface="SassoonPrimary" panose="020B0500000000000000" pitchFamily="34" charset="0"/>
            </a:endParaRPr>
          </a:p>
          <a:p>
            <a:pPr marL="342900" indent="-342900">
              <a:lnSpc>
                <a:spcPct val="120000"/>
              </a:lnSpc>
              <a:buFont typeface="Arial" panose="020B0604020202020204" pitchFamily="34" charset="0"/>
              <a:buChar char="•"/>
            </a:pPr>
            <a:r>
              <a:rPr lang="en-GB" sz="2200" dirty="0">
                <a:latin typeface="SassoonPrimary" panose="020B0500000000000000" pitchFamily="34" charset="0"/>
              </a:rPr>
              <a:t>In Year 2, the children will be using the sounds and words that they have learned in Reception and Year 1 to</a:t>
            </a:r>
            <a:r>
              <a:rPr lang="en-GB" sz="2200" dirty="0">
                <a:solidFill>
                  <a:srgbClr val="C00000"/>
                </a:solidFill>
                <a:latin typeface="SassoonPrimary" panose="020B0500000000000000" pitchFamily="34" charset="0"/>
              </a:rPr>
              <a:t> </a:t>
            </a:r>
            <a:r>
              <a:rPr lang="en-GB" sz="2200" b="1" dirty="0">
                <a:solidFill>
                  <a:srgbClr val="812121"/>
                </a:solidFill>
                <a:latin typeface="SassoonPrimary" panose="020B0500000000000000" pitchFamily="34" charset="0"/>
              </a:rPr>
              <a:t>read longer and unfamiliar words.</a:t>
            </a:r>
          </a:p>
          <a:p>
            <a:pPr>
              <a:lnSpc>
                <a:spcPct val="120000"/>
              </a:lnSpc>
            </a:pPr>
            <a:endParaRPr lang="en-GB" sz="2200" b="1" dirty="0">
              <a:solidFill>
                <a:srgbClr val="812121"/>
              </a:solidFill>
              <a:latin typeface="SassoonPrimary" panose="020B0500000000000000" pitchFamily="34" charset="0"/>
            </a:endParaRPr>
          </a:p>
          <a:p>
            <a:pPr marL="342900" indent="-342900">
              <a:lnSpc>
                <a:spcPct val="120000"/>
              </a:lnSpc>
              <a:buFont typeface="Arial" panose="020B0604020202020204" pitchFamily="34" charset="0"/>
              <a:buChar char="•"/>
            </a:pPr>
            <a:r>
              <a:rPr lang="en-GB" sz="2200" dirty="0">
                <a:latin typeface="SassoonPrimary" panose="020B0500000000000000" pitchFamily="34" charset="0"/>
              </a:rPr>
              <a:t>The children will be expected to read more </a:t>
            </a:r>
            <a:r>
              <a:rPr lang="en-GB" sz="2200" b="1" dirty="0">
                <a:solidFill>
                  <a:srgbClr val="812121"/>
                </a:solidFill>
                <a:latin typeface="SassoonPrimary" panose="020B0500000000000000" pitchFamily="34" charset="0"/>
              </a:rPr>
              <a:t>fluently</a:t>
            </a:r>
            <a:r>
              <a:rPr lang="en-GB" sz="2200" dirty="0">
                <a:latin typeface="SassoonPrimary" panose="020B0500000000000000" pitchFamily="34" charset="0"/>
              </a:rPr>
              <a:t> and rely less on sounding out words.</a:t>
            </a:r>
          </a:p>
          <a:p>
            <a:pPr marL="342900" indent="-342900">
              <a:lnSpc>
                <a:spcPct val="120000"/>
              </a:lnSpc>
              <a:buFont typeface="Arial" panose="020B0604020202020204" pitchFamily="34" charset="0"/>
              <a:buChar char="•"/>
            </a:pPr>
            <a:endParaRPr lang="en-GB" sz="2200" dirty="0">
              <a:latin typeface="SassoonPrimary" panose="020B0500000000000000" pitchFamily="34" charset="0"/>
            </a:endParaRPr>
          </a:p>
          <a:p>
            <a:pPr marL="342900" indent="-342900">
              <a:lnSpc>
                <a:spcPct val="120000"/>
              </a:lnSpc>
              <a:buFont typeface="Arial" panose="020B0604020202020204" pitchFamily="34" charset="0"/>
              <a:buChar char="•"/>
            </a:pPr>
            <a:r>
              <a:rPr lang="en-GB" sz="2200" dirty="0">
                <a:latin typeface="SassoonPrimary" panose="020B0500000000000000" pitchFamily="34" charset="0"/>
              </a:rPr>
              <a:t>Children will also be beginning to read with </a:t>
            </a:r>
            <a:r>
              <a:rPr lang="en-GB" sz="2200" b="1" dirty="0">
                <a:solidFill>
                  <a:srgbClr val="812121"/>
                </a:solidFill>
                <a:latin typeface="SassoonPrimary" panose="020B0500000000000000" pitchFamily="34" charset="0"/>
              </a:rPr>
              <a:t>expression.</a:t>
            </a:r>
            <a:endParaRPr lang="en-GB" sz="2200" dirty="0">
              <a:latin typeface="SassoonPrimary" panose="020B0500000000000000" pitchFamily="34" charset="0"/>
            </a:endParaRPr>
          </a:p>
          <a:p>
            <a:pPr marL="571500" indent="-571500">
              <a:lnSpc>
                <a:spcPct val="120000"/>
              </a:lnSpc>
              <a:buFont typeface="Arial" panose="020B0604020202020204" pitchFamily="34" charset="0"/>
              <a:buChar char="•"/>
            </a:pPr>
            <a:endParaRPr lang="en-GB" sz="2200" dirty="0">
              <a:latin typeface="SassoonPrimary" panose="020B0500000000000000" pitchFamily="34" charset="0"/>
            </a:endParaRPr>
          </a:p>
          <a:p>
            <a:pPr marL="571500" indent="-571500">
              <a:lnSpc>
                <a:spcPct val="120000"/>
              </a:lnSpc>
              <a:buFont typeface="Arial" panose="020B0604020202020204" pitchFamily="34" charset="0"/>
              <a:buChar char="•"/>
            </a:pPr>
            <a:endParaRPr lang="en-GB" sz="2200" dirty="0">
              <a:latin typeface="SassoonPrimary" panose="020B0500000000000000" pitchFamily="34" charset="0"/>
            </a:endParaRPr>
          </a:p>
        </p:txBody>
      </p:sp>
    </p:spTree>
    <p:extLst>
      <p:ext uri="{BB962C8B-B14F-4D97-AF65-F5344CB8AC3E}">
        <p14:creationId xmlns:p14="http://schemas.microsoft.com/office/powerpoint/2010/main" val="17384801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CBDC8-0841-3C55-CD02-8DF23FD329B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44AB5D5F-4207-1DCF-04F1-B4376FEDA57C}"/>
              </a:ext>
            </a:extLst>
          </p:cNvPr>
          <p:cNvSpPr txBox="1">
            <a:spLocks/>
          </p:cNvSpPr>
          <p:nvPr/>
        </p:nvSpPr>
        <p:spPr>
          <a:xfrm>
            <a:off x="1260715" y="254702"/>
            <a:ext cx="8575743" cy="413200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GB" sz="3200" b="1" dirty="0">
                <a:solidFill>
                  <a:srgbClr val="812121"/>
                </a:solidFill>
                <a:latin typeface="SassoonPrimary" panose="020B0500000000000000" pitchFamily="34" charset="0"/>
              </a:rPr>
              <a:t>READING IN CLASS</a:t>
            </a:r>
            <a:endParaRPr lang="en-GB" sz="2200" dirty="0">
              <a:latin typeface="SassoonPrimary" panose="020B0500000000000000" pitchFamily="34" charset="0"/>
            </a:endParaRPr>
          </a:p>
          <a:p>
            <a:pPr marL="342900" indent="-342900">
              <a:lnSpc>
                <a:spcPct val="120000"/>
              </a:lnSpc>
              <a:buFont typeface="Arial" panose="020B0604020202020204" pitchFamily="34" charset="0"/>
              <a:buChar char="•"/>
            </a:pPr>
            <a:r>
              <a:rPr lang="en-GB" sz="2200" dirty="0">
                <a:latin typeface="SassoonPrimary" panose="020B0500000000000000" pitchFamily="34" charset="0"/>
              </a:rPr>
              <a:t>Children will be expected to develop their </a:t>
            </a:r>
            <a:r>
              <a:rPr lang="en-GB" sz="2200" b="1" dirty="0">
                <a:solidFill>
                  <a:srgbClr val="812121"/>
                </a:solidFill>
                <a:latin typeface="SassoonPrimary" panose="020B0500000000000000" pitchFamily="34" charset="0"/>
              </a:rPr>
              <a:t>inference skills</a:t>
            </a:r>
            <a:r>
              <a:rPr lang="en-GB" sz="2200" dirty="0">
                <a:solidFill>
                  <a:srgbClr val="812121"/>
                </a:solidFill>
                <a:latin typeface="SassoonPrimary" panose="020B0500000000000000" pitchFamily="34" charset="0"/>
              </a:rPr>
              <a:t> </a:t>
            </a:r>
            <a:r>
              <a:rPr lang="en-GB" sz="2200" dirty="0">
                <a:latin typeface="SassoonPrimary" panose="020B0500000000000000" pitchFamily="34" charset="0"/>
              </a:rPr>
              <a:t>which means being able to </a:t>
            </a:r>
            <a:r>
              <a:rPr lang="en-GB" sz="2200" u="sng" dirty="0">
                <a:solidFill>
                  <a:srgbClr val="00B050"/>
                </a:solidFill>
                <a:latin typeface="SassoonPrimary" panose="020B0500000000000000" pitchFamily="34" charset="0"/>
              </a:rPr>
              <a:t>‘read between the lines’</a:t>
            </a:r>
            <a:r>
              <a:rPr lang="en-GB" sz="2200" dirty="0">
                <a:solidFill>
                  <a:srgbClr val="00B050"/>
                </a:solidFill>
                <a:latin typeface="SassoonPrimary" panose="020B0500000000000000" pitchFamily="34" charset="0"/>
              </a:rPr>
              <a:t> </a:t>
            </a:r>
            <a:r>
              <a:rPr lang="en-GB" sz="2200" dirty="0">
                <a:latin typeface="SassoonPrimary" panose="020B0500000000000000" pitchFamily="34" charset="0"/>
              </a:rPr>
              <a:t>/ find clues in the text. </a:t>
            </a:r>
          </a:p>
          <a:p>
            <a:pPr>
              <a:lnSpc>
                <a:spcPct val="120000"/>
              </a:lnSpc>
            </a:pPr>
            <a:endParaRPr lang="en-GB" sz="2200" u="sng" dirty="0">
              <a:latin typeface="SassoonPrimary" panose="020B0500000000000000" pitchFamily="34" charset="0"/>
            </a:endParaRPr>
          </a:p>
          <a:p>
            <a:pPr marL="342900" indent="-342900">
              <a:lnSpc>
                <a:spcPct val="120000"/>
              </a:lnSpc>
              <a:buFont typeface="Arial" panose="020B0604020202020204" pitchFamily="34" charset="0"/>
              <a:buChar char="•"/>
            </a:pPr>
            <a:r>
              <a:rPr lang="en-GB" sz="2200" dirty="0">
                <a:latin typeface="SassoonPrimary" panose="020B0500000000000000" pitchFamily="34" charset="0"/>
              </a:rPr>
              <a:t>Children will have a lot of </a:t>
            </a:r>
            <a:r>
              <a:rPr lang="en-GB" sz="2200" dirty="0">
                <a:solidFill>
                  <a:srgbClr val="812121"/>
                </a:solidFill>
                <a:latin typeface="SassoonPrimary" panose="020B0500000000000000" pitchFamily="34" charset="0"/>
              </a:rPr>
              <a:t>c</a:t>
            </a:r>
            <a:r>
              <a:rPr lang="en-GB" sz="2200" b="1" dirty="0">
                <a:solidFill>
                  <a:srgbClr val="812121"/>
                </a:solidFill>
                <a:latin typeface="SassoonPrimary" panose="020B0500000000000000" pitchFamily="34" charset="0"/>
              </a:rPr>
              <a:t>omprehension</a:t>
            </a:r>
            <a:r>
              <a:rPr lang="en-GB" sz="2200" dirty="0">
                <a:latin typeface="SassoonPrimary" panose="020B0500000000000000" pitchFamily="34" charset="0"/>
              </a:rPr>
              <a:t> practise to help them to develop comprehension skills.</a:t>
            </a:r>
          </a:p>
          <a:p>
            <a:pPr>
              <a:lnSpc>
                <a:spcPct val="120000"/>
              </a:lnSpc>
            </a:pPr>
            <a:endParaRPr lang="en-GB" sz="2200" dirty="0">
              <a:latin typeface="SassoonPrimary" panose="020B0500000000000000" pitchFamily="34" charset="0"/>
            </a:endParaRPr>
          </a:p>
          <a:p>
            <a:pPr marL="342900" indent="-342900">
              <a:lnSpc>
                <a:spcPct val="120000"/>
              </a:lnSpc>
              <a:buFont typeface="Arial" panose="020B0604020202020204" pitchFamily="34" charset="0"/>
              <a:buChar char="•"/>
            </a:pPr>
            <a:r>
              <a:rPr lang="en-GB" sz="2200" dirty="0">
                <a:latin typeface="SassoonPrimary" panose="020B0500000000000000" pitchFamily="34" charset="0"/>
              </a:rPr>
              <a:t>As the year progresses, children will be expected to become more </a:t>
            </a:r>
            <a:r>
              <a:rPr lang="en-GB" sz="2200" b="1" dirty="0">
                <a:solidFill>
                  <a:srgbClr val="812121"/>
                </a:solidFill>
                <a:latin typeface="SassoonPrimary" panose="020B0500000000000000" pitchFamily="34" charset="0"/>
              </a:rPr>
              <a:t>independent</a:t>
            </a:r>
            <a:r>
              <a:rPr lang="en-GB" sz="2200" dirty="0">
                <a:solidFill>
                  <a:srgbClr val="812121"/>
                </a:solidFill>
                <a:latin typeface="SassoonPrimary" panose="020B0500000000000000" pitchFamily="34" charset="0"/>
              </a:rPr>
              <a:t> </a:t>
            </a:r>
            <a:r>
              <a:rPr lang="en-GB" sz="2200" dirty="0">
                <a:latin typeface="SassoonPrimary" panose="020B0500000000000000" pitchFamily="34" charset="0"/>
              </a:rPr>
              <a:t>with their reading and start to choose their own books, some of which will be longer. </a:t>
            </a:r>
          </a:p>
          <a:p>
            <a:pPr>
              <a:lnSpc>
                <a:spcPct val="120000"/>
              </a:lnSpc>
            </a:pPr>
            <a:endParaRPr lang="en-GB" sz="2200" dirty="0">
              <a:latin typeface="SassoonPrimary" panose="020B0500000000000000" pitchFamily="34" charset="0"/>
            </a:endParaRPr>
          </a:p>
          <a:p>
            <a:pPr marL="342900" indent="-342900">
              <a:lnSpc>
                <a:spcPct val="120000"/>
              </a:lnSpc>
              <a:buFont typeface="Arial" panose="020B0604020202020204" pitchFamily="34" charset="0"/>
              <a:buChar char="•"/>
            </a:pPr>
            <a:r>
              <a:rPr lang="en-GB" sz="2200" dirty="0">
                <a:latin typeface="SassoonPrimary" panose="020B0500000000000000" pitchFamily="34" charset="0"/>
              </a:rPr>
              <a:t>Some of the children may move onto our </a:t>
            </a:r>
            <a:r>
              <a:rPr lang="en-GB" sz="2200" dirty="0">
                <a:solidFill>
                  <a:srgbClr val="00B050"/>
                </a:solidFill>
                <a:latin typeface="SassoonPrimary" panose="020B0500000000000000" pitchFamily="34" charset="0"/>
              </a:rPr>
              <a:t>Accelerated Reader Scheme</a:t>
            </a:r>
            <a:r>
              <a:rPr lang="en-GB" sz="2200" dirty="0">
                <a:latin typeface="SassoonPrimary" panose="020B0500000000000000" pitchFamily="34" charset="0"/>
              </a:rPr>
              <a:t> where they will choose their own books and then sit a short comprehension quiz online at the end of the book.</a:t>
            </a:r>
          </a:p>
          <a:p>
            <a:pPr>
              <a:lnSpc>
                <a:spcPct val="120000"/>
              </a:lnSpc>
            </a:pPr>
            <a:endParaRPr lang="en-GB" sz="2200" dirty="0">
              <a:latin typeface="SassoonPrimary" panose="020B0500000000000000" pitchFamily="34" charset="0"/>
            </a:endParaRPr>
          </a:p>
          <a:p>
            <a:pPr marL="571500" indent="-571500">
              <a:lnSpc>
                <a:spcPct val="120000"/>
              </a:lnSpc>
              <a:buFont typeface="Arial" panose="020B0604020202020204" pitchFamily="34" charset="0"/>
              <a:buChar char="•"/>
            </a:pPr>
            <a:endParaRPr lang="en-GB" sz="2200" dirty="0">
              <a:latin typeface="SassoonPrimary" panose="020B0500000000000000" pitchFamily="34" charset="0"/>
            </a:endParaRPr>
          </a:p>
          <a:p>
            <a:pPr marL="571500" indent="-571500">
              <a:lnSpc>
                <a:spcPct val="120000"/>
              </a:lnSpc>
              <a:buFont typeface="Arial" panose="020B0604020202020204" pitchFamily="34" charset="0"/>
              <a:buChar char="•"/>
            </a:pPr>
            <a:endParaRPr lang="en-GB" sz="2200" dirty="0">
              <a:latin typeface="SassoonPrimary" panose="020B0500000000000000" pitchFamily="34" charset="0"/>
            </a:endParaRPr>
          </a:p>
        </p:txBody>
      </p:sp>
    </p:spTree>
    <p:extLst>
      <p:ext uri="{BB962C8B-B14F-4D97-AF65-F5344CB8AC3E}">
        <p14:creationId xmlns:p14="http://schemas.microsoft.com/office/powerpoint/2010/main" val="36975078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C3F5A-A4A7-96F8-7E34-6E78C4A728B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1121A59-9D95-BC01-E735-9A1FB54B6801}"/>
              </a:ext>
            </a:extLst>
          </p:cNvPr>
          <p:cNvSpPr txBox="1"/>
          <p:nvPr/>
        </p:nvSpPr>
        <p:spPr>
          <a:xfrm>
            <a:off x="1097734" y="163618"/>
            <a:ext cx="10013289" cy="523220"/>
          </a:xfrm>
          <a:prstGeom prst="rect">
            <a:avLst/>
          </a:prstGeom>
          <a:noFill/>
        </p:spPr>
        <p:txBody>
          <a:bodyPr wrap="square" rtlCol="0">
            <a:spAutoFit/>
          </a:bodyPr>
          <a:lstStyle/>
          <a:p>
            <a:r>
              <a:rPr lang="en-GB" sz="2800" b="1" dirty="0">
                <a:solidFill>
                  <a:srgbClr val="812121"/>
                </a:solidFill>
                <a:latin typeface="SassoonPrimary" panose="020B0500000000000000" pitchFamily="34" charset="0"/>
              </a:rPr>
              <a:t>READING COMPREHENSION - QUESTIONS TO ASK AT HOME</a:t>
            </a:r>
          </a:p>
        </p:txBody>
      </p:sp>
      <p:pic>
        <p:nvPicPr>
          <p:cNvPr id="3" name="Picture 2">
            <a:extLst>
              <a:ext uri="{FF2B5EF4-FFF2-40B4-BE49-F238E27FC236}">
                <a16:creationId xmlns:a16="http://schemas.microsoft.com/office/drawing/2014/main" id="{20638C8A-E613-0700-050F-411CBCE5D4F9}"/>
              </a:ext>
            </a:extLst>
          </p:cNvPr>
          <p:cNvPicPr>
            <a:picLocks noChangeAspect="1"/>
          </p:cNvPicPr>
          <p:nvPr/>
        </p:nvPicPr>
        <p:blipFill>
          <a:blip r:embed="rId2"/>
          <a:stretch>
            <a:fillRect/>
          </a:stretch>
        </p:blipFill>
        <p:spPr>
          <a:xfrm>
            <a:off x="1411550" y="1212664"/>
            <a:ext cx="7062599" cy="5343495"/>
          </a:xfrm>
          <a:prstGeom prst="rect">
            <a:avLst/>
          </a:prstGeom>
        </p:spPr>
      </p:pic>
    </p:spTree>
    <p:extLst>
      <p:ext uri="{BB962C8B-B14F-4D97-AF65-F5344CB8AC3E}">
        <p14:creationId xmlns:p14="http://schemas.microsoft.com/office/powerpoint/2010/main" val="4092785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able with text and images&#10;&#10;AI-generated content may be incorrect.">
            <a:extLst>
              <a:ext uri="{FF2B5EF4-FFF2-40B4-BE49-F238E27FC236}">
                <a16:creationId xmlns:a16="http://schemas.microsoft.com/office/drawing/2014/main" id="{167990D9-E5BA-323F-F2E0-77E7C8D6C790}"/>
              </a:ext>
            </a:extLst>
          </p:cNvPr>
          <p:cNvPicPr>
            <a:picLocks noChangeAspect="1"/>
          </p:cNvPicPr>
          <p:nvPr/>
        </p:nvPicPr>
        <p:blipFill>
          <a:blip r:embed="rId2"/>
          <a:stretch>
            <a:fillRect/>
          </a:stretch>
        </p:blipFill>
        <p:spPr>
          <a:xfrm>
            <a:off x="419663" y="1167041"/>
            <a:ext cx="9745497" cy="5515113"/>
          </a:xfrm>
          <a:prstGeom prst="rect">
            <a:avLst/>
          </a:prstGeom>
        </p:spPr>
      </p:pic>
      <p:sp>
        <p:nvSpPr>
          <p:cNvPr id="3" name="TextBox 2">
            <a:extLst>
              <a:ext uri="{FF2B5EF4-FFF2-40B4-BE49-F238E27FC236}">
                <a16:creationId xmlns:a16="http://schemas.microsoft.com/office/drawing/2014/main" id="{A4C1ED7F-C09F-2670-F87F-3EDAE91083BC}"/>
              </a:ext>
            </a:extLst>
          </p:cNvPr>
          <p:cNvSpPr txBox="1"/>
          <p:nvPr/>
        </p:nvSpPr>
        <p:spPr>
          <a:xfrm>
            <a:off x="1097734" y="163618"/>
            <a:ext cx="10013289" cy="523220"/>
          </a:xfrm>
          <a:prstGeom prst="rect">
            <a:avLst/>
          </a:prstGeom>
          <a:noFill/>
        </p:spPr>
        <p:txBody>
          <a:bodyPr wrap="square" rtlCol="0">
            <a:spAutoFit/>
          </a:bodyPr>
          <a:lstStyle/>
          <a:p>
            <a:r>
              <a:rPr lang="en-GB" sz="2800" b="1" dirty="0">
                <a:solidFill>
                  <a:srgbClr val="812121"/>
                </a:solidFill>
                <a:latin typeface="SassoonPrimary" panose="020B0500000000000000" pitchFamily="34" charset="0"/>
              </a:rPr>
              <a:t>ATTENDANCE AND PUNCTUALITY</a:t>
            </a:r>
          </a:p>
        </p:txBody>
      </p:sp>
    </p:spTree>
    <p:extLst>
      <p:ext uri="{BB962C8B-B14F-4D97-AF65-F5344CB8AC3E}">
        <p14:creationId xmlns:p14="http://schemas.microsoft.com/office/powerpoint/2010/main" val="1501930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A7F389-70BD-4D45-C294-A90F41E05532}"/>
              </a:ext>
            </a:extLst>
          </p:cNvPr>
          <p:cNvSpPr txBox="1"/>
          <p:nvPr/>
        </p:nvSpPr>
        <p:spPr>
          <a:xfrm>
            <a:off x="782522" y="0"/>
            <a:ext cx="9537135" cy="6863417"/>
          </a:xfrm>
          <a:prstGeom prst="rect">
            <a:avLst/>
          </a:prstGeom>
          <a:noFill/>
        </p:spPr>
        <p:txBody>
          <a:bodyPr wrap="square">
            <a:spAutoFit/>
          </a:bodyPr>
          <a:lstStyle/>
          <a:p>
            <a:pPr algn="ctr"/>
            <a:r>
              <a:rPr lang="en-GB" sz="3000" b="1" dirty="0">
                <a:solidFill>
                  <a:srgbClr val="812121"/>
                </a:solidFill>
                <a:latin typeface="SassoonPrimary" panose="020B0500000000000000" pitchFamily="34" charset="0"/>
              </a:rPr>
              <a:t>COMMUNICATION PLAN</a:t>
            </a:r>
            <a:endParaRPr lang="en-GB" sz="3000" b="1" dirty="0"/>
          </a:p>
          <a:p>
            <a:r>
              <a:rPr lang="en-GB" sz="3000" b="1" u="sng" dirty="0"/>
              <a:t>Key points:</a:t>
            </a:r>
            <a:endParaRPr lang="en-GB" sz="3000" dirty="0"/>
          </a:p>
          <a:p>
            <a:r>
              <a:rPr lang="en-GB" sz="2000" b="1" dirty="0">
                <a:solidFill>
                  <a:srgbClr val="C00000"/>
                </a:solidFill>
              </a:rPr>
              <a:t>5 working days to reply </a:t>
            </a:r>
            <a:r>
              <a:rPr lang="en-GB" sz="2000" dirty="0"/>
              <a:t>– we try to respond sooner but can’t always guarantee it depending on what is already scheduled that week.</a:t>
            </a:r>
          </a:p>
          <a:p>
            <a:r>
              <a:rPr lang="en-GB" sz="2000" dirty="0"/>
              <a:t>Not all staff work every day.</a:t>
            </a:r>
          </a:p>
          <a:p>
            <a:endParaRPr lang="en-GB" sz="2000" dirty="0"/>
          </a:p>
          <a:p>
            <a:r>
              <a:rPr lang="en-GB" sz="2000" dirty="0"/>
              <a:t>We kindly ask that parents </a:t>
            </a:r>
            <a:r>
              <a:rPr lang="en-GB" sz="2000" b="1" dirty="0">
                <a:solidFill>
                  <a:srgbClr val="C00000"/>
                </a:solidFill>
              </a:rPr>
              <a:t>arrange meetings with staff in advance </a:t>
            </a:r>
            <a:r>
              <a:rPr lang="en-GB" sz="2000" dirty="0"/>
              <a:t>rather than arriving at school without notice. As our school grounds are private, unplanned visits may not be possible, and staff are often engaged with teaching or other scheduled responsibilities. To ensure we can give you the time and attention you deserve, please contact the school office to arrange a suitable appointment. </a:t>
            </a:r>
          </a:p>
          <a:p>
            <a:pPr marL="342900" indent="-342900">
              <a:buFont typeface="Arial" panose="020B0604020202020204" pitchFamily="34" charset="0"/>
              <a:buChar char="•"/>
            </a:pPr>
            <a:endParaRPr lang="en-GB" sz="2000" dirty="0"/>
          </a:p>
          <a:p>
            <a:r>
              <a:rPr lang="en-GB" sz="2000" dirty="0"/>
              <a:t>This is because - Staff have pre-planned work to complete or undertake or  might not be in or in a position to support you at that time.</a:t>
            </a:r>
          </a:p>
          <a:p>
            <a:endParaRPr lang="en-GB" sz="2000" dirty="0"/>
          </a:p>
          <a:p>
            <a:r>
              <a:rPr lang="en-GB" sz="2000" dirty="0"/>
              <a:t>When </a:t>
            </a:r>
            <a:r>
              <a:rPr lang="en-GB" sz="2000" b="1" dirty="0">
                <a:solidFill>
                  <a:srgbClr val="C00000"/>
                </a:solidFill>
              </a:rPr>
              <a:t>communicating with school</a:t>
            </a:r>
            <a:r>
              <a:rPr lang="en-GB" sz="2000" dirty="0"/>
              <a:t>, include </a:t>
            </a:r>
            <a:r>
              <a:rPr lang="en-GB" sz="2000" b="1" dirty="0">
                <a:solidFill>
                  <a:srgbClr val="C00000"/>
                </a:solidFill>
              </a:rPr>
              <a:t>key facts </a:t>
            </a:r>
            <a:r>
              <a:rPr lang="en-GB" sz="2000" dirty="0"/>
              <a:t>and try and </a:t>
            </a:r>
            <a:r>
              <a:rPr lang="en-GB" sz="2000" b="1" dirty="0">
                <a:solidFill>
                  <a:srgbClr val="C00000"/>
                </a:solidFill>
              </a:rPr>
              <a:t>avoid emotive language </a:t>
            </a:r>
            <a:r>
              <a:rPr lang="en-GB" sz="2000" dirty="0"/>
              <a:t>this helps us to be more effective and efficient in feedback and any investigations.</a:t>
            </a:r>
          </a:p>
          <a:p>
            <a:endParaRPr lang="en-GB" sz="2000" dirty="0"/>
          </a:p>
          <a:p>
            <a:r>
              <a:rPr lang="en-GB" sz="2000" b="1" dirty="0">
                <a:solidFill>
                  <a:srgbClr val="C00000"/>
                </a:solidFill>
              </a:rPr>
              <a:t>Facebook is not a part of our communication plan </a:t>
            </a:r>
            <a:r>
              <a:rPr lang="en-GB" sz="2000" dirty="0"/>
              <a:t>– it is a window into school life. All questions, queries must be directed to the office. Inappropriate comments will be deleted, and comments may be turn off for that post or class posts moving forward.</a:t>
            </a:r>
          </a:p>
        </p:txBody>
      </p:sp>
    </p:spTree>
    <p:extLst>
      <p:ext uri="{BB962C8B-B14F-4D97-AF65-F5344CB8AC3E}">
        <p14:creationId xmlns:p14="http://schemas.microsoft.com/office/powerpoint/2010/main" val="4025266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990A983-B106-4674-9663-60C3B861AE4B}"/>
              </a:ext>
            </a:extLst>
          </p:cNvPr>
          <p:cNvSpPr txBox="1">
            <a:spLocks/>
          </p:cNvSpPr>
          <p:nvPr/>
        </p:nvSpPr>
        <p:spPr>
          <a:xfrm>
            <a:off x="1204153" y="934497"/>
            <a:ext cx="8327168" cy="527015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endParaRPr lang="en-GB" sz="3000" b="1" dirty="0">
              <a:solidFill>
                <a:srgbClr val="812121"/>
              </a:solidFill>
              <a:latin typeface="SassoonPrimary" panose="020B0500000000000000" pitchFamily="34" charset="0"/>
            </a:endParaRPr>
          </a:p>
          <a:p>
            <a:pPr>
              <a:lnSpc>
                <a:spcPct val="120000"/>
              </a:lnSpc>
            </a:pPr>
            <a:r>
              <a:rPr lang="en-GB" sz="3000" b="1" dirty="0">
                <a:solidFill>
                  <a:srgbClr val="812121"/>
                </a:solidFill>
                <a:latin typeface="SassoonPrimary" panose="020B0500000000000000" pitchFamily="34" charset="0"/>
              </a:rPr>
              <a:t>Monday</a:t>
            </a:r>
            <a:r>
              <a:rPr lang="en-GB" sz="3000" dirty="0">
                <a:solidFill>
                  <a:srgbClr val="812121"/>
                </a:solidFill>
                <a:latin typeface="SassoonPrimary" panose="020B0500000000000000" pitchFamily="34" charset="0"/>
              </a:rPr>
              <a:t> </a:t>
            </a:r>
            <a:r>
              <a:rPr lang="en-GB" sz="3000" b="1" dirty="0">
                <a:solidFill>
                  <a:srgbClr val="812121"/>
                </a:solidFill>
                <a:latin typeface="SassoonPrimary" panose="020B0500000000000000" pitchFamily="34" charset="0"/>
              </a:rPr>
              <a:t>afternoon</a:t>
            </a:r>
            <a:r>
              <a:rPr lang="en-GB" sz="3000" dirty="0">
                <a:solidFill>
                  <a:srgbClr val="812121"/>
                </a:solidFill>
                <a:latin typeface="SassoonPrimary" panose="020B0500000000000000" pitchFamily="34" charset="0"/>
              </a:rPr>
              <a:t> </a:t>
            </a:r>
          </a:p>
          <a:p>
            <a:pPr marL="342900" indent="-342900">
              <a:lnSpc>
                <a:spcPct val="120000"/>
              </a:lnSpc>
              <a:buFont typeface="Arial" panose="020B0604020202020204" pitchFamily="34" charset="0"/>
              <a:buChar char="•"/>
            </a:pPr>
            <a:r>
              <a:rPr lang="en-GB" sz="3000" dirty="0">
                <a:latin typeface="SassoonPrimary" panose="020B0500000000000000" pitchFamily="34" charset="0"/>
              </a:rPr>
              <a:t>Children need to come to school dressed in their sports uniform. </a:t>
            </a:r>
          </a:p>
          <a:p>
            <a:pPr>
              <a:lnSpc>
                <a:spcPct val="120000"/>
              </a:lnSpc>
            </a:pPr>
            <a:endParaRPr lang="en-GB" sz="3000" dirty="0">
              <a:latin typeface="SassoonPrimary" panose="020B0500000000000000" pitchFamily="34" charset="0"/>
            </a:endParaRPr>
          </a:p>
          <a:p>
            <a:pPr marL="571500" indent="-571500">
              <a:lnSpc>
                <a:spcPct val="120000"/>
              </a:lnSpc>
              <a:buFont typeface="Arial" panose="020B0604020202020204" pitchFamily="34" charset="0"/>
              <a:buChar char="•"/>
            </a:pPr>
            <a:endParaRPr lang="en-GB" sz="3000" dirty="0">
              <a:latin typeface="SassoonPrimary" panose="020B0500000000000000" pitchFamily="34" charset="0"/>
            </a:endParaRPr>
          </a:p>
        </p:txBody>
      </p:sp>
      <p:sp>
        <p:nvSpPr>
          <p:cNvPr id="2" name="TextBox 1">
            <a:extLst>
              <a:ext uri="{FF2B5EF4-FFF2-40B4-BE49-F238E27FC236}">
                <a16:creationId xmlns:a16="http://schemas.microsoft.com/office/drawing/2014/main" id="{C0C91A67-437D-B928-996E-8342529D3247}"/>
              </a:ext>
            </a:extLst>
          </p:cNvPr>
          <p:cNvSpPr txBox="1"/>
          <p:nvPr/>
        </p:nvSpPr>
        <p:spPr>
          <a:xfrm>
            <a:off x="1266092" y="228599"/>
            <a:ext cx="1687321" cy="861774"/>
          </a:xfrm>
          <a:prstGeom prst="rect">
            <a:avLst/>
          </a:prstGeom>
          <a:noFill/>
        </p:spPr>
        <p:txBody>
          <a:bodyPr wrap="none" rtlCol="0">
            <a:spAutoFit/>
          </a:bodyPr>
          <a:lstStyle/>
          <a:p>
            <a:r>
              <a:rPr lang="en-GB" sz="3200" b="1" dirty="0">
                <a:solidFill>
                  <a:srgbClr val="812121"/>
                </a:solidFill>
                <a:latin typeface="SassoonPrimary" panose="020B0500000000000000" pitchFamily="34" charset="0"/>
              </a:rPr>
              <a:t>SPORTS</a:t>
            </a:r>
          </a:p>
          <a:p>
            <a:endParaRPr lang="en-GB" dirty="0"/>
          </a:p>
        </p:txBody>
      </p:sp>
    </p:spTree>
    <p:extLst>
      <p:ext uri="{BB962C8B-B14F-4D97-AF65-F5344CB8AC3E}">
        <p14:creationId xmlns:p14="http://schemas.microsoft.com/office/powerpoint/2010/main" val="1566970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B03AA0-D1CF-2075-0242-FC7A5A926F90}"/>
              </a:ext>
            </a:extLst>
          </p:cNvPr>
          <p:cNvSpPr txBox="1"/>
          <p:nvPr/>
        </p:nvSpPr>
        <p:spPr>
          <a:xfrm>
            <a:off x="1266092" y="1090373"/>
            <a:ext cx="8270111" cy="6159891"/>
          </a:xfrm>
          <a:prstGeom prst="rect">
            <a:avLst/>
          </a:prstGeom>
          <a:noFill/>
        </p:spPr>
        <p:txBody>
          <a:bodyPr wrap="square">
            <a:spAutoFit/>
          </a:bodyPr>
          <a:lstStyle/>
          <a:p>
            <a:pPr>
              <a:lnSpc>
                <a:spcPct val="120000"/>
              </a:lnSpc>
            </a:pPr>
            <a:endParaRPr lang="en-GB" sz="2200" b="1" dirty="0">
              <a:latin typeface="SassoonPrimary" panose="020B0500000000000000" pitchFamily="34" charset="0"/>
            </a:endParaRPr>
          </a:p>
          <a:p>
            <a:pPr marL="457200" indent="-457200">
              <a:lnSpc>
                <a:spcPct val="120000"/>
              </a:lnSpc>
              <a:buFont typeface="Arial" panose="020B0604020202020204" pitchFamily="34" charset="0"/>
              <a:buChar char="•"/>
            </a:pPr>
            <a:r>
              <a:rPr lang="en-GB" sz="2200" dirty="0">
                <a:latin typeface="SassoonPrimary" panose="020B0500000000000000" pitchFamily="34" charset="0"/>
              </a:rPr>
              <a:t>This</a:t>
            </a:r>
            <a:r>
              <a:rPr lang="en-GB" sz="2200" b="1" dirty="0">
                <a:latin typeface="SassoonPrimary" panose="020B0500000000000000" pitchFamily="34" charset="0"/>
              </a:rPr>
              <a:t> </a:t>
            </a:r>
            <a:r>
              <a:rPr lang="en-GB" sz="2200" dirty="0">
                <a:latin typeface="SassoonPrimary" panose="020B0500000000000000" pitchFamily="34" charset="0"/>
              </a:rPr>
              <a:t>will be set on Google Classroom on a </a:t>
            </a:r>
            <a:r>
              <a:rPr lang="en-GB" sz="2200" b="1" dirty="0">
                <a:solidFill>
                  <a:srgbClr val="812121"/>
                </a:solidFill>
                <a:latin typeface="SassoonPrimary" panose="020B0500000000000000" pitchFamily="34" charset="0"/>
              </a:rPr>
              <a:t>Monday</a:t>
            </a:r>
            <a:r>
              <a:rPr lang="en-GB" sz="2200" dirty="0">
                <a:latin typeface="SassoonPrimary" panose="020B0500000000000000" pitchFamily="34" charset="0"/>
              </a:rPr>
              <a:t> and children are given a week to complete this work. It is important that children complete this work as it supports the learning from class.</a:t>
            </a:r>
          </a:p>
          <a:p>
            <a:pPr>
              <a:lnSpc>
                <a:spcPct val="120000"/>
              </a:lnSpc>
            </a:pPr>
            <a:endParaRPr lang="en-GB" sz="2200" dirty="0">
              <a:latin typeface="SassoonPrimary" panose="020B0500000000000000" pitchFamily="34" charset="0"/>
            </a:endParaRPr>
          </a:p>
          <a:p>
            <a:pPr marL="457200" indent="-457200">
              <a:lnSpc>
                <a:spcPct val="120000"/>
              </a:lnSpc>
              <a:buFont typeface="Arial" panose="020B0604020202020204" pitchFamily="34" charset="0"/>
              <a:buChar char="•"/>
            </a:pPr>
            <a:r>
              <a:rPr lang="en-GB" sz="2200" dirty="0">
                <a:latin typeface="SassoonPrimary" panose="020B0500000000000000" pitchFamily="34" charset="0"/>
              </a:rPr>
              <a:t>One Maths and one English home learning task is set weekly. This may be paper based or set on IXL. Even if it is paper-based, please click ‘hand-in’ on Google Classroom to notify me that the work has been completed.</a:t>
            </a:r>
          </a:p>
          <a:p>
            <a:pPr>
              <a:lnSpc>
                <a:spcPct val="120000"/>
              </a:lnSpc>
            </a:pPr>
            <a:endParaRPr lang="en-GB" sz="2200" dirty="0">
              <a:latin typeface="SassoonPrimary" panose="020B0500000000000000" pitchFamily="34" charset="0"/>
            </a:endParaRPr>
          </a:p>
          <a:p>
            <a:pPr marL="457200" indent="-457200">
              <a:lnSpc>
                <a:spcPct val="120000"/>
              </a:lnSpc>
              <a:buFont typeface="Arial" panose="020B0604020202020204" pitchFamily="34" charset="0"/>
              <a:buChar char="•"/>
            </a:pPr>
            <a:r>
              <a:rPr lang="en-GB" sz="2200" dirty="0">
                <a:latin typeface="SassoonPrimary" panose="020B0500000000000000" pitchFamily="34" charset="0"/>
              </a:rPr>
              <a:t>During a half term, the children may be set an RE piece of work.</a:t>
            </a:r>
          </a:p>
          <a:p>
            <a:pPr>
              <a:lnSpc>
                <a:spcPct val="120000"/>
              </a:lnSpc>
            </a:pPr>
            <a:endParaRPr lang="en-GB" sz="2200" dirty="0">
              <a:latin typeface="SassoonPrimary" panose="020B0500000000000000" pitchFamily="34" charset="0"/>
            </a:endParaRPr>
          </a:p>
          <a:p>
            <a:pPr>
              <a:lnSpc>
                <a:spcPct val="120000"/>
              </a:lnSpc>
            </a:pPr>
            <a:endParaRPr lang="en-GB" sz="2200" dirty="0">
              <a:latin typeface="SassoonPrimary" panose="020B0500000000000000" pitchFamily="34" charset="0"/>
            </a:endParaRPr>
          </a:p>
        </p:txBody>
      </p:sp>
      <p:sp>
        <p:nvSpPr>
          <p:cNvPr id="2" name="TextBox 1">
            <a:extLst>
              <a:ext uri="{FF2B5EF4-FFF2-40B4-BE49-F238E27FC236}">
                <a16:creationId xmlns:a16="http://schemas.microsoft.com/office/drawing/2014/main" id="{D62F53C2-DF53-644E-F4B5-BB9241C79E89}"/>
              </a:ext>
            </a:extLst>
          </p:cNvPr>
          <p:cNvSpPr txBox="1"/>
          <p:nvPr/>
        </p:nvSpPr>
        <p:spPr>
          <a:xfrm>
            <a:off x="1266092" y="228599"/>
            <a:ext cx="3490058" cy="861774"/>
          </a:xfrm>
          <a:prstGeom prst="rect">
            <a:avLst/>
          </a:prstGeom>
          <a:noFill/>
        </p:spPr>
        <p:txBody>
          <a:bodyPr wrap="none" rtlCol="0">
            <a:spAutoFit/>
          </a:bodyPr>
          <a:lstStyle/>
          <a:p>
            <a:r>
              <a:rPr lang="en-GB" sz="3200" b="1" dirty="0">
                <a:solidFill>
                  <a:srgbClr val="812121"/>
                </a:solidFill>
                <a:latin typeface="SassoonPrimary" panose="020B0500000000000000" pitchFamily="34" charset="0"/>
              </a:rPr>
              <a:t>HOME LEARNING</a:t>
            </a:r>
          </a:p>
          <a:p>
            <a:endParaRPr lang="en-GB" dirty="0"/>
          </a:p>
        </p:txBody>
      </p:sp>
    </p:spTree>
    <p:extLst>
      <p:ext uri="{BB962C8B-B14F-4D97-AF65-F5344CB8AC3E}">
        <p14:creationId xmlns:p14="http://schemas.microsoft.com/office/powerpoint/2010/main" val="136240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B6CCA041-9E4E-3E32-69FD-1D943DCB9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8342" y="1131403"/>
            <a:ext cx="7765453" cy="4816257"/>
          </a:xfrm>
          <a:prstGeom prst="rect">
            <a:avLst/>
          </a:prstGeom>
        </p:spPr>
      </p:pic>
      <p:sp>
        <p:nvSpPr>
          <p:cNvPr id="6" name="TextBox 5">
            <a:extLst>
              <a:ext uri="{FF2B5EF4-FFF2-40B4-BE49-F238E27FC236}">
                <a16:creationId xmlns:a16="http://schemas.microsoft.com/office/drawing/2014/main" id="{1D01CEBC-25F5-64A9-439E-89577C17FA17}"/>
              </a:ext>
            </a:extLst>
          </p:cNvPr>
          <p:cNvSpPr txBox="1"/>
          <p:nvPr/>
        </p:nvSpPr>
        <p:spPr>
          <a:xfrm>
            <a:off x="1266092" y="228599"/>
            <a:ext cx="8140242" cy="584775"/>
          </a:xfrm>
          <a:prstGeom prst="rect">
            <a:avLst/>
          </a:prstGeom>
          <a:noFill/>
        </p:spPr>
        <p:txBody>
          <a:bodyPr wrap="none" rtlCol="0">
            <a:spAutoFit/>
          </a:bodyPr>
          <a:lstStyle/>
          <a:p>
            <a:r>
              <a:rPr lang="en-GB" sz="3200" b="1" dirty="0">
                <a:solidFill>
                  <a:srgbClr val="812121"/>
                </a:solidFill>
                <a:latin typeface="SassoonPrimary" panose="020B0500000000000000" pitchFamily="34" charset="0"/>
              </a:rPr>
              <a:t>WHAT GOOGLE CLASSROOM LOOKS LIKE</a:t>
            </a:r>
            <a:endParaRPr lang="en-GB" dirty="0"/>
          </a:p>
        </p:txBody>
      </p:sp>
    </p:spTree>
    <p:extLst>
      <p:ext uri="{BB962C8B-B14F-4D97-AF65-F5344CB8AC3E}">
        <p14:creationId xmlns:p14="http://schemas.microsoft.com/office/powerpoint/2010/main" val="637551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B03AA0-D1CF-2075-0242-FC7A5A926F90}"/>
              </a:ext>
            </a:extLst>
          </p:cNvPr>
          <p:cNvSpPr txBox="1"/>
          <p:nvPr/>
        </p:nvSpPr>
        <p:spPr>
          <a:xfrm>
            <a:off x="1266092" y="1090373"/>
            <a:ext cx="8701873" cy="4052328"/>
          </a:xfrm>
          <a:prstGeom prst="rect">
            <a:avLst/>
          </a:prstGeom>
          <a:noFill/>
        </p:spPr>
        <p:txBody>
          <a:bodyPr wrap="square">
            <a:spAutoFit/>
          </a:bodyPr>
          <a:lstStyle/>
          <a:p>
            <a:pPr marL="342900" indent="-342900">
              <a:lnSpc>
                <a:spcPct val="120000"/>
              </a:lnSpc>
              <a:buFont typeface="Arial" panose="020B0604020202020204" pitchFamily="34" charset="0"/>
              <a:buChar char="•"/>
            </a:pPr>
            <a:r>
              <a:rPr lang="en-GB" sz="2400" b="1" dirty="0">
                <a:solidFill>
                  <a:srgbClr val="812121"/>
                </a:solidFill>
                <a:latin typeface="SassoonPrimary" panose="020B0500000000000000" pitchFamily="34" charset="0"/>
              </a:rPr>
              <a:t>Friday 2</a:t>
            </a:r>
            <a:r>
              <a:rPr lang="en-GB" sz="2400" b="1" baseline="30000" dirty="0">
                <a:solidFill>
                  <a:srgbClr val="812121"/>
                </a:solidFill>
                <a:latin typeface="SassoonPrimary" panose="020B0500000000000000" pitchFamily="34" charset="0"/>
              </a:rPr>
              <a:t>nd</a:t>
            </a:r>
            <a:r>
              <a:rPr lang="en-GB" sz="2400" b="1" dirty="0">
                <a:solidFill>
                  <a:srgbClr val="812121"/>
                </a:solidFill>
                <a:latin typeface="SassoonPrimary" panose="020B0500000000000000" pitchFamily="34" charset="0"/>
              </a:rPr>
              <a:t> October. </a:t>
            </a:r>
            <a:r>
              <a:rPr lang="en-GB" sz="2400" dirty="0">
                <a:latin typeface="SassoonPrimary" panose="020B0500000000000000" pitchFamily="34" charset="0"/>
              </a:rPr>
              <a:t>Year 2 Collective Worship </a:t>
            </a:r>
            <a:r>
              <a:rPr lang="en-GB" sz="2400" dirty="0">
                <a:solidFill>
                  <a:srgbClr val="C00000"/>
                </a:solidFill>
                <a:latin typeface="SassoonPrimary" panose="020B0500000000000000" pitchFamily="34" charset="0"/>
              </a:rPr>
              <a:t>(9.05am)</a:t>
            </a:r>
            <a:r>
              <a:rPr lang="en-GB" sz="2400" dirty="0">
                <a:latin typeface="SassoonPrimary" panose="020B0500000000000000" pitchFamily="34" charset="0"/>
              </a:rPr>
              <a:t> </a:t>
            </a:r>
            <a:r>
              <a:rPr lang="en-GB" sz="2400">
                <a:latin typeface="SassoonPrimary" panose="020B0500000000000000" pitchFamily="34" charset="0"/>
              </a:rPr>
              <a:t>Anti-Bullying Assembly</a:t>
            </a:r>
          </a:p>
          <a:p>
            <a:pPr>
              <a:lnSpc>
                <a:spcPct val="120000"/>
              </a:lnSpc>
            </a:pPr>
            <a:endParaRPr lang="en-GB" sz="2400" dirty="0">
              <a:latin typeface="SassoonPrimary" panose="020B0500000000000000" pitchFamily="34" charset="0"/>
            </a:endParaRPr>
          </a:p>
          <a:p>
            <a:pPr marL="342900" indent="-342900">
              <a:lnSpc>
                <a:spcPct val="120000"/>
              </a:lnSpc>
              <a:buFont typeface="Arial" panose="020B0604020202020204" pitchFamily="34" charset="0"/>
              <a:buChar char="•"/>
            </a:pPr>
            <a:r>
              <a:rPr lang="en-GB" sz="2400" b="1" dirty="0">
                <a:solidFill>
                  <a:srgbClr val="812121"/>
                </a:solidFill>
                <a:latin typeface="SassoonPrimary" panose="020B0500000000000000" pitchFamily="34" charset="0"/>
              </a:rPr>
              <a:t>Monday 14</a:t>
            </a:r>
            <a:r>
              <a:rPr lang="en-GB" sz="2400" b="1" baseline="30000" dirty="0">
                <a:solidFill>
                  <a:srgbClr val="812121"/>
                </a:solidFill>
                <a:latin typeface="SassoonPrimary" panose="020B0500000000000000" pitchFamily="34" charset="0"/>
              </a:rPr>
              <a:t>th</a:t>
            </a:r>
            <a:r>
              <a:rPr lang="en-GB" sz="2400" b="1" dirty="0">
                <a:solidFill>
                  <a:srgbClr val="812121"/>
                </a:solidFill>
                <a:latin typeface="SassoonPrimary" panose="020B0500000000000000" pitchFamily="34" charset="0"/>
              </a:rPr>
              <a:t> December 2.30pm </a:t>
            </a:r>
            <a:r>
              <a:rPr lang="en-GB" sz="2400" dirty="0">
                <a:latin typeface="SassoonPrimary" panose="020B0500000000000000" pitchFamily="34" charset="0"/>
              </a:rPr>
              <a:t>– EYFS and KS1 Christmas Nativity Performance.</a:t>
            </a:r>
          </a:p>
          <a:p>
            <a:pPr marL="342900" indent="-342900">
              <a:lnSpc>
                <a:spcPct val="120000"/>
              </a:lnSpc>
              <a:buFont typeface="Arial" panose="020B0604020202020204" pitchFamily="34" charset="0"/>
              <a:buChar char="•"/>
            </a:pPr>
            <a:endParaRPr lang="en-GB" sz="2400" dirty="0">
              <a:latin typeface="SassoonPrimary" panose="020B0500000000000000" pitchFamily="34" charset="0"/>
            </a:endParaRPr>
          </a:p>
          <a:p>
            <a:pPr marL="342900" indent="-342900">
              <a:lnSpc>
                <a:spcPct val="120000"/>
              </a:lnSpc>
              <a:buFont typeface="Arial" panose="020B0604020202020204" pitchFamily="34" charset="0"/>
              <a:buChar char="•"/>
            </a:pPr>
            <a:r>
              <a:rPr lang="en-GB" sz="2400" b="1" dirty="0">
                <a:solidFill>
                  <a:srgbClr val="812121"/>
                </a:solidFill>
                <a:latin typeface="SassoonPrimary" panose="020B0500000000000000" pitchFamily="34" charset="0"/>
              </a:rPr>
              <a:t>Tuesday 15</a:t>
            </a:r>
            <a:r>
              <a:rPr lang="en-GB" sz="2400" b="1" baseline="30000" dirty="0">
                <a:solidFill>
                  <a:srgbClr val="812121"/>
                </a:solidFill>
                <a:latin typeface="SassoonPrimary" panose="020B0500000000000000" pitchFamily="34" charset="0"/>
              </a:rPr>
              <a:t>th</a:t>
            </a:r>
            <a:r>
              <a:rPr lang="en-GB" sz="2400" b="1" dirty="0">
                <a:solidFill>
                  <a:srgbClr val="812121"/>
                </a:solidFill>
                <a:latin typeface="SassoonPrimary" panose="020B0500000000000000" pitchFamily="34" charset="0"/>
              </a:rPr>
              <a:t> December 9.30am</a:t>
            </a:r>
            <a:r>
              <a:rPr lang="en-GB" sz="2400" dirty="0">
                <a:latin typeface="SassoonPrimary" panose="020B0500000000000000" pitchFamily="34" charset="0"/>
              </a:rPr>
              <a:t>– EYFS and KS1 Christmas Nativity Performance.</a:t>
            </a:r>
          </a:p>
          <a:p>
            <a:pPr marL="342900" indent="-342900">
              <a:lnSpc>
                <a:spcPct val="120000"/>
              </a:lnSpc>
              <a:buFont typeface="Arial" panose="020B0604020202020204" pitchFamily="34" charset="0"/>
              <a:buChar char="•"/>
            </a:pPr>
            <a:endParaRPr lang="en-GB" sz="2400" dirty="0">
              <a:latin typeface="SassoonPrimary" panose="020B0500000000000000" pitchFamily="34" charset="0"/>
            </a:endParaRPr>
          </a:p>
        </p:txBody>
      </p:sp>
      <p:sp>
        <p:nvSpPr>
          <p:cNvPr id="2" name="TextBox 1">
            <a:extLst>
              <a:ext uri="{FF2B5EF4-FFF2-40B4-BE49-F238E27FC236}">
                <a16:creationId xmlns:a16="http://schemas.microsoft.com/office/drawing/2014/main" id="{D62F53C2-DF53-644E-F4B5-BB9241C79E89}"/>
              </a:ext>
            </a:extLst>
          </p:cNvPr>
          <p:cNvSpPr txBox="1"/>
          <p:nvPr/>
        </p:nvSpPr>
        <p:spPr>
          <a:xfrm>
            <a:off x="1266092" y="228599"/>
            <a:ext cx="2273251" cy="584775"/>
          </a:xfrm>
          <a:prstGeom prst="rect">
            <a:avLst/>
          </a:prstGeom>
          <a:noFill/>
        </p:spPr>
        <p:txBody>
          <a:bodyPr wrap="none" rtlCol="0">
            <a:spAutoFit/>
          </a:bodyPr>
          <a:lstStyle/>
          <a:p>
            <a:r>
              <a:rPr lang="en-GB" sz="3200" b="1" dirty="0">
                <a:solidFill>
                  <a:srgbClr val="812121"/>
                </a:solidFill>
                <a:latin typeface="SassoonPrimary" panose="020B0500000000000000" pitchFamily="34" charset="0"/>
              </a:rPr>
              <a:t>KEY DATES</a:t>
            </a:r>
            <a:endParaRPr lang="en-GB" dirty="0"/>
          </a:p>
        </p:txBody>
      </p:sp>
    </p:spTree>
    <p:extLst>
      <p:ext uri="{BB962C8B-B14F-4D97-AF65-F5344CB8AC3E}">
        <p14:creationId xmlns:p14="http://schemas.microsoft.com/office/powerpoint/2010/main" val="160243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2A6BF1-F527-479E-99F6-76CE556DBBCF}"/>
              </a:ext>
            </a:extLst>
          </p:cNvPr>
          <p:cNvSpPr/>
          <p:nvPr/>
        </p:nvSpPr>
        <p:spPr>
          <a:xfrm>
            <a:off x="1266092" y="1102403"/>
            <a:ext cx="8286836" cy="5170646"/>
          </a:xfrm>
          <a:prstGeom prst="rect">
            <a:avLst/>
          </a:prstGeom>
        </p:spPr>
        <p:txBody>
          <a:bodyPr wrap="square">
            <a:spAutoFit/>
          </a:bodyPr>
          <a:lstStyle/>
          <a:p>
            <a:endParaRPr lang="en-GB" sz="2200" dirty="0">
              <a:solidFill>
                <a:srgbClr val="202124"/>
              </a:solidFill>
              <a:latin typeface="SassoonPrimary" panose="020B0500000000000000" pitchFamily="34" charset="0"/>
            </a:endParaRPr>
          </a:p>
          <a:p>
            <a:r>
              <a:rPr lang="en-GB" sz="2200" b="1" dirty="0">
                <a:solidFill>
                  <a:srgbClr val="812121"/>
                </a:solidFill>
                <a:latin typeface="SassoonPrimary" panose="020B0500000000000000" pitchFamily="34" charset="0"/>
              </a:rPr>
              <a:t>Y1 Phonics Screening Test</a:t>
            </a:r>
          </a:p>
          <a:p>
            <a:endParaRPr lang="en-GB" sz="2200" dirty="0">
              <a:solidFill>
                <a:srgbClr val="812121"/>
              </a:solidFill>
              <a:latin typeface="SassoonPrimary" panose="020B0500000000000000" pitchFamily="34" charset="0"/>
            </a:endParaRPr>
          </a:p>
          <a:p>
            <a:pPr marL="342900" indent="-342900">
              <a:buFont typeface="Arial" panose="020B0604020202020204" pitchFamily="34" charset="0"/>
              <a:buChar char="•"/>
            </a:pPr>
            <a:r>
              <a:rPr lang="en-GB" sz="2200" b="0" i="0" dirty="0">
                <a:solidFill>
                  <a:srgbClr val="202124"/>
                </a:solidFill>
                <a:effectLst/>
                <a:latin typeface="SassoonPrimary" panose="020B0500000000000000" pitchFamily="34" charset="0"/>
              </a:rPr>
              <a:t>If your child did not pass the Statutory Y1 Phonics Screening test this year, they will resit this in June.</a:t>
            </a:r>
          </a:p>
          <a:p>
            <a:endParaRPr lang="en-GB" sz="2200" dirty="0">
              <a:solidFill>
                <a:srgbClr val="202124"/>
              </a:solidFill>
              <a:latin typeface="SassoonPrimary" panose="020B0500000000000000" pitchFamily="34" charset="0"/>
            </a:endParaRPr>
          </a:p>
          <a:p>
            <a:r>
              <a:rPr lang="en-GB" sz="2200" b="1" dirty="0">
                <a:solidFill>
                  <a:srgbClr val="812121"/>
                </a:solidFill>
                <a:latin typeface="SassoonPrimary" panose="020B0500000000000000" pitchFamily="34" charset="0"/>
              </a:rPr>
              <a:t>Y2 Optional SAT assessments</a:t>
            </a:r>
          </a:p>
          <a:p>
            <a:endParaRPr lang="en-GB" sz="2200" b="1" dirty="0">
              <a:solidFill>
                <a:srgbClr val="812121"/>
              </a:solidFill>
              <a:latin typeface="SassoonPrimary" panose="020B0500000000000000" pitchFamily="34" charset="0"/>
            </a:endParaRPr>
          </a:p>
          <a:p>
            <a:pPr marL="342900" indent="-342900">
              <a:buFont typeface="Arial" panose="020B0604020202020204" pitchFamily="34" charset="0"/>
              <a:buChar char="•"/>
            </a:pPr>
            <a:r>
              <a:rPr lang="en-GB" sz="2200" dirty="0">
                <a:latin typeface="SassoonPrimary" panose="020B0500000000000000" pitchFamily="34" charset="0"/>
              </a:rPr>
              <a:t>In June, all of the children complete end of year assessments. At Sacred Heart, we have opted to use the </a:t>
            </a:r>
            <a:r>
              <a:rPr lang="en-GB" sz="2200">
                <a:latin typeface="SassoonPrimary" panose="020B0500000000000000" pitchFamily="34" charset="0"/>
              </a:rPr>
              <a:t>optional Year 2 SAT </a:t>
            </a:r>
            <a:r>
              <a:rPr lang="en-GB" sz="2200" dirty="0">
                <a:latin typeface="SassoonPrimary" panose="020B0500000000000000" pitchFamily="34" charset="0"/>
              </a:rPr>
              <a:t>assessments. The outcome is used to </a:t>
            </a:r>
            <a:r>
              <a:rPr lang="en-GB" sz="2200" b="1" dirty="0">
                <a:latin typeface="SassoonPrimary" panose="020B0500000000000000" pitchFamily="34" charset="0"/>
              </a:rPr>
              <a:t>inform</a:t>
            </a:r>
            <a:r>
              <a:rPr lang="en-GB" sz="2200" dirty="0">
                <a:latin typeface="SassoonPrimary" panose="020B0500000000000000" pitchFamily="34" charset="0"/>
              </a:rPr>
              <a:t> the final teacher judgement.</a:t>
            </a:r>
          </a:p>
          <a:p>
            <a:endParaRPr lang="en-GB" sz="2200" dirty="0">
              <a:latin typeface="SassoonPrimary" panose="020B0500000000000000" pitchFamily="34" charset="0"/>
            </a:endParaRPr>
          </a:p>
          <a:p>
            <a:endParaRPr lang="en-GB" sz="2200" dirty="0">
              <a:solidFill>
                <a:srgbClr val="202124"/>
              </a:solidFill>
              <a:latin typeface="SassoonPrimary" panose="020B0500000000000000" pitchFamily="34" charset="0"/>
            </a:endParaRPr>
          </a:p>
          <a:p>
            <a:endParaRPr lang="en-GB" sz="2200" b="0" i="0" dirty="0">
              <a:solidFill>
                <a:srgbClr val="C00000"/>
              </a:solidFill>
              <a:effectLst/>
              <a:latin typeface="SassoonPrimary" panose="020B0500000000000000" pitchFamily="34" charset="0"/>
            </a:endParaRPr>
          </a:p>
        </p:txBody>
      </p:sp>
      <p:sp>
        <p:nvSpPr>
          <p:cNvPr id="3" name="TextBox 2">
            <a:extLst>
              <a:ext uri="{FF2B5EF4-FFF2-40B4-BE49-F238E27FC236}">
                <a16:creationId xmlns:a16="http://schemas.microsoft.com/office/drawing/2014/main" id="{A9D3FAAE-D067-54A2-2E00-4736E1302F05}"/>
              </a:ext>
            </a:extLst>
          </p:cNvPr>
          <p:cNvSpPr txBox="1"/>
          <p:nvPr/>
        </p:nvSpPr>
        <p:spPr>
          <a:xfrm>
            <a:off x="1266092" y="462224"/>
            <a:ext cx="2945037" cy="861774"/>
          </a:xfrm>
          <a:prstGeom prst="rect">
            <a:avLst/>
          </a:prstGeom>
          <a:noFill/>
        </p:spPr>
        <p:txBody>
          <a:bodyPr wrap="none" rtlCol="0">
            <a:spAutoFit/>
          </a:bodyPr>
          <a:lstStyle/>
          <a:p>
            <a:r>
              <a:rPr lang="en-GB" sz="3200" b="1" dirty="0">
                <a:solidFill>
                  <a:srgbClr val="812121"/>
                </a:solidFill>
                <a:latin typeface="SassoonPrimary" panose="020B0500000000000000" pitchFamily="34" charset="0"/>
              </a:rPr>
              <a:t>ASSESSMENTS</a:t>
            </a:r>
          </a:p>
          <a:p>
            <a:endParaRPr lang="en-GB" dirty="0"/>
          </a:p>
        </p:txBody>
      </p:sp>
    </p:spTree>
    <p:extLst>
      <p:ext uri="{BB962C8B-B14F-4D97-AF65-F5344CB8AC3E}">
        <p14:creationId xmlns:p14="http://schemas.microsoft.com/office/powerpoint/2010/main" val="15561665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649D8C-8C01-4BC5-A277-C06D25A63954}"/>
              </a:ext>
            </a:extLst>
          </p:cNvPr>
          <p:cNvPicPr>
            <a:picLocks noChangeAspect="1"/>
          </p:cNvPicPr>
          <p:nvPr/>
        </p:nvPicPr>
        <p:blipFill>
          <a:blip r:embed="rId2"/>
          <a:stretch>
            <a:fillRect/>
          </a:stretch>
        </p:blipFill>
        <p:spPr>
          <a:xfrm>
            <a:off x="1174765" y="361765"/>
            <a:ext cx="8924790" cy="6101179"/>
          </a:xfrm>
          <a:prstGeom prst="rect">
            <a:avLst/>
          </a:prstGeom>
        </p:spPr>
      </p:pic>
    </p:spTree>
    <p:extLst>
      <p:ext uri="{BB962C8B-B14F-4D97-AF65-F5344CB8AC3E}">
        <p14:creationId xmlns:p14="http://schemas.microsoft.com/office/powerpoint/2010/main" val="28283027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4D22C6-03F0-48CA-9E8C-3CBE2391FC2A}"/>
              </a:ext>
            </a:extLst>
          </p:cNvPr>
          <p:cNvSpPr txBox="1"/>
          <p:nvPr/>
        </p:nvSpPr>
        <p:spPr>
          <a:xfrm>
            <a:off x="747132" y="1615736"/>
            <a:ext cx="9199756" cy="1569660"/>
          </a:xfrm>
          <a:prstGeom prst="rect">
            <a:avLst/>
          </a:prstGeom>
          <a:noFill/>
        </p:spPr>
        <p:txBody>
          <a:bodyPr wrap="square" rtlCol="0">
            <a:spAutoFit/>
          </a:bodyPr>
          <a:lstStyle/>
          <a:p>
            <a:pPr algn="ctr"/>
            <a:r>
              <a:rPr lang="en-GB" sz="3200" b="1" dirty="0">
                <a:solidFill>
                  <a:srgbClr val="812121"/>
                </a:solidFill>
                <a:latin typeface="SassoonPrimary" panose="020B0500000000000000" pitchFamily="34" charset="0"/>
              </a:rPr>
              <a:t>THANK YOU VERY MUCH FOR COMING.</a:t>
            </a:r>
          </a:p>
          <a:p>
            <a:pPr algn="ctr"/>
            <a:endParaRPr lang="en-GB" sz="3200" b="1" dirty="0">
              <a:solidFill>
                <a:srgbClr val="812121"/>
              </a:solidFill>
              <a:latin typeface="SassoonPrimary" panose="020B0500000000000000" pitchFamily="34" charset="0"/>
            </a:endParaRPr>
          </a:p>
          <a:p>
            <a:pPr algn="ctr"/>
            <a:r>
              <a:rPr lang="en-GB" sz="3200" b="1" dirty="0">
                <a:solidFill>
                  <a:srgbClr val="812121"/>
                </a:solidFill>
                <a:latin typeface="SassoonPrimary" panose="020B0500000000000000" pitchFamily="34" charset="0"/>
              </a:rPr>
              <a:t>ANY QUESTIONS?</a:t>
            </a:r>
            <a:endParaRPr lang="en-GB" sz="3200" dirty="0">
              <a:solidFill>
                <a:srgbClr val="812121"/>
              </a:solidFill>
              <a:latin typeface="SassoonPrimary" panose="020B0500000000000000" pitchFamily="34" charset="0"/>
            </a:endParaRPr>
          </a:p>
        </p:txBody>
      </p:sp>
    </p:spTree>
    <p:extLst>
      <p:ext uri="{BB962C8B-B14F-4D97-AF65-F5344CB8AC3E}">
        <p14:creationId xmlns:p14="http://schemas.microsoft.com/office/powerpoint/2010/main" val="2450116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ccafc95-8c6c-49c1-be7d-4b7bd0bdddc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468D18F31AB4B47AD746B4BD60229D8" ma:contentTypeVersion="16" ma:contentTypeDescription="Create a new document." ma:contentTypeScope="" ma:versionID="a4fb502fe60c95e121c01804bfba2fbc">
  <xsd:schema xmlns:xsd="http://www.w3.org/2001/XMLSchema" xmlns:xs="http://www.w3.org/2001/XMLSchema" xmlns:p="http://schemas.microsoft.com/office/2006/metadata/properties" xmlns:ns3="fccafc95-8c6c-49c1-be7d-4b7bd0bdddc0" xmlns:ns4="4bc3e37d-5d8d-4f27-9c89-f032d8b9210d" targetNamespace="http://schemas.microsoft.com/office/2006/metadata/properties" ma:root="true" ma:fieldsID="e104f0050ef1c91ec00d4c5a0a53f96f" ns3:_="" ns4:_="">
    <xsd:import namespace="fccafc95-8c6c-49c1-be7d-4b7bd0bdddc0"/>
    <xsd:import namespace="4bc3e37d-5d8d-4f27-9c89-f032d8b9210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cafc95-8c6c-49c1-be7d-4b7bd0bddd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c3e37d-5d8d-4f27-9c89-f032d8b9210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0A1F731-424F-4780-8E10-D38AAC7452E1}">
  <ds:schemaRefs>
    <ds:schemaRef ds:uri="http://schemas.microsoft.com/sharepoint/v3/contenttype/forms"/>
  </ds:schemaRefs>
</ds:datastoreItem>
</file>

<file path=customXml/itemProps2.xml><?xml version="1.0" encoding="utf-8"?>
<ds:datastoreItem xmlns:ds="http://schemas.openxmlformats.org/officeDocument/2006/customXml" ds:itemID="{C3C0F082-DAA9-43C5-A5F0-8371AEADD6E6}">
  <ds:schemaRefs>
    <ds:schemaRef ds:uri="http://www.w3.org/XML/1998/namespace"/>
    <ds:schemaRef ds:uri="http://purl.org/dc/elements/1.1/"/>
    <ds:schemaRef ds:uri="http://schemas.microsoft.com/office/2006/documentManagement/types"/>
    <ds:schemaRef ds:uri="fccafc95-8c6c-49c1-be7d-4b7bd0bdddc0"/>
    <ds:schemaRef ds:uri="http://purl.org/dc/dcmitype/"/>
    <ds:schemaRef ds:uri="http://purl.org/dc/terms/"/>
    <ds:schemaRef ds:uri="http://schemas.microsoft.com/office/infopath/2007/PartnerControls"/>
    <ds:schemaRef ds:uri="http://schemas.openxmlformats.org/package/2006/metadata/core-properties"/>
    <ds:schemaRef ds:uri="4bc3e37d-5d8d-4f27-9c89-f032d8b9210d"/>
    <ds:schemaRef ds:uri="http://schemas.microsoft.com/office/2006/metadata/properties"/>
  </ds:schemaRefs>
</ds:datastoreItem>
</file>

<file path=customXml/itemProps3.xml><?xml version="1.0" encoding="utf-8"?>
<ds:datastoreItem xmlns:ds="http://schemas.openxmlformats.org/officeDocument/2006/customXml" ds:itemID="{5F20ED44-9DAF-4F88-A6EE-B9BE522CCB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cafc95-8c6c-49c1-be7d-4b7bd0bdddc0"/>
    <ds:schemaRef ds:uri="4bc3e37d-5d8d-4f27-9c89-f032d8b921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7649</TotalTime>
  <Words>1177</Words>
  <Application>Microsoft Office PowerPoint</Application>
  <PresentationFormat>Widescreen</PresentationFormat>
  <Paragraphs>140</Paragraphs>
  <Slides>24</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SassoonPrimary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Saffron Johnson</dc:creator>
  <cp:lastModifiedBy>Saffron Johnson</cp:lastModifiedBy>
  <cp:revision>41</cp:revision>
  <cp:lastPrinted>2025-09-03T17:10:40Z</cp:lastPrinted>
  <dcterms:created xsi:type="dcterms:W3CDTF">2023-09-01T18:41:52Z</dcterms:created>
  <dcterms:modified xsi:type="dcterms:W3CDTF">2026-09-21T16:34:26Z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0x0101007468D18F31AB4B47AD746B4BD60229D8</vt:lpwstr>
  </property>
</Properties>
</file>