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7" r:id="rId1"/>
  </p:sldMasterIdLst>
  <p:notesMasterIdLst>
    <p:notesMasterId r:id="rId18"/>
  </p:notesMasterIdLst>
  <p:handoutMasterIdLst>
    <p:handoutMasterId r:id="rId19"/>
  </p:handoutMasterIdLst>
  <p:sldIdLst>
    <p:sldId id="259" r:id="rId2"/>
    <p:sldId id="264" r:id="rId3"/>
    <p:sldId id="265" r:id="rId4"/>
    <p:sldId id="272" r:id="rId5"/>
    <p:sldId id="271" r:id="rId6"/>
    <p:sldId id="273" r:id="rId7"/>
    <p:sldId id="267" r:id="rId8"/>
    <p:sldId id="263" r:id="rId9"/>
    <p:sldId id="257" r:id="rId10"/>
    <p:sldId id="266" r:id="rId11"/>
    <p:sldId id="269" r:id="rId12"/>
    <p:sldId id="261" r:id="rId13"/>
    <p:sldId id="256" r:id="rId14"/>
    <p:sldId id="260" r:id="rId15"/>
    <p:sldId id="270" r:id="rId16"/>
    <p:sldId id="268"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2" d="100"/>
          <a:sy n="82" d="100"/>
        </p:scale>
        <p:origin x="53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021508-F0D8-40CD-B8E1-CD61B0DD49EA}" type="doc">
      <dgm:prSet loTypeId="urn:microsoft.com/office/officeart/2005/8/layout/hChevron3" loCatId="process" qsTypeId="urn:microsoft.com/office/officeart/2005/8/quickstyle/simple5" qsCatId="simple" csTypeId="urn:microsoft.com/office/officeart/2005/8/colors/accent0_3" csCatId="mainScheme" phldr="1"/>
      <dgm:spPr/>
      <dgm:t>
        <a:bodyPr/>
        <a:lstStyle/>
        <a:p>
          <a:endParaRPr lang="en-US"/>
        </a:p>
      </dgm:t>
    </dgm:pt>
    <dgm:pt modelId="{022F20DF-CA40-4B3A-87FA-A110DED2A064}">
      <dgm:prSet/>
      <dgm:spPr/>
      <dgm:t>
        <a:bodyPr/>
        <a:lstStyle/>
        <a:p>
          <a:r>
            <a:rPr lang="en-GB"/>
            <a:t>School Starts @ 8:45-9:00AM </a:t>
          </a:r>
        </a:p>
        <a:p>
          <a:r>
            <a:rPr lang="en-GB"/>
            <a:t>(Rolling Register) </a:t>
          </a:r>
          <a:endParaRPr lang="en-US"/>
        </a:p>
      </dgm:t>
    </dgm:pt>
    <dgm:pt modelId="{274C5F2D-CBD7-4994-B04F-7849548BF70E}" type="parTrans" cxnId="{586BAB16-C19D-4543-985B-E03C667A6E16}">
      <dgm:prSet/>
      <dgm:spPr/>
      <dgm:t>
        <a:bodyPr/>
        <a:lstStyle/>
        <a:p>
          <a:endParaRPr lang="en-US"/>
        </a:p>
      </dgm:t>
    </dgm:pt>
    <dgm:pt modelId="{83FECC53-648A-4F02-B62A-03EC185AED7B}" type="sibTrans" cxnId="{586BAB16-C19D-4543-985B-E03C667A6E16}">
      <dgm:prSet/>
      <dgm:spPr/>
      <dgm:t>
        <a:bodyPr/>
        <a:lstStyle/>
        <a:p>
          <a:endParaRPr lang="en-US"/>
        </a:p>
      </dgm:t>
    </dgm:pt>
    <dgm:pt modelId="{08D4DE14-6238-4276-9EC9-5F755236C1DA}">
      <dgm:prSet/>
      <dgm:spPr/>
      <dgm:t>
        <a:bodyPr/>
        <a:lstStyle/>
        <a:p>
          <a:r>
            <a:rPr lang="en-GB" dirty="0"/>
            <a:t>Physical Education – Wednesdays</a:t>
          </a:r>
          <a:endParaRPr lang="en-US" dirty="0"/>
        </a:p>
      </dgm:t>
    </dgm:pt>
    <dgm:pt modelId="{D17608E0-E954-487E-A34D-E06A40D40E03}" type="parTrans" cxnId="{58CCE613-0216-412E-B3F3-2D8975A4F9CF}">
      <dgm:prSet/>
      <dgm:spPr/>
      <dgm:t>
        <a:bodyPr/>
        <a:lstStyle/>
        <a:p>
          <a:endParaRPr lang="en-US"/>
        </a:p>
      </dgm:t>
    </dgm:pt>
    <dgm:pt modelId="{945CFB96-E423-4D09-BD8D-8BDB28DCFDB5}" type="sibTrans" cxnId="{58CCE613-0216-412E-B3F3-2D8975A4F9CF}">
      <dgm:prSet/>
      <dgm:spPr/>
      <dgm:t>
        <a:bodyPr/>
        <a:lstStyle/>
        <a:p>
          <a:endParaRPr lang="en-US"/>
        </a:p>
      </dgm:t>
    </dgm:pt>
    <dgm:pt modelId="{83DAE59E-00B0-4F90-8225-816257D9FA4E}">
      <dgm:prSet/>
      <dgm:spPr/>
      <dgm:t>
        <a:bodyPr/>
        <a:lstStyle/>
        <a:p>
          <a:r>
            <a:rPr lang="en-GB"/>
            <a:t>Home Learning –Thursday (to be handed in following Thursday)</a:t>
          </a:r>
          <a:endParaRPr lang="en-US"/>
        </a:p>
      </dgm:t>
    </dgm:pt>
    <dgm:pt modelId="{DD1FD024-3F85-4CAA-842A-BFE15F565B81}" type="parTrans" cxnId="{67FEC319-C0E0-445E-90C1-C98D341C33D4}">
      <dgm:prSet/>
      <dgm:spPr/>
      <dgm:t>
        <a:bodyPr/>
        <a:lstStyle/>
        <a:p>
          <a:endParaRPr lang="en-US"/>
        </a:p>
      </dgm:t>
    </dgm:pt>
    <dgm:pt modelId="{B2FF02EA-64F9-4D69-AA2D-097AECA9F367}" type="sibTrans" cxnId="{67FEC319-C0E0-445E-90C1-C98D341C33D4}">
      <dgm:prSet/>
      <dgm:spPr/>
      <dgm:t>
        <a:bodyPr/>
        <a:lstStyle/>
        <a:p>
          <a:endParaRPr lang="en-US"/>
        </a:p>
      </dgm:t>
    </dgm:pt>
    <dgm:pt modelId="{626D0FD9-DC70-4B09-94FA-86C9453AC02A}">
      <dgm:prSet/>
      <dgm:spPr/>
      <dgm:t>
        <a:bodyPr/>
        <a:lstStyle/>
        <a:p>
          <a:r>
            <a:rPr lang="en-GB"/>
            <a:t>Full school uniform</a:t>
          </a:r>
          <a:endParaRPr lang="en-US"/>
        </a:p>
      </dgm:t>
    </dgm:pt>
    <dgm:pt modelId="{97A4CF39-8DC9-42BB-89A3-A9112271EA49}" type="parTrans" cxnId="{83DEA0E8-D699-457C-8FD3-FEE5ADDD1C43}">
      <dgm:prSet/>
      <dgm:spPr/>
      <dgm:t>
        <a:bodyPr/>
        <a:lstStyle/>
        <a:p>
          <a:endParaRPr lang="en-US"/>
        </a:p>
      </dgm:t>
    </dgm:pt>
    <dgm:pt modelId="{9CAF2B64-0FB4-4AC6-B70B-126FE191E9E3}" type="sibTrans" cxnId="{83DEA0E8-D699-457C-8FD3-FEE5ADDD1C43}">
      <dgm:prSet/>
      <dgm:spPr/>
      <dgm:t>
        <a:bodyPr/>
        <a:lstStyle/>
        <a:p>
          <a:endParaRPr lang="en-US"/>
        </a:p>
      </dgm:t>
    </dgm:pt>
    <dgm:pt modelId="{9574AB1C-B479-468E-9912-340569F2CFE3}" type="pres">
      <dgm:prSet presAssocID="{46021508-F0D8-40CD-B8E1-CD61B0DD49EA}" presName="Name0" presStyleCnt="0">
        <dgm:presLayoutVars>
          <dgm:dir/>
          <dgm:resizeHandles val="exact"/>
        </dgm:presLayoutVars>
      </dgm:prSet>
      <dgm:spPr/>
    </dgm:pt>
    <dgm:pt modelId="{A92F50E1-891C-43B2-930F-97AC84224046}" type="pres">
      <dgm:prSet presAssocID="{022F20DF-CA40-4B3A-87FA-A110DED2A064}" presName="parTxOnly" presStyleLbl="node1" presStyleIdx="0" presStyleCnt="4">
        <dgm:presLayoutVars>
          <dgm:bulletEnabled val="1"/>
        </dgm:presLayoutVars>
      </dgm:prSet>
      <dgm:spPr/>
    </dgm:pt>
    <dgm:pt modelId="{B4C15DBD-389A-4FF6-B15C-A9B0DFACBFCD}" type="pres">
      <dgm:prSet presAssocID="{83FECC53-648A-4F02-B62A-03EC185AED7B}" presName="parSpace" presStyleCnt="0"/>
      <dgm:spPr/>
    </dgm:pt>
    <dgm:pt modelId="{AA03B66F-ECE3-49C5-8F19-D29E19804978}" type="pres">
      <dgm:prSet presAssocID="{08D4DE14-6238-4276-9EC9-5F755236C1DA}" presName="parTxOnly" presStyleLbl="node1" presStyleIdx="1" presStyleCnt="4">
        <dgm:presLayoutVars>
          <dgm:bulletEnabled val="1"/>
        </dgm:presLayoutVars>
      </dgm:prSet>
      <dgm:spPr/>
    </dgm:pt>
    <dgm:pt modelId="{88414A40-545B-414B-ACBC-F2283BD3E2CC}" type="pres">
      <dgm:prSet presAssocID="{945CFB96-E423-4D09-BD8D-8BDB28DCFDB5}" presName="parSpace" presStyleCnt="0"/>
      <dgm:spPr/>
    </dgm:pt>
    <dgm:pt modelId="{F0B3773A-A201-4DEA-9555-89830533159D}" type="pres">
      <dgm:prSet presAssocID="{83DAE59E-00B0-4F90-8225-816257D9FA4E}" presName="parTxOnly" presStyleLbl="node1" presStyleIdx="2" presStyleCnt="4">
        <dgm:presLayoutVars>
          <dgm:bulletEnabled val="1"/>
        </dgm:presLayoutVars>
      </dgm:prSet>
      <dgm:spPr/>
    </dgm:pt>
    <dgm:pt modelId="{C142A476-16C0-4077-8C85-64D0DFA9E0EC}" type="pres">
      <dgm:prSet presAssocID="{B2FF02EA-64F9-4D69-AA2D-097AECA9F367}" presName="parSpace" presStyleCnt="0"/>
      <dgm:spPr/>
    </dgm:pt>
    <dgm:pt modelId="{D48D634F-48F3-4B13-B93F-98255A687485}" type="pres">
      <dgm:prSet presAssocID="{626D0FD9-DC70-4B09-94FA-86C9453AC02A}" presName="parTxOnly" presStyleLbl="node1" presStyleIdx="3" presStyleCnt="4">
        <dgm:presLayoutVars>
          <dgm:bulletEnabled val="1"/>
        </dgm:presLayoutVars>
      </dgm:prSet>
      <dgm:spPr/>
    </dgm:pt>
  </dgm:ptLst>
  <dgm:cxnLst>
    <dgm:cxn modelId="{58CCE613-0216-412E-B3F3-2D8975A4F9CF}" srcId="{46021508-F0D8-40CD-B8E1-CD61B0DD49EA}" destId="{08D4DE14-6238-4276-9EC9-5F755236C1DA}" srcOrd="1" destOrd="0" parTransId="{D17608E0-E954-487E-A34D-E06A40D40E03}" sibTransId="{945CFB96-E423-4D09-BD8D-8BDB28DCFDB5}"/>
    <dgm:cxn modelId="{586BAB16-C19D-4543-985B-E03C667A6E16}" srcId="{46021508-F0D8-40CD-B8E1-CD61B0DD49EA}" destId="{022F20DF-CA40-4B3A-87FA-A110DED2A064}" srcOrd="0" destOrd="0" parTransId="{274C5F2D-CBD7-4994-B04F-7849548BF70E}" sibTransId="{83FECC53-648A-4F02-B62A-03EC185AED7B}"/>
    <dgm:cxn modelId="{67FEC319-C0E0-445E-90C1-C98D341C33D4}" srcId="{46021508-F0D8-40CD-B8E1-CD61B0DD49EA}" destId="{83DAE59E-00B0-4F90-8225-816257D9FA4E}" srcOrd="2" destOrd="0" parTransId="{DD1FD024-3F85-4CAA-842A-BFE15F565B81}" sibTransId="{B2FF02EA-64F9-4D69-AA2D-097AECA9F367}"/>
    <dgm:cxn modelId="{F961945D-F490-4B80-94E2-A20C8655F939}" type="presOf" srcId="{626D0FD9-DC70-4B09-94FA-86C9453AC02A}" destId="{D48D634F-48F3-4B13-B93F-98255A687485}" srcOrd="0" destOrd="0" presId="urn:microsoft.com/office/officeart/2005/8/layout/hChevron3"/>
    <dgm:cxn modelId="{4A73FDB3-24C6-4046-86FA-25CD0F730E6E}" type="presOf" srcId="{83DAE59E-00B0-4F90-8225-816257D9FA4E}" destId="{F0B3773A-A201-4DEA-9555-89830533159D}" srcOrd="0" destOrd="0" presId="urn:microsoft.com/office/officeart/2005/8/layout/hChevron3"/>
    <dgm:cxn modelId="{AEEAADB9-BB62-4D45-BF5F-9F7BE957D8F9}" type="presOf" srcId="{08D4DE14-6238-4276-9EC9-5F755236C1DA}" destId="{AA03B66F-ECE3-49C5-8F19-D29E19804978}" srcOrd="0" destOrd="0" presId="urn:microsoft.com/office/officeart/2005/8/layout/hChevron3"/>
    <dgm:cxn modelId="{83DEA0E8-D699-457C-8FD3-FEE5ADDD1C43}" srcId="{46021508-F0D8-40CD-B8E1-CD61B0DD49EA}" destId="{626D0FD9-DC70-4B09-94FA-86C9453AC02A}" srcOrd="3" destOrd="0" parTransId="{97A4CF39-8DC9-42BB-89A3-A9112271EA49}" sibTransId="{9CAF2B64-0FB4-4AC6-B70B-126FE191E9E3}"/>
    <dgm:cxn modelId="{D6B760F8-7C3C-4832-88A8-B4C355CB6DC4}" type="presOf" srcId="{46021508-F0D8-40CD-B8E1-CD61B0DD49EA}" destId="{9574AB1C-B479-468E-9912-340569F2CFE3}" srcOrd="0" destOrd="0" presId="urn:microsoft.com/office/officeart/2005/8/layout/hChevron3"/>
    <dgm:cxn modelId="{B898C2FE-D5F7-430D-959F-B536B2836B12}" type="presOf" srcId="{022F20DF-CA40-4B3A-87FA-A110DED2A064}" destId="{A92F50E1-891C-43B2-930F-97AC84224046}" srcOrd="0" destOrd="0" presId="urn:microsoft.com/office/officeart/2005/8/layout/hChevron3"/>
    <dgm:cxn modelId="{C3FB2C9C-4C0F-4DBD-80EE-9238BE417F74}" type="presParOf" srcId="{9574AB1C-B479-468E-9912-340569F2CFE3}" destId="{A92F50E1-891C-43B2-930F-97AC84224046}" srcOrd="0" destOrd="0" presId="urn:microsoft.com/office/officeart/2005/8/layout/hChevron3"/>
    <dgm:cxn modelId="{5067A952-143D-4D36-9872-D6325A5C7A91}" type="presParOf" srcId="{9574AB1C-B479-468E-9912-340569F2CFE3}" destId="{B4C15DBD-389A-4FF6-B15C-A9B0DFACBFCD}" srcOrd="1" destOrd="0" presId="urn:microsoft.com/office/officeart/2005/8/layout/hChevron3"/>
    <dgm:cxn modelId="{7C9C99DA-3BC4-446B-BACD-5F6765ECD7EE}" type="presParOf" srcId="{9574AB1C-B479-468E-9912-340569F2CFE3}" destId="{AA03B66F-ECE3-49C5-8F19-D29E19804978}" srcOrd="2" destOrd="0" presId="urn:microsoft.com/office/officeart/2005/8/layout/hChevron3"/>
    <dgm:cxn modelId="{0C7D0FBE-DEE2-44A8-BB8C-76D455E30305}" type="presParOf" srcId="{9574AB1C-B479-468E-9912-340569F2CFE3}" destId="{88414A40-545B-414B-ACBC-F2283BD3E2CC}" srcOrd="3" destOrd="0" presId="urn:microsoft.com/office/officeart/2005/8/layout/hChevron3"/>
    <dgm:cxn modelId="{A6F87E9F-60CB-4237-8F33-3901CB42AAC9}" type="presParOf" srcId="{9574AB1C-B479-468E-9912-340569F2CFE3}" destId="{F0B3773A-A201-4DEA-9555-89830533159D}" srcOrd="4" destOrd="0" presId="urn:microsoft.com/office/officeart/2005/8/layout/hChevron3"/>
    <dgm:cxn modelId="{BBBC2F5B-0CC6-4861-AAAF-5181B804CADB}" type="presParOf" srcId="{9574AB1C-B479-468E-9912-340569F2CFE3}" destId="{C142A476-16C0-4077-8C85-64D0DFA9E0EC}" srcOrd="5" destOrd="0" presId="urn:microsoft.com/office/officeart/2005/8/layout/hChevron3"/>
    <dgm:cxn modelId="{44333D0D-7E94-4A86-B52F-46CC5F6894D8}" type="presParOf" srcId="{9574AB1C-B479-468E-9912-340569F2CFE3}" destId="{D48D634F-48F3-4B13-B93F-98255A687485}"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F50E1-891C-43B2-930F-97AC84224046}">
      <dsp:nvSpPr>
        <dsp:cNvPr id="0" name=""/>
        <dsp:cNvSpPr/>
      </dsp:nvSpPr>
      <dsp:spPr>
        <a:xfrm>
          <a:off x="3479" y="169596"/>
          <a:ext cx="3491232" cy="1396493"/>
        </a:xfrm>
        <a:prstGeom prst="homePlat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ctr" defTabSz="844550">
            <a:lnSpc>
              <a:spcPct val="90000"/>
            </a:lnSpc>
            <a:spcBef>
              <a:spcPct val="0"/>
            </a:spcBef>
            <a:spcAft>
              <a:spcPct val="35000"/>
            </a:spcAft>
            <a:buNone/>
          </a:pPr>
          <a:r>
            <a:rPr lang="en-GB" sz="1900" kern="1200"/>
            <a:t>School Starts @ 8:45-9:00AM </a:t>
          </a:r>
        </a:p>
        <a:p>
          <a:pPr marL="0" lvl="0" indent="0" algn="ctr" defTabSz="844550">
            <a:lnSpc>
              <a:spcPct val="90000"/>
            </a:lnSpc>
            <a:spcBef>
              <a:spcPct val="0"/>
            </a:spcBef>
            <a:spcAft>
              <a:spcPct val="35000"/>
            </a:spcAft>
            <a:buNone/>
          </a:pPr>
          <a:r>
            <a:rPr lang="en-GB" sz="1900" kern="1200"/>
            <a:t>(Rolling Register) </a:t>
          </a:r>
          <a:endParaRPr lang="en-US" sz="1900" kern="1200"/>
        </a:p>
      </dsp:txBody>
      <dsp:txXfrm>
        <a:off x="3479" y="169596"/>
        <a:ext cx="3142109" cy="1396493"/>
      </dsp:txXfrm>
    </dsp:sp>
    <dsp:sp modelId="{AA03B66F-ECE3-49C5-8F19-D29E19804978}">
      <dsp:nvSpPr>
        <dsp:cNvPr id="0" name=""/>
        <dsp:cNvSpPr/>
      </dsp:nvSpPr>
      <dsp:spPr>
        <a:xfrm>
          <a:off x="2796465" y="169596"/>
          <a:ext cx="3491232" cy="139649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GB" sz="1900" kern="1200" dirty="0"/>
            <a:t>Physical Education – Wednesdays</a:t>
          </a:r>
          <a:endParaRPr lang="en-US" sz="1900" kern="1200" dirty="0"/>
        </a:p>
      </dsp:txBody>
      <dsp:txXfrm>
        <a:off x="3494712" y="169596"/>
        <a:ext cx="2094739" cy="1396493"/>
      </dsp:txXfrm>
    </dsp:sp>
    <dsp:sp modelId="{F0B3773A-A201-4DEA-9555-89830533159D}">
      <dsp:nvSpPr>
        <dsp:cNvPr id="0" name=""/>
        <dsp:cNvSpPr/>
      </dsp:nvSpPr>
      <dsp:spPr>
        <a:xfrm>
          <a:off x="5589452" y="169596"/>
          <a:ext cx="3491232" cy="139649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GB" sz="1900" kern="1200"/>
            <a:t>Home Learning –Thursday (to be handed in following Thursday)</a:t>
          </a:r>
          <a:endParaRPr lang="en-US" sz="1900" kern="1200"/>
        </a:p>
      </dsp:txBody>
      <dsp:txXfrm>
        <a:off x="6287699" y="169596"/>
        <a:ext cx="2094739" cy="1396493"/>
      </dsp:txXfrm>
    </dsp:sp>
    <dsp:sp modelId="{D48D634F-48F3-4B13-B93F-98255A687485}">
      <dsp:nvSpPr>
        <dsp:cNvPr id="0" name=""/>
        <dsp:cNvSpPr/>
      </dsp:nvSpPr>
      <dsp:spPr>
        <a:xfrm>
          <a:off x="8382438" y="169596"/>
          <a:ext cx="3491232" cy="1396493"/>
        </a:xfrm>
        <a:prstGeom prst="chevron">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ctr" defTabSz="844550">
            <a:lnSpc>
              <a:spcPct val="90000"/>
            </a:lnSpc>
            <a:spcBef>
              <a:spcPct val="0"/>
            </a:spcBef>
            <a:spcAft>
              <a:spcPct val="35000"/>
            </a:spcAft>
            <a:buNone/>
          </a:pPr>
          <a:r>
            <a:rPr lang="en-GB" sz="1900" kern="1200"/>
            <a:t>Full school uniform</a:t>
          </a:r>
          <a:endParaRPr lang="en-US" sz="1900" kern="1200"/>
        </a:p>
      </dsp:txBody>
      <dsp:txXfrm>
        <a:off x="9080685" y="169596"/>
        <a:ext cx="2094739" cy="139649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0FCCED2-F0FC-4F78-9E89-DAA84B570B30}" type="datetimeFigureOut">
              <a:rPr lang="en-GB" smtClean="0"/>
              <a:t>09/09/2025</a:t>
            </a:fld>
            <a:endParaRPr lang="en-GB"/>
          </a:p>
        </p:txBody>
      </p:sp>
      <p:sp>
        <p:nvSpPr>
          <p:cNvPr id="4" name="Footer Placeholder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0D7E1146-EC72-47E5-8D1D-2003002138CE}" type="slidenum">
              <a:rPr lang="en-GB" smtClean="0"/>
              <a:t>‹#›</a:t>
            </a:fld>
            <a:endParaRPr lang="en-GB"/>
          </a:p>
        </p:txBody>
      </p:sp>
    </p:spTree>
    <p:extLst>
      <p:ext uri="{BB962C8B-B14F-4D97-AF65-F5344CB8AC3E}">
        <p14:creationId xmlns:p14="http://schemas.microsoft.com/office/powerpoint/2010/main" val="3111483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D2114B7-1FEA-4F37-8B86-A8322AB33802}" type="datetimeFigureOut">
              <a:rPr lang="en-GB" smtClean="0"/>
              <a:t>09/09/2025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8D5B28D-1173-49EB-8072-000A1C986778}" type="slidenum">
              <a:rPr lang="en-GB" smtClean="0"/>
              <a:t>‹#›</a:t>
            </a:fld>
            <a:endParaRPr lang="en-GB"/>
          </a:p>
        </p:txBody>
      </p:sp>
    </p:spTree>
    <p:extLst>
      <p:ext uri="{BB962C8B-B14F-4D97-AF65-F5344CB8AC3E}">
        <p14:creationId xmlns:p14="http://schemas.microsoft.com/office/powerpoint/2010/main" val="314262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D5B28D-1173-49EB-8072-000A1C986778}" type="slidenum">
              <a:rPr lang="en-GB" smtClean="0"/>
              <a:t>13</a:t>
            </a:fld>
            <a:endParaRPr lang="en-GB"/>
          </a:p>
        </p:txBody>
      </p:sp>
    </p:spTree>
    <p:extLst>
      <p:ext uri="{BB962C8B-B14F-4D97-AF65-F5344CB8AC3E}">
        <p14:creationId xmlns:p14="http://schemas.microsoft.com/office/powerpoint/2010/main" val="2675125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71367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75515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03679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0967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9/9/2025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60905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2944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9/9/2025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70036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9/9/2025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9799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9/9/2025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7828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55160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9/9/2025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89270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9/9/2025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40708055"/>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6.jpeg"/><Relationship Id="rId7" Type="http://schemas.openxmlformats.org/officeDocument/2006/relationships/image" Target="../media/image4.jpeg"/><Relationship Id="rId12" Type="http://schemas.microsoft.com/office/2007/relationships/diagramDrawing" Target="../diagrams/drawing1.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8.jpeg"/><Relationship Id="rId11" Type="http://schemas.openxmlformats.org/officeDocument/2006/relationships/diagramColors" Target="../diagrams/colors1.xml"/><Relationship Id="rId5" Type="http://schemas.openxmlformats.org/officeDocument/2006/relationships/image" Target="../media/image17.png"/><Relationship Id="rId10" Type="http://schemas.openxmlformats.org/officeDocument/2006/relationships/diagramQuickStyle" Target="../diagrams/quickStyle1.xml"/><Relationship Id="rId4" Type="http://schemas.openxmlformats.org/officeDocument/2006/relationships/image" Target="../media/image10.png"/><Relationship Id="rId9"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xml"/><Relationship Id="rId7" Type="http://schemas.openxmlformats.org/officeDocument/2006/relationships/image" Target="../media/image20.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19.png"/><Relationship Id="rId5" Type="http://schemas.openxmlformats.org/officeDocument/2006/relationships/image" Target="../media/image1.png"/><Relationship Id="rId10" Type="http://schemas.openxmlformats.org/officeDocument/2006/relationships/image" Target="../media/image23.png"/><Relationship Id="rId4" Type="http://schemas.openxmlformats.org/officeDocument/2006/relationships/hyperlink" Target="https://www.youtube.com/watch?v=ru0K8uYEZWw" TargetMode="Externa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2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4.jpe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B25C5E-4CBB-DCB9-DF08-9CA01EAE6676}"/>
              </a:ext>
            </a:extLst>
          </p:cNvPr>
          <p:cNvSpPr txBox="1"/>
          <p:nvPr/>
        </p:nvSpPr>
        <p:spPr>
          <a:xfrm>
            <a:off x="638881" y="457200"/>
            <a:ext cx="10909640" cy="1368614"/>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6600" b="1" dirty="0">
                <a:latin typeface="+mj-lt"/>
                <a:ea typeface="+mj-ea"/>
                <a:cs typeface="+mj-cs"/>
              </a:rPr>
              <a:t>Year 6 Parent Meeting</a:t>
            </a:r>
          </a:p>
        </p:txBody>
      </p:sp>
      <p:sp>
        <p:nvSpPr>
          <p:cNvPr id="29"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of a church&#10;&#10;Description automatically generated">
            <a:extLst>
              <a:ext uri="{FF2B5EF4-FFF2-40B4-BE49-F238E27FC236}">
                <a16:creationId xmlns:a16="http://schemas.microsoft.com/office/drawing/2014/main" id="{30A3B6AE-7C29-EB49-57D2-82A19B33D679}"/>
              </a:ext>
            </a:extLst>
          </p:cNvPr>
          <p:cNvPicPr>
            <a:picLocks noChangeAspect="1"/>
          </p:cNvPicPr>
          <p:nvPr/>
        </p:nvPicPr>
        <p:blipFill>
          <a:blip r:embed="rId3"/>
          <a:stretch>
            <a:fillRect/>
          </a:stretch>
        </p:blipFill>
        <p:spPr>
          <a:xfrm>
            <a:off x="380221" y="2465428"/>
            <a:ext cx="3221021" cy="3605784"/>
          </a:xfrm>
          <a:prstGeom prst="rect">
            <a:avLst/>
          </a:prstGeom>
        </p:spPr>
      </p:pic>
      <p:pic>
        <p:nvPicPr>
          <p:cNvPr id="2" name="Picture 1" descr="A white text with black numbers&#10;&#10;AI-generated content may be incorrect.">
            <a:extLst>
              <a:ext uri="{FF2B5EF4-FFF2-40B4-BE49-F238E27FC236}">
                <a16:creationId xmlns:a16="http://schemas.microsoft.com/office/drawing/2014/main" id="{BDCE4A36-8B3A-F297-7982-AAB1DBF9F867}"/>
              </a:ext>
            </a:extLst>
          </p:cNvPr>
          <p:cNvPicPr>
            <a:picLocks noChangeAspect="1"/>
          </p:cNvPicPr>
          <p:nvPr/>
        </p:nvPicPr>
        <p:blipFill>
          <a:blip r:embed="rId4"/>
          <a:stretch>
            <a:fillRect/>
          </a:stretch>
        </p:blipFill>
        <p:spPr>
          <a:xfrm>
            <a:off x="3601242" y="2508585"/>
            <a:ext cx="4410744" cy="3605784"/>
          </a:xfrm>
          <a:prstGeom prst="rect">
            <a:avLst/>
          </a:prstGeom>
        </p:spPr>
      </p:pic>
      <p:pic>
        <p:nvPicPr>
          <p:cNvPr id="6" name="Picture 5" descr="A close-up of a sign&#10;&#10;AI-generated content may be incorrect.">
            <a:extLst>
              <a:ext uri="{FF2B5EF4-FFF2-40B4-BE49-F238E27FC236}">
                <a16:creationId xmlns:a16="http://schemas.microsoft.com/office/drawing/2014/main" id="{DCCDAE00-6C46-BB90-160C-11F6E76B2F3A}"/>
              </a:ext>
            </a:extLst>
          </p:cNvPr>
          <p:cNvPicPr>
            <a:picLocks noChangeAspect="1"/>
          </p:cNvPicPr>
          <p:nvPr/>
        </p:nvPicPr>
        <p:blipFill>
          <a:blip r:embed="rId5"/>
          <a:stretch>
            <a:fillRect/>
          </a:stretch>
        </p:blipFill>
        <p:spPr>
          <a:xfrm>
            <a:off x="8171474" y="2642615"/>
            <a:ext cx="2960813" cy="3337723"/>
          </a:xfrm>
          <a:prstGeom prst="rect">
            <a:avLst/>
          </a:prstGeom>
        </p:spPr>
      </p:pic>
    </p:spTree>
    <p:custDataLst>
      <p:tags r:id="rId1"/>
    </p:custDataLst>
    <p:extLst>
      <p:ext uri="{BB962C8B-B14F-4D97-AF65-F5344CB8AC3E}">
        <p14:creationId xmlns:p14="http://schemas.microsoft.com/office/powerpoint/2010/main" val="3031485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F216371-EF7B-431F-9D59-55FC31794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BFFD157-D6B7-49C8-8010-8A653B16F6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6270085" cy="6858000"/>
            <a:chOff x="1" y="0"/>
            <a:chExt cx="6270085" cy="6858000"/>
          </a:xfrm>
          <a:effectLst>
            <a:outerShdw blurRad="381000" dist="152400" algn="l" rotWithShape="0">
              <a:prstClr val="black">
                <a:alpha val="10000"/>
              </a:prstClr>
            </a:outerShdw>
          </a:effectLst>
        </p:grpSpPr>
        <p:grpSp>
          <p:nvGrpSpPr>
            <p:cNvPr id="17" name="Group 16">
              <a:extLst>
                <a:ext uri="{FF2B5EF4-FFF2-40B4-BE49-F238E27FC236}">
                  <a16:creationId xmlns:a16="http://schemas.microsoft.com/office/drawing/2014/main" id="{34A1260A-F763-4B08-B3B0-9AB02E0916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6084449" cy="6858000"/>
              <a:chOff x="1" y="0"/>
              <a:chExt cx="6084449" cy="6858000"/>
            </a:xfrm>
          </p:grpSpPr>
          <p:sp>
            <p:nvSpPr>
              <p:cNvPr id="21" name="Rectangle 35">
                <a:extLst>
                  <a:ext uri="{FF2B5EF4-FFF2-40B4-BE49-F238E27FC236}">
                    <a16:creationId xmlns:a16="http://schemas.microsoft.com/office/drawing/2014/main" id="{F3B18E67-E612-46F7-BB08-BBB14DF2B9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35">
                <a:extLst>
                  <a:ext uri="{FF2B5EF4-FFF2-40B4-BE49-F238E27FC236}">
                    <a16:creationId xmlns:a16="http://schemas.microsoft.com/office/drawing/2014/main" id="{CF575B15-84F8-405E-851F-197ACA0B7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Group 17">
              <a:extLst>
                <a:ext uri="{FF2B5EF4-FFF2-40B4-BE49-F238E27FC236}">
                  <a16:creationId xmlns:a16="http://schemas.microsoft.com/office/drawing/2014/main" id="{2C6282AD-1695-490F-8FB6-BBAE001D78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9" name="Freeform: Shape 18">
                <a:extLst>
                  <a:ext uri="{FF2B5EF4-FFF2-40B4-BE49-F238E27FC236}">
                    <a16:creationId xmlns:a16="http://schemas.microsoft.com/office/drawing/2014/main" id="{13E6E681-A750-4A32-9BF0-911FDF1D1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1458AF90-18B2-472F-A526-F65270C997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Picture 3" descr="A screenshot of a phone&#10;&#10;Description automatically generated">
            <a:extLst>
              <a:ext uri="{FF2B5EF4-FFF2-40B4-BE49-F238E27FC236}">
                <a16:creationId xmlns:a16="http://schemas.microsoft.com/office/drawing/2014/main" id="{C394F6C0-F40A-9E71-F34B-E664D5717B58}"/>
              </a:ext>
            </a:extLst>
          </p:cNvPr>
          <p:cNvPicPr>
            <a:picLocks noChangeAspect="1"/>
          </p:cNvPicPr>
          <p:nvPr/>
        </p:nvPicPr>
        <p:blipFill>
          <a:blip r:embed="rId4"/>
          <a:stretch>
            <a:fillRect/>
          </a:stretch>
        </p:blipFill>
        <p:spPr>
          <a:xfrm>
            <a:off x="712271" y="329493"/>
            <a:ext cx="4317668" cy="6198469"/>
          </a:xfrm>
          <a:prstGeom prst="rect">
            <a:avLst/>
          </a:prstGeom>
        </p:spPr>
      </p:pic>
      <p:pic>
        <p:nvPicPr>
          <p:cNvPr id="7" name="Picture 6" descr="A poster with text and images of books and text&#10;&#10;Description automatically generated with medium confidence">
            <a:extLst>
              <a:ext uri="{FF2B5EF4-FFF2-40B4-BE49-F238E27FC236}">
                <a16:creationId xmlns:a16="http://schemas.microsoft.com/office/drawing/2014/main" id="{4C82A12C-528A-BA00-0722-D638184E523D}"/>
              </a:ext>
            </a:extLst>
          </p:cNvPr>
          <p:cNvPicPr>
            <a:picLocks noChangeAspect="1"/>
          </p:cNvPicPr>
          <p:nvPr/>
        </p:nvPicPr>
        <p:blipFill>
          <a:blip r:embed="rId5"/>
          <a:stretch>
            <a:fillRect/>
          </a:stretch>
        </p:blipFill>
        <p:spPr>
          <a:xfrm>
            <a:off x="6283383" y="1364402"/>
            <a:ext cx="5788850" cy="4128652"/>
          </a:xfrm>
          <a:prstGeom prst="rect">
            <a:avLst/>
          </a:prstGeom>
        </p:spPr>
      </p:pic>
    </p:spTree>
    <p:custDataLst>
      <p:tags r:id="rId1"/>
    </p:custDataLst>
    <p:extLst>
      <p:ext uri="{BB962C8B-B14F-4D97-AF65-F5344CB8AC3E}">
        <p14:creationId xmlns:p14="http://schemas.microsoft.com/office/powerpoint/2010/main" val="2071712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2A0A9-5BA2-36C3-C4B1-0CED160CC30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E7619F6-EACA-C21F-9761-75D61B67D334}"/>
              </a:ext>
            </a:extLst>
          </p:cNvPr>
          <p:cNvPicPr>
            <a:picLocks noChangeAspect="1"/>
          </p:cNvPicPr>
          <p:nvPr/>
        </p:nvPicPr>
        <p:blipFill>
          <a:blip r:embed="rId3"/>
          <a:stretch>
            <a:fillRect/>
          </a:stretch>
        </p:blipFill>
        <p:spPr>
          <a:xfrm>
            <a:off x="5630411" y="435538"/>
            <a:ext cx="5469979" cy="5986923"/>
          </a:xfrm>
          <a:prstGeom prst="rect">
            <a:avLst/>
          </a:prstGeom>
        </p:spPr>
      </p:pic>
      <p:pic>
        <p:nvPicPr>
          <p:cNvPr id="7" name="Picture 6">
            <a:extLst>
              <a:ext uri="{FF2B5EF4-FFF2-40B4-BE49-F238E27FC236}">
                <a16:creationId xmlns:a16="http://schemas.microsoft.com/office/drawing/2014/main" id="{CC13002F-C3E2-EA66-B164-3C171DA760E3}"/>
              </a:ext>
            </a:extLst>
          </p:cNvPr>
          <p:cNvPicPr>
            <a:picLocks noChangeAspect="1"/>
          </p:cNvPicPr>
          <p:nvPr/>
        </p:nvPicPr>
        <p:blipFill>
          <a:blip r:embed="rId4"/>
          <a:stretch>
            <a:fillRect/>
          </a:stretch>
        </p:blipFill>
        <p:spPr>
          <a:xfrm>
            <a:off x="656707" y="435539"/>
            <a:ext cx="5084873" cy="5944194"/>
          </a:xfrm>
          <a:prstGeom prst="rect">
            <a:avLst/>
          </a:prstGeom>
        </p:spPr>
      </p:pic>
    </p:spTree>
    <p:custDataLst>
      <p:tags r:id="rId1"/>
    </p:custDataLst>
    <p:extLst>
      <p:ext uri="{BB962C8B-B14F-4D97-AF65-F5344CB8AC3E}">
        <p14:creationId xmlns:p14="http://schemas.microsoft.com/office/powerpoint/2010/main" val="771031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66" name="Rectangle 2065">
            <a:extLst>
              <a:ext uri="{FF2B5EF4-FFF2-40B4-BE49-F238E27FC236}">
                <a16:creationId xmlns:a16="http://schemas.microsoft.com/office/drawing/2014/main" id="{2DAA6C16-BF9B-4A3E-BC70-EE6015D4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Sacred Heart RC Primary School ...">
            <a:extLst>
              <a:ext uri="{FF2B5EF4-FFF2-40B4-BE49-F238E27FC236}">
                <a16:creationId xmlns:a16="http://schemas.microsoft.com/office/drawing/2014/main" id="{DC89AC23-D209-953B-E2C6-63F038A71F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400" r="23688" b="-2"/>
          <a:stretch/>
        </p:blipFill>
        <p:spPr bwMode="auto">
          <a:xfrm>
            <a:off x="9060997" y="241667"/>
            <a:ext cx="2952750" cy="3940619"/>
          </a:xfrm>
          <a:custGeom>
            <a:avLst/>
            <a:gdLst/>
            <a:ahLst/>
            <a:cxnLst/>
            <a:rect l="l" t="t" r="r" b="b"/>
            <a:pathLst>
              <a:path w="2952750" h="3940629">
                <a:moveTo>
                  <a:pt x="0" y="0"/>
                </a:moveTo>
                <a:lnTo>
                  <a:pt x="2952750" y="0"/>
                </a:lnTo>
                <a:lnTo>
                  <a:pt x="2952749" y="3847994"/>
                </a:lnTo>
                <a:lnTo>
                  <a:pt x="0" y="3940629"/>
                </a:ln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Lornshill Academy - Google Classroom">
            <a:extLst>
              <a:ext uri="{FF2B5EF4-FFF2-40B4-BE49-F238E27FC236}">
                <a16:creationId xmlns:a16="http://schemas.microsoft.com/office/drawing/2014/main" id="{33A324C4-4F95-E332-EB26-83E46E4FD5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314" r="25101" b="2"/>
          <a:stretch/>
        </p:blipFill>
        <p:spPr bwMode="auto">
          <a:xfrm>
            <a:off x="6149749" y="85618"/>
            <a:ext cx="2857499" cy="3842008"/>
          </a:xfrm>
          <a:custGeom>
            <a:avLst/>
            <a:gdLst/>
            <a:ahLst/>
            <a:cxnLst/>
            <a:rect l="l" t="t" r="r" b="b"/>
            <a:pathLst>
              <a:path w="2857499" h="3842018">
                <a:moveTo>
                  <a:pt x="0" y="0"/>
                </a:moveTo>
                <a:lnTo>
                  <a:pt x="2857499" y="0"/>
                </a:lnTo>
                <a:lnTo>
                  <a:pt x="2857499" y="3799815"/>
                </a:lnTo>
                <a:lnTo>
                  <a:pt x="2408465" y="3766458"/>
                </a:lnTo>
                <a:lnTo>
                  <a:pt x="0" y="3842018"/>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60+ Alarm Clock Animation Stock Photos ...">
            <a:extLst>
              <a:ext uri="{FF2B5EF4-FFF2-40B4-BE49-F238E27FC236}">
                <a16:creationId xmlns:a16="http://schemas.microsoft.com/office/drawing/2014/main" id="{C071371D-36ED-996A-53A6-488AAE64C5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5445" r="13582" b="-2"/>
          <a:stretch/>
        </p:blipFill>
        <p:spPr bwMode="auto">
          <a:xfrm>
            <a:off x="107499" y="-118651"/>
            <a:ext cx="2857499" cy="4026227"/>
          </a:xfrm>
          <a:custGeom>
            <a:avLst/>
            <a:gdLst/>
            <a:ahLst/>
            <a:cxnLst/>
            <a:rect l="l" t="t" r="r" b="b"/>
            <a:pathLst>
              <a:path w="2857499" h="4026237">
                <a:moveTo>
                  <a:pt x="0" y="0"/>
                </a:moveTo>
                <a:lnTo>
                  <a:pt x="2857499" y="0"/>
                </a:lnTo>
                <a:lnTo>
                  <a:pt x="2857499" y="4026237"/>
                </a:lnTo>
                <a:lnTo>
                  <a:pt x="0" y="3813966"/>
                </a:lnTo>
                <a:close/>
              </a:path>
            </a:pathLst>
          </a:custGeom>
          <a:noFill/>
          <a:extLst>
            <a:ext uri="{909E8E84-426E-40DD-AFC4-6F175D3DCCD1}">
              <a14:hiddenFill xmlns:a14="http://schemas.microsoft.com/office/drawing/2010/main">
                <a:solidFill>
                  <a:srgbClr val="FFFFFF"/>
                </a:solidFill>
              </a14:hiddenFill>
            </a:ext>
          </a:extLst>
        </p:spPr>
      </p:pic>
      <p:pic>
        <p:nvPicPr>
          <p:cNvPr id="2052" name="Picture 4" descr="Ultimate Sports SVG Bundle Basketball ...">
            <a:extLst>
              <a:ext uri="{FF2B5EF4-FFF2-40B4-BE49-F238E27FC236}">
                <a16:creationId xmlns:a16="http://schemas.microsoft.com/office/drawing/2014/main" id="{BD06B787-8069-F29E-24AF-1626AAC3E4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9404" r="26190" b="2"/>
          <a:stretch/>
        </p:blipFill>
        <p:spPr bwMode="auto">
          <a:xfrm>
            <a:off x="3143249" y="85618"/>
            <a:ext cx="2952751" cy="4049475"/>
          </a:xfrm>
          <a:custGeom>
            <a:avLst/>
            <a:gdLst/>
            <a:ahLst/>
            <a:cxnLst/>
            <a:rect l="l" t="t" r="r" b="b"/>
            <a:pathLst>
              <a:path w="2952751" h="4049485">
                <a:moveTo>
                  <a:pt x="0" y="0"/>
                </a:moveTo>
                <a:lnTo>
                  <a:pt x="2952751" y="0"/>
                </a:lnTo>
                <a:lnTo>
                  <a:pt x="2952750" y="3940629"/>
                </a:lnTo>
                <a:lnTo>
                  <a:pt x="122465" y="4049485"/>
                </a:lnTo>
                <a:lnTo>
                  <a:pt x="0" y="4040388"/>
                </a:lnTo>
                <a:close/>
              </a:path>
            </a:pathLst>
          </a:custGeom>
          <a:noFill/>
          <a:extLst>
            <a:ext uri="{909E8E84-426E-40DD-AFC4-6F175D3DCCD1}">
              <a14:hiddenFill xmlns:a14="http://schemas.microsoft.com/office/drawing/2010/main">
                <a:solidFill>
                  <a:srgbClr val="FFFFFF"/>
                </a:solidFill>
              </a14:hiddenFill>
            </a:ext>
          </a:extLst>
        </p:spPr>
      </p:pic>
      <p:grpSp>
        <p:nvGrpSpPr>
          <p:cNvPr id="2068" name="Group 2067">
            <a:extLst>
              <a:ext uri="{FF2B5EF4-FFF2-40B4-BE49-F238E27FC236}">
                <a16:creationId xmlns:a16="http://schemas.microsoft.com/office/drawing/2014/main" id="{31655B4F-4050-4B1F-82A8-180E74CF9C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069" name="Freeform: Shape 2068">
              <a:extLst>
                <a:ext uri="{FF2B5EF4-FFF2-40B4-BE49-F238E27FC236}">
                  <a16:creationId xmlns:a16="http://schemas.microsoft.com/office/drawing/2014/main" id="{2EA4C97B-84C4-4658-A6D6-600CB62B43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0" name="Freeform: Shape 2069">
              <a:extLst>
                <a:ext uri="{FF2B5EF4-FFF2-40B4-BE49-F238E27FC236}">
                  <a16:creationId xmlns:a16="http://schemas.microsoft.com/office/drawing/2014/main" id="{24FE591E-19B9-480D-9B26-EB96D70C2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7">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aphicFrame>
        <p:nvGraphicFramePr>
          <p:cNvPr id="2056" name="TextBox 8">
            <a:extLst>
              <a:ext uri="{FF2B5EF4-FFF2-40B4-BE49-F238E27FC236}">
                <a16:creationId xmlns:a16="http://schemas.microsoft.com/office/drawing/2014/main" id="{BE95A9FB-5F75-E81B-C1B6-71238A66F6B9}"/>
              </a:ext>
            </a:extLst>
          </p:cNvPr>
          <p:cNvGraphicFramePr/>
          <p:nvPr>
            <p:extLst>
              <p:ext uri="{D42A27DB-BD31-4B8C-83A1-F6EECF244321}">
                <p14:modId xmlns:p14="http://schemas.microsoft.com/office/powerpoint/2010/main" val="271598386"/>
              </p:ext>
            </p:extLst>
          </p:nvPr>
        </p:nvGraphicFramePr>
        <p:xfrm>
          <a:off x="221064" y="4423953"/>
          <a:ext cx="11877151" cy="17356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p14="http://schemas.microsoft.com/office/powerpoint/2010/main" val="1030328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31DFF86-80A8-9EFF-7B7A-391A9AF279F7}"/>
              </a:ext>
            </a:extLst>
          </p:cNvPr>
          <p:cNvSpPr txBox="1"/>
          <p:nvPr/>
        </p:nvSpPr>
        <p:spPr>
          <a:xfrm>
            <a:off x="7009130" y="4758138"/>
            <a:ext cx="1763395" cy="2031325"/>
          </a:xfrm>
          <a:prstGeom prst="rect">
            <a:avLst/>
          </a:prstGeom>
          <a:noFill/>
        </p:spPr>
        <p:txBody>
          <a:bodyPr wrap="square">
            <a:spAutoFit/>
          </a:bodyPr>
          <a:lstStyle/>
          <a:p>
            <a:r>
              <a:rPr lang="en-GB" dirty="0">
                <a:hlinkClick r:id="rId4"/>
              </a:rPr>
              <a:t>CAN'T STOP THE FEELING! (from DreamWorks Animation's "TROLLS") (Official Video) (youtube.com)</a:t>
            </a:r>
            <a:endParaRPr lang="en-GB" dirty="0"/>
          </a:p>
        </p:txBody>
      </p:sp>
      <p:pic>
        <p:nvPicPr>
          <p:cNvPr id="5" name="Picture 4" descr="A logo of a church&#10;&#10;Description automatically generated">
            <a:extLst>
              <a:ext uri="{FF2B5EF4-FFF2-40B4-BE49-F238E27FC236}">
                <a16:creationId xmlns:a16="http://schemas.microsoft.com/office/drawing/2014/main" id="{8AB20C1D-FE94-BC0B-5C5E-36877F758CD5}"/>
              </a:ext>
            </a:extLst>
          </p:cNvPr>
          <p:cNvPicPr>
            <a:picLocks noChangeAspect="1"/>
          </p:cNvPicPr>
          <p:nvPr/>
        </p:nvPicPr>
        <p:blipFill>
          <a:blip r:embed="rId5"/>
          <a:srcRect t="11758" r="4" b="19494"/>
          <a:stretch/>
        </p:blipFill>
        <p:spPr>
          <a:xfrm>
            <a:off x="4" y="-6236"/>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12" name="Picture 11" descr="A group of cartoon monsters&#10;&#10;Description automatically generated">
            <a:extLst>
              <a:ext uri="{FF2B5EF4-FFF2-40B4-BE49-F238E27FC236}">
                <a16:creationId xmlns:a16="http://schemas.microsoft.com/office/drawing/2014/main" id="{0AC2244D-C8EA-F3D8-48C5-C07C12285F46}"/>
              </a:ext>
            </a:extLst>
          </p:cNvPr>
          <p:cNvPicPr>
            <a:picLocks noChangeAspect="1"/>
          </p:cNvPicPr>
          <p:nvPr/>
        </p:nvPicPr>
        <p:blipFill>
          <a:blip r:embed="rId6"/>
          <a:srcRect t="5384" r="5" b="5"/>
          <a:stretch/>
        </p:blipFill>
        <p:spPr>
          <a:xfrm>
            <a:off x="4675539"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13" name="Picture 12" descr="A blue cartoon monster with white dots&#10;&#10;Description automatically generated">
            <a:extLst>
              <a:ext uri="{FF2B5EF4-FFF2-40B4-BE49-F238E27FC236}">
                <a16:creationId xmlns:a16="http://schemas.microsoft.com/office/drawing/2014/main" id="{158DD926-C779-F792-20B4-F35FAC8A29A5}"/>
              </a:ext>
            </a:extLst>
          </p:cNvPr>
          <p:cNvPicPr>
            <a:picLocks noChangeAspect="1"/>
          </p:cNvPicPr>
          <p:nvPr/>
        </p:nvPicPr>
        <p:blipFill>
          <a:blip r:embed="rId7">
            <a:extLst>
              <a:ext uri="{28A0092B-C50C-407E-A947-70E740481C1C}">
                <a14:useLocalDpi xmlns:a14="http://schemas.microsoft.com/office/drawing/2010/main" val="0"/>
              </a:ext>
            </a:extLst>
          </a:blip>
          <a:srcRect t="20447" r="-3" b="27540"/>
          <a:stretch/>
        </p:blipFill>
        <p:spPr bwMode="auto">
          <a:xfrm>
            <a:off x="7381876" y="1"/>
            <a:ext cx="4810125" cy="2501837"/>
          </a:xfrm>
          <a:custGeom>
            <a:avLst/>
            <a:gdLst/>
            <a:ahLst/>
            <a:cxnLst/>
            <a:rect l="l" t="t" r="r" b="b"/>
            <a:pathLst>
              <a:path w="4810125" h="2501837">
                <a:moveTo>
                  <a:pt x="1159248" y="0"/>
                </a:moveTo>
                <a:lnTo>
                  <a:pt x="4810125" y="0"/>
                </a:lnTo>
                <a:lnTo>
                  <a:pt x="4810125" y="2501837"/>
                </a:lnTo>
                <a:lnTo>
                  <a:pt x="0" y="2501837"/>
                </a:lnTo>
                <a:close/>
              </a:path>
            </a:pathLst>
          </a:custGeom>
          <a:noFill/>
        </p:spPr>
      </p:pic>
      <p:pic>
        <p:nvPicPr>
          <p:cNvPr id="15" name="Picture 14" descr="A cartoon of a pink monster&#10;&#10;Description automatically generated">
            <a:extLst>
              <a:ext uri="{FF2B5EF4-FFF2-40B4-BE49-F238E27FC236}">
                <a16:creationId xmlns:a16="http://schemas.microsoft.com/office/drawing/2014/main" id="{50B4AE2E-8CD5-1122-A448-24F54FF22B6A}"/>
              </a:ext>
            </a:extLst>
          </p:cNvPr>
          <p:cNvPicPr>
            <a:picLocks noChangeAspect="1"/>
          </p:cNvPicPr>
          <p:nvPr/>
        </p:nvPicPr>
        <p:blipFill>
          <a:blip r:embed="rId8" cstate="print">
            <a:extLst>
              <a:ext uri="{28A0092B-C50C-407E-A947-70E740481C1C}">
                <a14:useLocalDpi xmlns:a14="http://schemas.microsoft.com/office/drawing/2010/main" val="0"/>
              </a:ext>
            </a:extLst>
          </a:blip>
          <a:srcRect r="4" b="7560"/>
          <a:stretch/>
        </p:blipFill>
        <p:spPr bwMode="auto">
          <a:xfrm>
            <a:off x="20" y="2658276"/>
            <a:ext cx="3770704" cy="4199724"/>
          </a:xfrm>
          <a:custGeom>
            <a:avLst/>
            <a:gdLst/>
            <a:ahLst/>
            <a:cxnLst/>
            <a:rect l="l" t="t" r="r" b="b"/>
            <a:pathLst>
              <a:path w="3770724" h="4199724">
                <a:moveTo>
                  <a:pt x="0" y="0"/>
                </a:moveTo>
                <a:lnTo>
                  <a:pt x="3770724" y="0"/>
                </a:lnTo>
                <a:lnTo>
                  <a:pt x="1824067" y="4199724"/>
                </a:lnTo>
                <a:lnTo>
                  <a:pt x="0" y="4199724"/>
                </a:lnTo>
                <a:close/>
              </a:path>
            </a:pathLst>
          </a:custGeom>
          <a:noFill/>
        </p:spPr>
      </p:pic>
      <p:pic>
        <p:nvPicPr>
          <p:cNvPr id="14" name="Picture 13" descr="A cartoon animal with big eyes&#10;&#10;Description automatically generated">
            <a:extLst>
              <a:ext uri="{FF2B5EF4-FFF2-40B4-BE49-F238E27FC236}">
                <a16:creationId xmlns:a16="http://schemas.microsoft.com/office/drawing/2014/main" id="{9F9E5D34-B039-CCD1-F229-D6BEEF9F27DA}"/>
              </a:ext>
            </a:extLst>
          </p:cNvPr>
          <p:cNvPicPr>
            <a:picLocks noChangeAspect="1"/>
          </p:cNvPicPr>
          <p:nvPr/>
        </p:nvPicPr>
        <p:blipFill>
          <a:blip r:embed="rId9" cstate="print">
            <a:extLst>
              <a:ext uri="{28A0092B-C50C-407E-A947-70E740481C1C}">
                <a14:useLocalDpi xmlns:a14="http://schemas.microsoft.com/office/drawing/2010/main" val="0"/>
              </a:ext>
            </a:extLst>
          </a:blip>
          <a:srcRect t="8467" r="2" b="23332"/>
          <a:stretch/>
        </p:blipFill>
        <p:spPr bwMode="auto">
          <a:xfrm>
            <a:off x="2013796" y="2661900"/>
            <a:ext cx="5108726" cy="4197911"/>
          </a:xfrm>
          <a:custGeom>
            <a:avLst/>
            <a:gdLst/>
            <a:ahLst/>
            <a:cxnLst/>
            <a:rect l="l" t="t" r="r" b="b"/>
            <a:pathLst>
              <a:path w="5108726" h="4197911">
                <a:moveTo>
                  <a:pt x="1945141" y="0"/>
                </a:moveTo>
                <a:lnTo>
                  <a:pt x="5108726" y="0"/>
                </a:lnTo>
                <a:lnTo>
                  <a:pt x="3163585" y="4197911"/>
                </a:lnTo>
                <a:lnTo>
                  <a:pt x="3157362" y="4197911"/>
                </a:lnTo>
                <a:lnTo>
                  <a:pt x="1967571" y="4197911"/>
                </a:lnTo>
                <a:lnTo>
                  <a:pt x="317526" y="4197911"/>
                </a:lnTo>
                <a:lnTo>
                  <a:pt x="0" y="4197911"/>
                </a:lnTo>
                <a:close/>
              </a:path>
            </a:pathLst>
          </a:custGeom>
          <a:noFill/>
        </p:spPr>
      </p:pic>
      <p:sp>
        <p:nvSpPr>
          <p:cNvPr id="36"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765B6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355827" y="2656466"/>
            <a:ext cx="4997354" cy="2163872"/>
          </a:xfrm>
        </p:spPr>
        <p:txBody>
          <a:bodyPr anchor="t">
            <a:noAutofit/>
          </a:bodyPr>
          <a:lstStyle/>
          <a:p>
            <a:pPr algn="r"/>
            <a:r>
              <a:rPr lang="en-GB" sz="7200" b="1" dirty="0">
                <a:solidFill>
                  <a:srgbClr val="FFFFFF"/>
                </a:solidFill>
                <a:latin typeface="SassoonPrimary" panose="020B0500000000000000" pitchFamily="34" charset="0"/>
              </a:rPr>
              <a:t>Ready </a:t>
            </a:r>
            <a:br>
              <a:rPr lang="en-GB" sz="7200" b="1" dirty="0">
                <a:solidFill>
                  <a:srgbClr val="FFFFFF"/>
                </a:solidFill>
                <a:latin typeface="SassoonPrimary" panose="020B0500000000000000" pitchFamily="34" charset="0"/>
              </a:rPr>
            </a:br>
            <a:r>
              <a:rPr lang="en-GB" sz="7200" b="1" dirty="0">
                <a:solidFill>
                  <a:srgbClr val="FFFFFF"/>
                </a:solidFill>
                <a:latin typeface="SassoonPrimary" panose="020B0500000000000000" pitchFamily="34" charset="0"/>
              </a:rPr>
              <a:t>Respectful</a:t>
            </a:r>
            <a:br>
              <a:rPr lang="en-GB" sz="7200" b="1" dirty="0">
                <a:solidFill>
                  <a:srgbClr val="FFFFFF"/>
                </a:solidFill>
                <a:latin typeface="SassoonPrimary" panose="020B0500000000000000" pitchFamily="34" charset="0"/>
              </a:rPr>
            </a:br>
            <a:r>
              <a:rPr lang="en-GB" sz="7200" b="1" dirty="0">
                <a:solidFill>
                  <a:srgbClr val="FFFFFF"/>
                </a:solidFill>
                <a:latin typeface="SassoonPrimary" panose="020B0500000000000000" pitchFamily="34" charset="0"/>
              </a:rPr>
              <a:t> Safe</a:t>
            </a:r>
          </a:p>
        </p:txBody>
      </p:sp>
      <p:pic>
        <p:nvPicPr>
          <p:cNvPr id="16" name="Picture 15" descr="A cartoon of a green monster&#10;&#10;Description automatically generated">
            <a:extLst>
              <a:ext uri="{FF2B5EF4-FFF2-40B4-BE49-F238E27FC236}">
                <a16:creationId xmlns:a16="http://schemas.microsoft.com/office/drawing/2014/main" id="{3EE17DE0-2262-9F7D-AB0D-B89B196EB034}"/>
              </a:ext>
            </a:extLst>
          </p:cNvPr>
          <p:cNvPicPr>
            <a:picLocks noChangeAspect="1"/>
          </p:cNvPicPr>
          <p:nvPr/>
        </p:nvPicPr>
        <p:blipFill>
          <a:blip r:embed="rId10">
            <a:extLst>
              <a:ext uri="{28A0092B-C50C-407E-A947-70E740481C1C}">
                <a14:useLocalDpi xmlns:a14="http://schemas.microsoft.com/office/drawing/2010/main" val="0"/>
              </a:ext>
            </a:extLst>
          </a:blip>
          <a:srcRect t="2491" r="2" b="23765"/>
          <a:stretch/>
        </p:blipFill>
        <p:spPr bwMode="auto">
          <a:xfrm>
            <a:off x="2261968" y="1"/>
            <a:ext cx="3393943" cy="2502843"/>
          </a:xfrm>
          <a:custGeom>
            <a:avLst/>
            <a:gdLst/>
            <a:ahLst/>
            <a:cxnLst/>
            <a:rect l="l" t="t" r="r" b="b"/>
            <a:pathLst>
              <a:path w="3393943" h="2502843">
                <a:moveTo>
                  <a:pt x="1159715" y="0"/>
                </a:moveTo>
                <a:lnTo>
                  <a:pt x="3393943" y="0"/>
                </a:lnTo>
                <a:lnTo>
                  <a:pt x="2234228" y="2502843"/>
                </a:lnTo>
                <a:lnTo>
                  <a:pt x="0" y="2502843"/>
                </a:lnTo>
                <a:close/>
              </a:path>
            </a:pathLst>
          </a:custGeom>
          <a:noFill/>
        </p:spPr>
      </p:pic>
    </p:spTree>
    <p:custDataLst>
      <p:tags r:id="rId1"/>
    </p:custDataLst>
    <p:extLst>
      <p:ext uri="{BB962C8B-B14F-4D97-AF65-F5344CB8AC3E}">
        <p14:creationId xmlns:p14="http://schemas.microsoft.com/office/powerpoint/2010/main" val="341123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phone&#10;&#10;Description automatically generated">
            <a:extLst>
              <a:ext uri="{FF2B5EF4-FFF2-40B4-BE49-F238E27FC236}">
                <a16:creationId xmlns:a16="http://schemas.microsoft.com/office/drawing/2014/main" id="{5CFDB65E-375B-77E2-F7AD-87E5FB11C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987" y="1733547"/>
            <a:ext cx="9659815" cy="5041707"/>
          </a:xfrm>
          <a:prstGeom prst="rect">
            <a:avLst/>
          </a:prstGeom>
        </p:spPr>
      </p:pic>
      <p:pic>
        <p:nvPicPr>
          <p:cNvPr id="3" name="Picture 2" descr="A cartoon character with a bandana&#10;&#10;Description automatically generated">
            <a:extLst>
              <a:ext uri="{FF2B5EF4-FFF2-40B4-BE49-F238E27FC236}">
                <a16:creationId xmlns:a16="http://schemas.microsoft.com/office/drawing/2014/main" id="{83C15DCD-D77F-1DB6-F8EC-93D7F49E59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883" y="1511164"/>
            <a:ext cx="1381125" cy="1259205"/>
          </a:xfrm>
          <a:prstGeom prst="rect">
            <a:avLst/>
          </a:prstGeom>
        </p:spPr>
      </p:pic>
      <p:pic>
        <p:nvPicPr>
          <p:cNvPr id="8" name="Picture 7" descr="A cartoon character with a bandana on it&#10;&#10;Description automatically generated">
            <a:extLst>
              <a:ext uri="{FF2B5EF4-FFF2-40B4-BE49-F238E27FC236}">
                <a16:creationId xmlns:a16="http://schemas.microsoft.com/office/drawing/2014/main" id="{4556B74B-50B1-47A7-ED91-0B0AEF56E434}"/>
              </a:ext>
            </a:extLst>
          </p:cNvPr>
          <p:cNvPicPr>
            <a:picLocks noChangeAspect="1"/>
          </p:cNvPicPr>
          <p:nvPr/>
        </p:nvPicPr>
        <p:blipFill>
          <a:blip r:embed="rId5"/>
          <a:stretch>
            <a:fillRect/>
          </a:stretch>
        </p:blipFill>
        <p:spPr>
          <a:xfrm>
            <a:off x="6348083" y="4612565"/>
            <a:ext cx="1424318" cy="1801199"/>
          </a:xfrm>
          <a:prstGeom prst="rect">
            <a:avLst/>
          </a:prstGeom>
        </p:spPr>
      </p:pic>
      <p:sp>
        <p:nvSpPr>
          <p:cNvPr id="9" name="TextBox 8">
            <a:extLst>
              <a:ext uri="{FF2B5EF4-FFF2-40B4-BE49-F238E27FC236}">
                <a16:creationId xmlns:a16="http://schemas.microsoft.com/office/drawing/2014/main" id="{8EB25C5E-4CBB-DCB9-DF08-9CA01EAE6676}"/>
              </a:ext>
            </a:extLst>
          </p:cNvPr>
          <p:cNvSpPr txBox="1"/>
          <p:nvPr/>
        </p:nvSpPr>
        <p:spPr>
          <a:xfrm>
            <a:off x="1078987" y="282566"/>
            <a:ext cx="9787988" cy="2123658"/>
          </a:xfrm>
          <a:prstGeom prst="rect">
            <a:avLst/>
          </a:prstGeom>
          <a:noFill/>
        </p:spPr>
        <p:txBody>
          <a:bodyPr wrap="square" rtlCol="0">
            <a:spAutoFit/>
          </a:bodyPr>
          <a:lstStyle/>
          <a:p>
            <a:pPr algn="ctr"/>
            <a:r>
              <a:rPr lang="en-GB" sz="6600" dirty="0">
                <a:latin typeface="SassoonPrimary" panose="020B0500000000000000" pitchFamily="34" charset="0"/>
              </a:rPr>
              <a:t>What behaviours will children get Dojos for?</a:t>
            </a:r>
            <a:endParaRPr lang="en-GB" dirty="0"/>
          </a:p>
        </p:txBody>
      </p:sp>
      <p:pic>
        <p:nvPicPr>
          <p:cNvPr id="10" name="Picture 9" descr="A cartoon character with a bandana&#10;&#10;Description automatically generated">
            <a:extLst>
              <a:ext uri="{FF2B5EF4-FFF2-40B4-BE49-F238E27FC236}">
                <a16:creationId xmlns:a16="http://schemas.microsoft.com/office/drawing/2014/main" id="{BB056B29-C1BD-A039-3B18-2CBCF6F6B7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8183" y="1511164"/>
            <a:ext cx="1381125" cy="1259205"/>
          </a:xfrm>
          <a:prstGeom prst="rect">
            <a:avLst/>
          </a:prstGeom>
        </p:spPr>
      </p:pic>
      <p:pic>
        <p:nvPicPr>
          <p:cNvPr id="1026" name="Picture 2" descr="Vip with crown composition | Free Vector">
            <a:extLst>
              <a:ext uri="{FF2B5EF4-FFF2-40B4-BE49-F238E27FC236}">
                <a16:creationId xmlns:a16="http://schemas.microsoft.com/office/drawing/2014/main" id="{F3D030DE-A595-D84A-2FDC-05A8E223F7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5059" y="4432310"/>
            <a:ext cx="2016648" cy="20166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03062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375B1-9D1C-B8F1-AACB-BD678DB4A317}"/>
            </a:ext>
          </a:extLst>
        </p:cNvPr>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9553DBD0-57BF-DCFB-45C5-5DBFA5AD1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F7CEBE2-F7A1-9E89-7157-C156A80E2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B2877DE-409D-2D39-38F0-D57B8BE3EB4C}"/>
              </a:ext>
            </a:extLst>
          </p:cNvPr>
          <p:cNvSpPr txBox="1"/>
          <p:nvPr/>
        </p:nvSpPr>
        <p:spPr>
          <a:xfrm>
            <a:off x="6567330" y="2664729"/>
            <a:ext cx="4956153" cy="2665509"/>
          </a:xfrm>
          <a:prstGeom prst="rect">
            <a:avLst/>
          </a:prstGeom>
        </p:spPr>
        <p:txBody>
          <a:bodyPr vert="horz" lIns="91440" tIns="45720" rIns="91440" bIns="45720" rtlCol="0" anchor="b">
            <a:noAutofit/>
          </a:bodyPr>
          <a:lstStyle/>
          <a:p>
            <a:pPr>
              <a:lnSpc>
                <a:spcPct val="120000"/>
              </a:lnSpc>
              <a:spcAft>
                <a:spcPts val="600"/>
              </a:spcAft>
            </a:pPr>
            <a:endParaRPr lang="en-GB" sz="2800" b="1">
              <a:solidFill>
                <a:schemeClr val="bg1"/>
              </a:solidFill>
              <a:latin typeface="SassoonPrimary" panose="020B0500000000000000" pitchFamily="34" charset="0"/>
              <a:ea typeface="Calibri" panose="020F0502020204030204" pitchFamily="34" charset="0"/>
            </a:endParaRPr>
          </a:p>
          <a:p>
            <a:pPr>
              <a:lnSpc>
                <a:spcPct val="120000"/>
              </a:lnSpc>
              <a:spcAft>
                <a:spcPts val="600"/>
              </a:spcAft>
            </a:pPr>
            <a:endParaRPr lang="en-GB" sz="2800" b="1">
              <a:solidFill>
                <a:schemeClr val="bg1"/>
              </a:solidFill>
              <a:latin typeface="SassoonPrimary" panose="020B0500000000000000" pitchFamily="34" charset="0"/>
              <a:ea typeface="Calibri" panose="020F0502020204030204" pitchFamily="34" charset="0"/>
            </a:endParaRPr>
          </a:p>
        </p:txBody>
      </p:sp>
      <p:sp>
        <p:nvSpPr>
          <p:cNvPr id="2" name="TextBox 1">
            <a:extLst>
              <a:ext uri="{FF2B5EF4-FFF2-40B4-BE49-F238E27FC236}">
                <a16:creationId xmlns:a16="http://schemas.microsoft.com/office/drawing/2014/main" id="{7082D71D-40CD-57AF-7D45-CD355266776B}"/>
              </a:ext>
            </a:extLst>
          </p:cNvPr>
          <p:cNvSpPr txBox="1"/>
          <p:nvPr/>
        </p:nvSpPr>
        <p:spPr>
          <a:xfrm>
            <a:off x="1078986" y="282566"/>
            <a:ext cx="10444489" cy="1107996"/>
          </a:xfrm>
          <a:prstGeom prst="rect">
            <a:avLst/>
          </a:prstGeom>
          <a:noFill/>
        </p:spPr>
        <p:txBody>
          <a:bodyPr wrap="square" rtlCol="0">
            <a:spAutoFit/>
          </a:bodyPr>
          <a:lstStyle/>
          <a:p>
            <a:pPr algn="ctr"/>
            <a:r>
              <a:rPr lang="en-GB" sz="6600" dirty="0">
                <a:latin typeface="SassoonPrimary" panose="020B0500000000000000" pitchFamily="34" charset="0"/>
              </a:rPr>
              <a:t>High School Application…</a:t>
            </a:r>
            <a:endParaRPr lang="en-GB" dirty="0"/>
          </a:p>
        </p:txBody>
      </p:sp>
      <p:pic>
        <p:nvPicPr>
          <p:cNvPr id="7" name="Picture 6">
            <a:extLst>
              <a:ext uri="{FF2B5EF4-FFF2-40B4-BE49-F238E27FC236}">
                <a16:creationId xmlns:a16="http://schemas.microsoft.com/office/drawing/2014/main" id="{B60F3F4D-67BC-5E3C-FCEE-81EF34F59596}"/>
              </a:ext>
            </a:extLst>
          </p:cNvPr>
          <p:cNvPicPr>
            <a:picLocks noChangeAspect="1"/>
          </p:cNvPicPr>
          <p:nvPr/>
        </p:nvPicPr>
        <p:blipFill>
          <a:blip r:embed="rId3"/>
          <a:stretch>
            <a:fillRect/>
          </a:stretch>
        </p:blipFill>
        <p:spPr>
          <a:xfrm>
            <a:off x="1829107" y="1390562"/>
            <a:ext cx="8533786" cy="3541550"/>
          </a:xfrm>
          <a:prstGeom prst="rect">
            <a:avLst/>
          </a:prstGeom>
        </p:spPr>
      </p:pic>
      <p:sp>
        <p:nvSpPr>
          <p:cNvPr id="8" name="TextBox 7">
            <a:extLst>
              <a:ext uri="{FF2B5EF4-FFF2-40B4-BE49-F238E27FC236}">
                <a16:creationId xmlns:a16="http://schemas.microsoft.com/office/drawing/2014/main" id="{329E33F3-F1C8-3E8B-6DF1-75D3E9D0887D}"/>
              </a:ext>
            </a:extLst>
          </p:cNvPr>
          <p:cNvSpPr txBox="1"/>
          <p:nvPr/>
        </p:nvSpPr>
        <p:spPr>
          <a:xfrm>
            <a:off x="242596" y="5052117"/>
            <a:ext cx="11364685" cy="1569660"/>
          </a:xfrm>
          <a:prstGeom prst="rect">
            <a:avLst/>
          </a:prstGeom>
          <a:noFill/>
        </p:spPr>
        <p:txBody>
          <a:bodyPr wrap="square" rtlCol="0">
            <a:spAutoFit/>
          </a:bodyPr>
          <a:lstStyle/>
          <a:p>
            <a:pPr algn="ctr"/>
            <a:r>
              <a:rPr lang="en-GB" sz="4800" b="1" dirty="0"/>
              <a:t>The closing date for applications is 31st October 2025.</a:t>
            </a:r>
            <a:endParaRPr lang="en-GB" sz="4800" dirty="0"/>
          </a:p>
        </p:txBody>
      </p:sp>
    </p:spTree>
    <p:custDataLst>
      <p:tags r:id="rId1"/>
    </p:custDataLst>
    <p:extLst>
      <p:ext uri="{BB962C8B-B14F-4D97-AF65-F5344CB8AC3E}">
        <p14:creationId xmlns:p14="http://schemas.microsoft.com/office/powerpoint/2010/main" val="2287983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3C828-9A2C-7334-D631-6FA97BFB698A}"/>
            </a:ext>
          </a:extLst>
        </p:cNvPr>
        <p:cNvGrpSpPr/>
        <p:nvPr/>
      </p:nvGrpSpPr>
      <p:grpSpPr>
        <a:xfrm>
          <a:off x="0" y="0"/>
          <a:ext cx="0" cy="0"/>
          <a:chOff x="0" y="0"/>
          <a:chExt cx="0" cy="0"/>
        </a:xfrm>
      </p:grpSpPr>
      <p:pic>
        <p:nvPicPr>
          <p:cNvPr id="5" name="Picture 4" descr="A logo of a church&#10;&#10;Description automatically generated">
            <a:extLst>
              <a:ext uri="{FF2B5EF4-FFF2-40B4-BE49-F238E27FC236}">
                <a16:creationId xmlns:a16="http://schemas.microsoft.com/office/drawing/2014/main" id="{BF2B2F28-B2C3-F130-A429-26741AA844EC}"/>
              </a:ext>
            </a:extLst>
          </p:cNvPr>
          <p:cNvPicPr>
            <a:picLocks noChangeAspect="1"/>
          </p:cNvPicPr>
          <p:nvPr/>
        </p:nvPicPr>
        <p:blipFill>
          <a:blip r:embed="rId3"/>
          <a:stretch>
            <a:fillRect/>
          </a:stretch>
        </p:blipFill>
        <p:spPr>
          <a:xfrm>
            <a:off x="501993" y="1270689"/>
            <a:ext cx="3517119" cy="3937251"/>
          </a:xfrm>
          <a:prstGeom prst="rect">
            <a:avLst/>
          </a:prstGeom>
        </p:spPr>
      </p:pic>
      <p:cxnSp>
        <p:nvCxnSpPr>
          <p:cNvPr id="30" name="Straight Connector 29">
            <a:extLst>
              <a:ext uri="{FF2B5EF4-FFF2-40B4-BE49-F238E27FC236}">
                <a16:creationId xmlns:a16="http://schemas.microsoft.com/office/drawing/2014/main" id="{DCD67800-37AC-4E14-89B0-F79DCB3FB8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560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3" name="Picture 2" descr="A white text with black numbers&#10;&#10;AI-generated content may be incorrect.">
            <a:extLst>
              <a:ext uri="{FF2B5EF4-FFF2-40B4-BE49-F238E27FC236}">
                <a16:creationId xmlns:a16="http://schemas.microsoft.com/office/drawing/2014/main" id="{CF2AEAF8-1C02-ADA2-51ED-343A0452F127}"/>
              </a:ext>
            </a:extLst>
          </p:cNvPr>
          <p:cNvPicPr>
            <a:picLocks noChangeAspect="1"/>
          </p:cNvPicPr>
          <p:nvPr/>
        </p:nvPicPr>
        <p:blipFill>
          <a:blip r:embed="rId4"/>
          <a:stretch>
            <a:fillRect/>
          </a:stretch>
        </p:blipFill>
        <p:spPr>
          <a:xfrm>
            <a:off x="4165600" y="1662797"/>
            <a:ext cx="3537345" cy="2891779"/>
          </a:xfrm>
          <a:prstGeom prst="rect">
            <a:avLst/>
          </a:prstGeom>
        </p:spPr>
      </p:pic>
      <p:cxnSp>
        <p:nvCxnSpPr>
          <p:cNvPr id="29" name="Straight Connector 28">
            <a:extLst>
              <a:ext uri="{FF2B5EF4-FFF2-40B4-BE49-F238E27FC236}">
                <a16:creationId xmlns:a16="http://schemas.microsoft.com/office/drawing/2014/main" id="{20F1788F-A5AE-4188-8274-F7F2E3833E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95920" y="1573887"/>
            <a:ext cx="0" cy="3710227"/>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6B229B1-ADE7-71C0-07FE-49D0512C8E94}"/>
              </a:ext>
            </a:extLst>
          </p:cNvPr>
          <p:cNvPicPr>
            <a:picLocks noChangeAspect="1"/>
          </p:cNvPicPr>
          <p:nvPr/>
        </p:nvPicPr>
        <p:blipFill>
          <a:blip r:embed="rId5"/>
          <a:stretch>
            <a:fillRect/>
          </a:stretch>
        </p:blipFill>
        <p:spPr>
          <a:xfrm>
            <a:off x="7995920" y="1365162"/>
            <a:ext cx="3517120" cy="3842778"/>
          </a:xfrm>
          <a:prstGeom prst="rect">
            <a:avLst/>
          </a:prstGeom>
        </p:spPr>
      </p:pic>
      <p:sp>
        <p:nvSpPr>
          <p:cNvPr id="9" name="TextBox 8">
            <a:extLst>
              <a:ext uri="{FF2B5EF4-FFF2-40B4-BE49-F238E27FC236}">
                <a16:creationId xmlns:a16="http://schemas.microsoft.com/office/drawing/2014/main" id="{D6F13717-3419-D459-42C3-209E255B86E0}"/>
              </a:ext>
            </a:extLst>
          </p:cNvPr>
          <p:cNvSpPr txBox="1"/>
          <p:nvPr/>
        </p:nvSpPr>
        <p:spPr>
          <a:xfrm>
            <a:off x="6567330" y="2664729"/>
            <a:ext cx="4956153" cy="2665509"/>
          </a:xfrm>
          <a:prstGeom prst="rect">
            <a:avLst/>
          </a:prstGeom>
        </p:spPr>
        <p:txBody>
          <a:bodyPr vert="horz" lIns="91440" tIns="45720" rIns="91440" bIns="45720" rtlCol="0" anchor="b">
            <a:noAutofit/>
          </a:bodyPr>
          <a:lstStyle/>
          <a:p>
            <a:pPr>
              <a:lnSpc>
                <a:spcPct val="120000"/>
              </a:lnSpc>
              <a:spcAft>
                <a:spcPts val="600"/>
              </a:spcAft>
            </a:pPr>
            <a:endParaRPr lang="en-GB" sz="2800" b="1">
              <a:solidFill>
                <a:schemeClr val="bg1"/>
              </a:solidFill>
              <a:latin typeface="SassoonPrimary" panose="020B0500000000000000" pitchFamily="34" charset="0"/>
              <a:ea typeface="Calibri" panose="020F0502020204030204" pitchFamily="34" charset="0"/>
            </a:endParaRPr>
          </a:p>
          <a:p>
            <a:pPr>
              <a:lnSpc>
                <a:spcPct val="120000"/>
              </a:lnSpc>
              <a:spcAft>
                <a:spcPts val="600"/>
              </a:spcAft>
            </a:pPr>
            <a:endParaRPr lang="en-GB" sz="2800" b="1">
              <a:solidFill>
                <a:schemeClr val="bg1"/>
              </a:solidFill>
              <a:latin typeface="SassoonPrimary" panose="020B0500000000000000" pitchFamily="34" charset="0"/>
              <a:ea typeface="Calibri" panose="020F0502020204030204" pitchFamily="34" charset="0"/>
            </a:endParaRPr>
          </a:p>
        </p:txBody>
      </p:sp>
      <p:sp>
        <p:nvSpPr>
          <p:cNvPr id="2" name="TextBox 1">
            <a:extLst>
              <a:ext uri="{FF2B5EF4-FFF2-40B4-BE49-F238E27FC236}">
                <a16:creationId xmlns:a16="http://schemas.microsoft.com/office/drawing/2014/main" id="{90649A8F-BEE8-A6BA-8274-A70D6315150F}"/>
              </a:ext>
            </a:extLst>
          </p:cNvPr>
          <p:cNvSpPr txBox="1"/>
          <p:nvPr/>
        </p:nvSpPr>
        <p:spPr>
          <a:xfrm>
            <a:off x="1078987" y="282566"/>
            <a:ext cx="9787988" cy="1107996"/>
          </a:xfrm>
          <a:prstGeom prst="rect">
            <a:avLst/>
          </a:prstGeom>
          <a:noFill/>
        </p:spPr>
        <p:txBody>
          <a:bodyPr wrap="square" rtlCol="0">
            <a:spAutoFit/>
          </a:bodyPr>
          <a:lstStyle/>
          <a:p>
            <a:pPr algn="ctr"/>
            <a:r>
              <a:rPr lang="en-GB" sz="6600" dirty="0">
                <a:latin typeface="SassoonPrimary" panose="020B0500000000000000" pitchFamily="34" charset="0"/>
              </a:rPr>
              <a:t>Leavers…</a:t>
            </a:r>
            <a:endParaRPr lang="en-GB" dirty="0"/>
          </a:p>
        </p:txBody>
      </p:sp>
      <p:sp>
        <p:nvSpPr>
          <p:cNvPr id="4" name="TextBox 3">
            <a:extLst>
              <a:ext uri="{FF2B5EF4-FFF2-40B4-BE49-F238E27FC236}">
                <a16:creationId xmlns:a16="http://schemas.microsoft.com/office/drawing/2014/main" id="{8F7EE1E9-37A0-7091-8348-E9B95340CD05}"/>
              </a:ext>
            </a:extLst>
          </p:cNvPr>
          <p:cNvSpPr txBox="1"/>
          <p:nvPr/>
        </p:nvSpPr>
        <p:spPr>
          <a:xfrm>
            <a:off x="1567542" y="5207940"/>
            <a:ext cx="7977671" cy="1569660"/>
          </a:xfrm>
          <a:prstGeom prst="rect">
            <a:avLst/>
          </a:prstGeom>
          <a:noFill/>
        </p:spPr>
        <p:txBody>
          <a:bodyPr wrap="square" rtlCol="0">
            <a:spAutoFit/>
          </a:bodyPr>
          <a:lstStyle/>
          <a:p>
            <a:pPr algn="ctr" fontAlgn="base"/>
            <a:r>
              <a:rPr lang="en-GB" sz="2400" b="1" dirty="0"/>
              <a:t>Icon Embroidery Ltd</a:t>
            </a:r>
          </a:p>
          <a:p>
            <a:pPr algn="ctr" fontAlgn="base"/>
            <a:r>
              <a:rPr lang="en-GB" sz="2400" b="1" dirty="0"/>
              <a:t>Unit 5, The Gables, Stour Road, Astley, Manchester, M29 7PX</a:t>
            </a:r>
          </a:p>
          <a:p>
            <a:pPr algn="ctr" fontAlgn="base"/>
            <a:r>
              <a:rPr lang="en-GB" sz="2400" b="1" dirty="0"/>
              <a:t>01942 375253</a:t>
            </a:r>
          </a:p>
          <a:p>
            <a:pPr algn="ctr" fontAlgn="base"/>
            <a:r>
              <a:rPr lang="en-GB" sz="2400" b="1" dirty="0"/>
              <a:t>07866529152</a:t>
            </a:r>
          </a:p>
        </p:txBody>
      </p:sp>
    </p:spTree>
    <p:custDataLst>
      <p:tags r:id="rId1"/>
    </p:custDataLst>
    <p:extLst>
      <p:ext uri="{BB962C8B-B14F-4D97-AF65-F5344CB8AC3E}">
        <p14:creationId xmlns:p14="http://schemas.microsoft.com/office/powerpoint/2010/main" val="947818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EB25C5E-4CBB-DCB9-DF08-9CA01EAE6676}"/>
              </a:ext>
            </a:extLst>
          </p:cNvPr>
          <p:cNvSpPr txBox="1"/>
          <p:nvPr/>
        </p:nvSpPr>
        <p:spPr>
          <a:xfrm>
            <a:off x="6523663" y="1317431"/>
            <a:ext cx="4956153" cy="2665509"/>
          </a:xfrm>
          <a:prstGeom prst="rect">
            <a:avLst/>
          </a:prstGeom>
        </p:spPr>
        <p:txBody>
          <a:bodyPr vert="horz" lIns="91440" tIns="45720" rIns="91440" bIns="45720" rtlCol="0" anchor="b">
            <a:noAutofit/>
          </a:bodyPr>
          <a:lstStyle/>
          <a:p>
            <a:pPr algn="r" defTabSz="914400">
              <a:lnSpc>
                <a:spcPct val="90000"/>
              </a:lnSpc>
              <a:spcBef>
                <a:spcPct val="0"/>
              </a:spcBef>
              <a:spcAft>
                <a:spcPts val="600"/>
              </a:spcAft>
            </a:pPr>
            <a:r>
              <a:rPr lang="en-US" sz="9600" b="1" kern="1200" dirty="0">
                <a:solidFill>
                  <a:schemeClr val="bg1"/>
                </a:solidFill>
                <a:latin typeface="+mj-lt"/>
                <a:ea typeface="+mj-ea"/>
                <a:cs typeface="+mj-cs"/>
              </a:rPr>
              <a:t>Welcome</a:t>
            </a:r>
          </a:p>
          <a:p>
            <a:pPr algn="r" defTabSz="914400">
              <a:lnSpc>
                <a:spcPct val="90000"/>
              </a:lnSpc>
              <a:spcBef>
                <a:spcPct val="0"/>
              </a:spcBef>
              <a:spcAft>
                <a:spcPts val="600"/>
              </a:spcAft>
            </a:pPr>
            <a:r>
              <a:rPr lang="en-US" sz="2800" b="1" u="sng" kern="1200" dirty="0">
                <a:solidFill>
                  <a:schemeClr val="bg1"/>
                </a:solidFill>
                <a:latin typeface="+mj-lt"/>
                <a:ea typeface="+mj-ea"/>
                <a:cs typeface="+mj-cs"/>
              </a:rPr>
              <a:t>1.102024</a:t>
            </a:r>
          </a:p>
        </p:txBody>
      </p:sp>
      <p:pic>
        <p:nvPicPr>
          <p:cNvPr id="5" name="Picture 4" descr="A logo of a church&#10;&#10;Description automatically generated">
            <a:extLst>
              <a:ext uri="{FF2B5EF4-FFF2-40B4-BE49-F238E27FC236}">
                <a16:creationId xmlns:a16="http://schemas.microsoft.com/office/drawing/2014/main" id="{30A3B6AE-7C29-EB49-57D2-82A19B33D679}"/>
              </a:ext>
            </a:extLst>
          </p:cNvPr>
          <p:cNvPicPr>
            <a:picLocks noChangeAspect="1"/>
          </p:cNvPicPr>
          <p:nvPr/>
        </p:nvPicPr>
        <p:blipFill>
          <a:blip r:embed="rId3"/>
          <a:stretch>
            <a:fillRect/>
          </a:stretch>
        </p:blipFill>
        <p:spPr>
          <a:xfrm>
            <a:off x="988429" y="1429488"/>
            <a:ext cx="4090566" cy="4579200"/>
          </a:xfrm>
          <a:prstGeom prst="rect">
            <a:avLst/>
          </a:prstGeom>
        </p:spPr>
      </p:pic>
      <p:sp>
        <p:nvSpPr>
          <p:cNvPr id="3" name="TextBox 2">
            <a:extLst>
              <a:ext uri="{FF2B5EF4-FFF2-40B4-BE49-F238E27FC236}">
                <a16:creationId xmlns:a16="http://schemas.microsoft.com/office/drawing/2014/main" id="{628D42F0-3E2A-74A9-8160-80FF1FF4EAC7}"/>
              </a:ext>
            </a:extLst>
          </p:cNvPr>
          <p:cNvSpPr txBox="1"/>
          <p:nvPr/>
        </p:nvSpPr>
        <p:spPr>
          <a:xfrm>
            <a:off x="4905570" y="1571844"/>
            <a:ext cx="6097554" cy="3580339"/>
          </a:xfrm>
          <a:prstGeom prst="rect">
            <a:avLst/>
          </a:prstGeom>
          <a:noFill/>
        </p:spPr>
        <p:txBody>
          <a:bodyPr wrap="square">
            <a:spAutoFit/>
          </a:bodyPr>
          <a:lstStyle/>
          <a:p>
            <a:pPr algn="ctr">
              <a:lnSpc>
                <a:spcPct val="120000"/>
              </a:lnSpc>
            </a:pPr>
            <a:r>
              <a:rPr lang="en-GB" sz="4800" b="1" dirty="0">
                <a:solidFill>
                  <a:srgbClr val="812121"/>
                </a:solidFill>
                <a:latin typeface="SassoonPrimary" panose="020B0500000000000000" pitchFamily="34" charset="0"/>
              </a:rPr>
              <a:t>THE YEAR 6 TEAM</a:t>
            </a:r>
          </a:p>
          <a:p>
            <a:pPr algn="ctr">
              <a:lnSpc>
                <a:spcPct val="120000"/>
              </a:lnSpc>
            </a:pPr>
            <a:r>
              <a:rPr lang="en-GB" sz="4800" dirty="0">
                <a:latin typeface="SassoonPrimary" panose="020B0500000000000000" pitchFamily="34" charset="0"/>
                <a:ea typeface="Calibri" panose="020F0502020204030204" pitchFamily="34" charset="0"/>
              </a:rPr>
              <a:t>Mr Hough</a:t>
            </a:r>
          </a:p>
          <a:p>
            <a:pPr algn="ctr">
              <a:lnSpc>
                <a:spcPct val="120000"/>
              </a:lnSpc>
            </a:pPr>
            <a:r>
              <a:rPr lang="en-GB" sz="4800" dirty="0">
                <a:latin typeface="SassoonPrimary" panose="020B0500000000000000" pitchFamily="34" charset="0"/>
                <a:ea typeface="Calibri" panose="020F0502020204030204" pitchFamily="34" charset="0"/>
              </a:rPr>
              <a:t>Mr Sawyer</a:t>
            </a:r>
          </a:p>
          <a:p>
            <a:pPr algn="ctr">
              <a:lnSpc>
                <a:spcPct val="120000"/>
              </a:lnSpc>
            </a:pPr>
            <a:r>
              <a:rPr lang="en-GB" sz="4800" dirty="0">
                <a:latin typeface="SassoonPrimary" panose="020B0500000000000000" pitchFamily="34" charset="0"/>
                <a:ea typeface="Calibri" panose="020F0502020204030204" pitchFamily="34" charset="0"/>
              </a:rPr>
              <a:t>Mrs Julien</a:t>
            </a:r>
          </a:p>
        </p:txBody>
      </p:sp>
    </p:spTree>
    <p:custDataLst>
      <p:tags r:id="rId1"/>
    </p:custDataLst>
    <p:extLst>
      <p:ext uri="{BB962C8B-B14F-4D97-AF65-F5344CB8AC3E}">
        <p14:creationId xmlns:p14="http://schemas.microsoft.com/office/powerpoint/2010/main" val="2870978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F216371-EF7B-431F-9D59-55FC31794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BFFD157-D6B7-49C8-8010-8A653B16F6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6270085" cy="6858000"/>
            <a:chOff x="1" y="0"/>
            <a:chExt cx="6270085" cy="6858000"/>
          </a:xfrm>
          <a:effectLst>
            <a:outerShdw blurRad="381000" dist="152400" algn="l" rotWithShape="0">
              <a:prstClr val="black">
                <a:alpha val="10000"/>
              </a:prstClr>
            </a:outerShdw>
          </a:effectLst>
        </p:grpSpPr>
        <p:grpSp>
          <p:nvGrpSpPr>
            <p:cNvPr id="17" name="Group 16">
              <a:extLst>
                <a:ext uri="{FF2B5EF4-FFF2-40B4-BE49-F238E27FC236}">
                  <a16:creationId xmlns:a16="http://schemas.microsoft.com/office/drawing/2014/main" id="{34A1260A-F763-4B08-B3B0-9AB02E0916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6084449" cy="6858000"/>
              <a:chOff x="1" y="0"/>
              <a:chExt cx="6084449" cy="6858000"/>
            </a:xfrm>
          </p:grpSpPr>
          <p:sp>
            <p:nvSpPr>
              <p:cNvPr id="21" name="Rectangle 35">
                <a:extLst>
                  <a:ext uri="{FF2B5EF4-FFF2-40B4-BE49-F238E27FC236}">
                    <a16:creationId xmlns:a16="http://schemas.microsoft.com/office/drawing/2014/main" id="{F3B18E67-E612-46F7-BB08-BBB14DF2B9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35">
                <a:extLst>
                  <a:ext uri="{FF2B5EF4-FFF2-40B4-BE49-F238E27FC236}">
                    <a16:creationId xmlns:a16="http://schemas.microsoft.com/office/drawing/2014/main" id="{CF575B15-84F8-405E-851F-197ACA0B7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Group 17">
              <a:extLst>
                <a:ext uri="{FF2B5EF4-FFF2-40B4-BE49-F238E27FC236}">
                  <a16:creationId xmlns:a16="http://schemas.microsoft.com/office/drawing/2014/main" id="{2C6282AD-1695-490F-8FB6-BBAE001D78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9" name="Freeform: Shape 18">
                <a:extLst>
                  <a:ext uri="{FF2B5EF4-FFF2-40B4-BE49-F238E27FC236}">
                    <a16:creationId xmlns:a16="http://schemas.microsoft.com/office/drawing/2014/main" id="{13E6E681-A750-4A32-9BF0-911FDF1D1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1458AF90-18B2-472F-A526-F65270C997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Picture 3" descr="A table with text and images&#10;&#10;AI-generated content may be incorrect.">
            <a:extLst>
              <a:ext uri="{FF2B5EF4-FFF2-40B4-BE49-F238E27FC236}">
                <a16:creationId xmlns:a16="http://schemas.microsoft.com/office/drawing/2014/main" id="{D9520B9C-E528-F42A-78F7-C5A36C38A3EE}"/>
              </a:ext>
            </a:extLst>
          </p:cNvPr>
          <p:cNvPicPr>
            <a:picLocks noChangeAspect="1"/>
          </p:cNvPicPr>
          <p:nvPr/>
        </p:nvPicPr>
        <p:blipFill>
          <a:blip r:embed="rId4"/>
          <a:stretch>
            <a:fillRect/>
          </a:stretch>
        </p:blipFill>
        <p:spPr>
          <a:xfrm>
            <a:off x="630679" y="779782"/>
            <a:ext cx="10348196" cy="5856189"/>
          </a:xfrm>
          <a:prstGeom prst="rect">
            <a:avLst/>
          </a:prstGeom>
        </p:spPr>
      </p:pic>
      <p:sp>
        <p:nvSpPr>
          <p:cNvPr id="7" name="TextBox 6">
            <a:extLst>
              <a:ext uri="{FF2B5EF4-FFF2-40B4-BE49-F238E27FC236}">
                <a16:creationId xmlns:a16="http://schemas.microsoft.com/office/drawing/2014/main" id="{A1D37529-9134-5013-19F7-49C5014B03A6}"/>
              </a:ext>
            </a:extLst>
          </p:cNvPr>
          <p:cNvSpPr txBox="1"/>
          <p:nvPr/>
        </p:nvSpPr>
        <p:spPr>
          <a:xfrm>
            <a:off x="-409409" y="99176"/>
            <a:ext cx="6214186" cy="757130"/>
          </a:xfrm>
          <a:prstGeom prst="rect">
            <a:avLst/>
          </a:prstGeom>
          <a:noFill/>
        </p:spPr>
        <p:txBody>
          <a:bodyPr wrap="square">
            <a:spAutoFit/>
          </a:bodyPr>
          <a:lstStyle/>
          <a:p>
            <a:pPr algn="ctr" defTabSz="914400">
              <a:lnSpc>
                <a:spcPct val="90000"/>
              </a:lnSpc>
              <a:spcBef>
                <a:spcPct val="0"/>
              </a:spcBef>
              <a:spcAft>
                <a:spcPts val="600"/>
              </a:spcAft>
            </a:pPr>
            <a:r>
              <a:rPr lang="en-US" sz="4800" b="1" dirty="0">
                <a:solidFill>
                  <a:schemeClr val="bg1"/>
                </a:solidFill>
                <a:latin typeface="+mj-lt"/>
                <a:ea typeface="+mj-ea"/>
                <a:cs typeface="+mj-cs"/>
              </a:rPr>
              <a:t>Attendance Matters</a:t>
            </a:r>
          </a:p>
        </p:txBody>
      </p:sp>
    </p:spTree>
    <p:custDataLst>
      <p:tags r:id="rId1"/>
    </p:custDataLst>
    <p:extLst>
      <p:ext uri="{BB962C8B-B14F-4D97-AF65-F5344CB8AC3E}">
        <p14:creationId xmlns:p14="http://schemas.microsoft.com/office/powerpoint/2010/main" val="57951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5E6EA-CB6A-1387-E48B-81FA920470B9}"/>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B132C50-BCD0-FA2B-ACB7-B0270472A8FA}"/>
              </a:ext>
            </a:extLst>
          </p:cNvPr>
          <p:cNvSpPr txBox="1"/>
          <p:nvPr/>
        </p:nvSpPr>
        <p:spPr>
          <a:xfrm>
            <a:off x="6523663" y="1317431"/>
            <a:ext cx="4956153" cy="2665509"/>
          </a:xfrm>
          <a:prstGeom prst="rect">
            <a:avLst/>
          </a:prstGeom>
        </p:spPr>
        <p:txBody>
          <a:bodyPr vert="horz" lIns="91440" tIns="45720" rIns="91440" bIns="45720" rtlCol="0" anchor="b">
            <a:noAutofit/>
          </a:bodyPr>
          <a:lstStyle/>
          <a:p>
            <a:pPr algn="r" defTabSz="914400">
              <a:lnSpc>
                <a:spcPct val="90000"/>
              </a:lnSpc>
              <a:spcBef>
                <a:spcPct val="0"/>
              </a:spcBef>
              <a:spcAft>
                <a:spcPts val="600"/>
              </a:spcAft>
            </a:pPr>
            <a:r>
              <a:rPr lang="en-US" sz="9600" b="1" kern="1200" dirty="0">
                <a:solidFill>
                  <a:schemeClr val="bg1"/>
                </a:solidFill>
                <a:latin typeface="+mj-lt"/>
                <a:ea typeface="+mj-ea"/>
                <a:cs typeface="+mj-cs"/>
              </a:rPr>
              <a:t>Welcome</a:t>
            </a:r>
          </a:p>
          <a:p>
            <a:pPr algn="r" defTabSz="914400">
              <a:lnSpc>
                <a:spcPct val="90000"/>
              </a:lnSpc>
              <a:spcBef>
                <a:spcPct val="0"/>
              </a:spcBef>
              <a:spcAft>
                <a:spcPts val="600"/>
              </a:spcAft>
            </a:pPr>
            <a:r>
              <a:rPr lang="en-US" sz="2800" b="1" u="sng" kern="1200" dirty="0">
                <a:solidFill>
                  <a:schemeClr val="bg1"/>
                </a:solidFill>
                <a:latin typeface="+mj-lt"/>
                <a:ea typeface="+mj-ea"/>
                <a:cs typeface="+mj-cs"/>
              </a:rPr>
              <a:t>1.102024</a:t>
            </a:r>
          </a:p>
        </p:txBody>
      </p:sp>
      <p:pic>
        <p:nvPicPr>
          <p:cNvPr id="5" name="Picture 4" descr="A logo of a church&#10;&#10;Description automatically generated">
            <a:extLst>
              <a:ext uri="{FF2B5EF4-FFF2-40B4-BE49-F238E27FC236}">
                <a16:creationId xmlns:a16="http://schemas.microsoft.com/office/drawing/2014/main" id="{F02FD9FF-615F-8071-5C5C-E9429FA0DADD}"/>
              </a:ext>
            </a:extLst>
          </p:cNvPr>
          <p:cNvPicPr>
            <a:picLocks noChangeAspect="1"/>
          </p:cNvPicPr>
          <p:nvPr/>
        </p:nvPicPr>
        <p:blipFill>
          <a:blip r:embed="rId3"/>
          <a:stretch>
            <a:fillRect/>
          </a:stretch>
        </p:blipFill>
        <p:spPr>
          <a:xfrm>
            <a:off x="9473629" y="133396"/>
            <a:ext cx="2115381" cy="1434148"/>
          </a:xfrm>
          <a:prstGeom prst="rect">
            <a:avLst/>
          </a:prstGeom>
        </p:spPr>
      </p:pic>
      <p:sp>
        <p:nvSpPr>
          <p:cNvPr id="3" name="TextBox 2">
            <a:extLst>
              <a:ext uri="{FF2B5EF4-FFF2-40B4-BE49-F238E27FC236}">
                <a16:creationId xmlns:a16="http://schemas.microsoft.com/office/drawing/2014/main" id="{F591B00A-CB32-D6F7-771F-46BFD496C317}"/>
              </a:ext>
            </a:extLst>
          </p:cNvPr>
          <p:cNvSpPr txBox="1"/>
          <p:nvPr/>
        </p:nvSpPr>
        <p:spPr>
          <a:xfrm>
            <a:off x="712184" y="485192"/>
            <a:ext cx="10767632" cy="5816977"/>
          </a:xfrm>
          <a:prstGeom prst="rect">
            <a:avLst/>
          </a:prstGeom>
          <a:noFill/>
        </p:spPr>
        <p:txBody>
          <a:bodyPr wrap="square">
            <a:spAutoFit/>
          </a:bodyPr>
          <a:lstStyle/>
          <a:p>
            <a:pPr algn="ctr"/>
            <a:r>
              <a:rPr lang="en-GB" sz="3600" b="1" u="sng" dirty="0">
                <a:latin typeface="+mj-lt"/>
              </a:rPr>
              <a:t>Communication Plan </a:t>
            </a:r>
          </a:p>
          <a:p>
            <a:r>
              <a:rPr lang="en-GB" sz="3600" b="1" u="sng" dirty="0"/>
              <a:t>Key points:</a:t>
            </a:r>
            <a:endParaRPr lang="en-GB" dirty="0"/>
          </a:p>
          <a:p>
            <a:r>
              <a:rPr lang="en-GB" sz="2000" dirty="0"/>
              <a:t>5 working days to reply – we try to respond sooner but can’t always guarantee it depending on what is already scheduled that week.</a:t>
            </a:r>
          </a:p>
          <a:p>
            <a:r>
              <a:rPr lang="en-GB" sz="2000" dirty="0"/>
              <a:t>Not all staff work every day.</a:t>
            </a:r>
          </a:p>
          <a:p>
            <a:pPr marL="342900" indent="-342900">
              <a:buFont typeface="Arial" panose="020B0604020202020204" pitchFamily="34" charset="0"/>
              <a:buChar char="•"/>
            </a:pPr>
            <a:r>
              <a:rPr lang="en-GB" sz="2000" dirty="0"/>
              <a:t>We kindly ask that parents arrange meetings with staff in advance rather than arriving at school without notice. As our school grounds are private, unplanned visits may not be possible, and staff are often engaged with teaching or other scheduled responsibilities. To ensure we can give you the time and attention you deserve, please contact the school office to arrange a suitable appointment. </a:t>
            </a:r>
          </a:p>
          <a:p>
            <a:r>
              <a:rPr lang="en-GB" sz="2000" dirty="0"/>
              <a:t>This is because - Staff have pre-planned work to complete or undertake or  might not be in or in a position to support you at that time.</a:t>
            </a:r>
          </a:p>
          <a:p>
            <a:r>
              <a:rPr lang="en-GB" sz="2000" dirty="0"/>
              <a:t>When communicating with school, include key facts and try and avoid emotive language this helps us to be more effective and efficient in feedback and any investigations.</a:t>
            </a:r>
          </a:p>
          <a:p>
            <a:r>
              <a:rPr lang="en-GB" sz="2000" dirty="0"/>
              <a:t>Facebook is not a part of our communication plan – it is a window into school life. All questions, queries must be directed to the office. Inappropriate comments will be deleted, and comments may be turn off for that post or class posts moving forward.</a:t>
            </a:r>
          </a:p>
        </p:txBody>
      </p:sp>
    </p:spTree>
    <p:custDataLst>
      <p:tags r:id="rId1"/>
    </p:custDataLst>
    <p:extLst>
      <p:ext uri="{BB962C8B-B14F-4D97-AF65-F5344CB8AC3E}">
        <p14:creationId xmlns:p14="http://schemas.microsoft.com/office/powerpoint/2010/main" val="166121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BB074-8526-6894-DE6B-17D0984318B0}"/>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78EE0A3D-AD1E-D810-9F0C-93542988FF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27DC342-A95B-71B7-C7DA-E036A2A7E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6270085" cy="6858000"/>
            <a:chOff x="1" y="0"/>
            <a:chExt cx="6270085" cy="6858000"/>
          </a:xfrm>
          <a:effectLst>
            <a:outerShdw blurRad="381000" dist="152400" algn="l" rotWithShape="0">
              <a:prstClr val="black">
                <a:alpha val="10000"/>
              </a:prstClr>
            </a:outerShdw>
          </a:effectLst>
        </p:grpSpPr>
        <p:grpSp>
          <p:nvGrpSpPr>
            <p:cNvPr id="17" name="Group 16">
              <a:extLst>
                <a:ext uri="{FF2B5EF4-FFF2-40B4-BE49-F238E27FC236}">
                  <a16:creationId xmlns:a16="http://schemas.microsoft.com/office/drawing/2014/main" id="{C7381CEA-8C2B-8ACE-9EF8-F24CC39E57C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6084449" cy="6858000"/>
              <a:chOff x="1" y="0"/>
              <a:chExt cx="6084449" cy="6858000"/>
            </a:xfrm>
          </p:grpSpPr>
          <p:sp>
            <p:nvSpPr>
              <p:cNvPr id="21" name="Rectangle 35">
                <a:extLst>
                  <a:ext uri="{FF2B5EF4-FFF2-40B4-BE49-F238E27FC236}">
                    <a16:creationId xmlns:a16="http://schemas.microsoft.com/office/drawing/2014/main" id="{27E2F03F-091B-8E15-9CB1-1417762D1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35">
                <a:extLst>
                  <a:ext uri="{FF2B5EF4-FFF2-40B4-BE49-F238E27FC236}">
                    <a16:creationId xmlns:a16="http://schemas.microsoft.com/office/drawing/2014/main" id="{2BEC5447-269A-0505-E883-F44FE7E4E4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Group 17">
              <a:extLst>
                <a:ext uri="{FF2B5EF4-FFF2-40B4-BE49-F238E27FC236}">
                  <a16:creationId xmlns:a16="http://schemas.microsoft.com/office/drawing/2014/main" id="{95CD48AF-6006-8BEC-33E1-16718ADCB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9" name="Freeform: Shape 18">
                <a:extLst>
                  <a:ext uri="{FF2B5EF4-FFF2-40B4-BE49-F238E27FC236}">
                    <a16:creationId xmlns:a16="http://schemas.microsoft.com/office/drawing/2014/main" id="{0A427398-599A-AF75-2740-BE16D3C01F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9D3CE124-19DD-A4C4-561B-47C63A19B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Picture 4" descr="A logo of a church&#10;&#10;Description automatically generated">
            <a:extLst>
              <a:ext uri="{FF2B5EF4-FFF2-40B4-BE49-F238E27FC236}">
                <a16:creationId xmlns:a16="http://schemas.microsoft.com/office/drawing/2014/main" id="{38075EBA-6CB2-B318-79EE-885C2D01411B}"/>
              </a:ext>
            </a:extLst>
          </p:cNvPr>
          <p:cNvPicPr>
            <a:picLocks noChangeAspect="1"/>
          </p:cNvPicPr>
          <p:nvPr/>
        </p:nvPicPr>
        <p:blipFill>
          <a:blip r:embed="rId4"/>
          <a:stretch>
            <a:fillRect/>
          </a:stretch>
        </p:blipFill>
        <p:spPr>
          <a:xfrm>
            <a:off x="2304046" y="60379"/>
            <a:ext cx="1340817" cy="1500983"/>
          </a:xfrm>
          <a:prstGeom prst="rect">
            <a:avLst/>
          </a:prstGeom>
        </p:spPr>
      </p:pic>
      <p:sp>
        <p:nvSpPr>
          <p:cNvPr id="3" name="TextBox 2">
            <a:extLst>
              <a:ext uri="{FF2B5EF4-FFF2-40B4-BE49-F238E27FC236}">
                <a16:creationId xmlns:a16="http://schemas.microsoft.com/office/drawing/2014/main" id="{E04984B7-49F6-A762-05CE-2E6BA1A846D2}"/>
              </a:ext>
            </a:extLst>
          </p:cNvPr>
          <p:cNvSpPr txBox="1"/>
          <p:nvPr/>
        </p:nvSpPr>
        <p:spPr>
          <a:xfrm>
            <a:off x="6201734" y="60379"/>
            <a:ext cx="5676990" cy="6299160"/>
          </a:xfrm>
          <a:prstGeom prst="rect">
            <a:avLst/>
          </a:prstGeom>
          <a:noFill/>
        </p:spPr>
        <p:txBody>
          <a:bodyPr wrap="square">
            <a:spAutoFit/>
          </a:bodyPr>
          <a:lstStyle/>
          <a:p>
            <a:pPr marL="0" indent="0">
              <a:spcBef>
                <a:spcPts val="1600"/>
              </a:spcBef>
              <a:buNone/>
            </a:pPr>
            <a:r>
              <a:rPr lang="en-GB" sz="2400" b="1" dirty="0">
                <a:solidFill>
                  <a:schemeClr val="bg1"/>
                </a:solidFill>
                <a:latin typeface="Century Gothic" panose="020B0502020202020204" pitchFamily="34" charset="0"/>
              </a:rPr>
              <a:t>EXPECTATIONS:</a:t>
            </a:r>
          </a:p>
          <a:p>
            <a:pPr marL="0" indent="0" algn="ctr">
              <a:spcBef>
                <a:spcPts val="1600"/>
              </a:spcBef>
              <a:buFont typeface="Arial" panose="020B0604020202020204" pitchFamily="34" charset="0"/>
              <a:buNone/>
            </a:pPr>
            <a:r>
              <a:rPr lang="en-GB" sz="2400" b="1" u="sng" dirty="0">
                <a:solidFill>
                  <a:schemeClr val="bg1"/>
                </a:solidFill>
                <a:latin typeface="Century Gothic" panose="020B0502020202020204" pitchFamily="34" charset="0"/>
              </a:rPr>
              <a:t>During learning/ lessons:</a:t>
            </a:r>
          </a:p>
          <a:p>
            <a:pPr lvl="0" defTabSz="914400" eaLnBrk="0" fontAlgn="base" hangingPunct="0">
              <a:spcBef>
                <a:spcPct val="0"/>
              </a:spcBef>
              <a:spcAft>
                <a:spcPct val="0"/>
              </a:spcAft>
              <a:buFontTx/>
              <a:buChar char="•"/>
            </a:pPr>
            <a:r>
              <a:rPr lang="en-US" altLang="en-US" b="1" dirty="0">
                <a:solidFill>
                  <a:schemeClr val="bg1"/>
                </a:solidFill>
                <a:latin typeface="Century Gothic" panose="020B0502020202020204" pitchFamily="34" charset="0"/>
              </a:rPr>
              <a:t>Be ready to learn</a:t>
            </a:r>
            <a:r>
              <a:rPr lang="en-US" altLang="en-US" dirty="0">
                <a:solidFill>
                  <a:schemeClr val="bg1"/>
                </a:solidFill>
                <a:latin typeface="Century Gothic" panose="020B0502020202020204" pitchFamily="34" charset="0"/>
              </a:rPr>
              <a:t> – have the right equipment and a positive attitude.</a:t>
            </a:r>
          </a:p>
          <a:p>
            <a:pPr lvl="0" defTabSz="914400" eaLnBrk="0" fontAlgn="base" hangingPunct="0">
              <a:spcBef>
                <a:spcPct val="0"/>
              </a:spcBef>
              <a:spcAft>
                <a:spcPct val="0"/>
              </a:spcAft>
              <a:buFontTx/>
              <a:buChar char="•"/>
            </a:pPr>
            <a:r>
              <a:rPr lang="en-US" altLang="en-US" b="1" dirty="0">
                <a:solidFill>
                  <a:schemeClr val="bg1"/>
                </a:solidFill>
                <a:latin typeface="Century Gothic" panose="020B0502020202020204" pitchFamily="34" charset="0"/>
              </a:rPr>
              <a:t>Join in</a:t>
            </a:r>
            <a:r>
              <a:rPr lang="en-US" altLang="en-US" dirty="0">
                <a:solidFill>
                  <a:schemeClr val="bg1"/>
                </a:solidFill>
                <a:latin typeface="Century Gothic" panose="020B0502020202020204" pitchFamily="34" charset="0"/>
              </a:rPr>
              <a:t> – take part in discussions and activities.</a:t>
            </a:r>
          </a:p>
          <a:p>
            <a:pPr lvl="0" defTabSz="914400" eaLnBrk="0" fontAlgn="base" hangingPunct="0">
              <a:spcBef>
                <a:spcPct val="0"/>
              </a:spcBef>
              <a:spcAft>
                <a:spcPct val="0"/>
              </a:spcAft>
              <a:buFontTx/>
              <a:buChar char="•"/>
            </a:pPr>
            <a:r>
              <a:rPr lang="en-US" altLang="en-US" b="1" dirty="0">
                <a:solidFill>
                  <a:schemeClr val="bg1"/>
                </a:solidFill>
                <a:latin typeface="Century Gothic" panose="020B0502020202020204" pitchFamily="34" charset="0"/>
              </a:rPr>
              <a:t>Help yourself</a:t>
            </a:r>
            <a:r>
              <a:rPr lang="en-US" altLang="en-US" dirty="0">
                <a:solidFill>
                  <a:schemeClr val="bg1"/>
                </a:solidFill>
                <a:latin typeface="Century Gothic" panose="020B0502020202020204" pitchFamily="34" charset="0"/>
              </a:rPr>
              <a:t> – if you’re stuck, look around at what might be around you (handouts/task boards/information on the screen etc.)</a:t>
            </a:r>
          </a:p>
          <a:p>
            <a:pPr lvl="0" defTabSz="914400" eaLnBrk="0" fontAlgn="base" hangingPunct="0">
              <a:spcBef>
                <a:spcPct val="0"/>
              </a:spcBef>
              <a:spcAft>
                <a:spcPct val="0"/>
              </a:spcAft>
              <a:buFontTx/>
              <a:buChar char="•"/>
            </a:pPr>
            <a:r>
              <a:rPr lang="en-US" altLang="en-US" dirty="0">
                <a:solidFill>
                  <a:schemeClr val="bg1"/>
                </a:solidFill>
                <a:latin typeface="Century Gothic" panose="020B0502020202020204" pitchFamily="34" charset="0"/>
              </a:rPr>
              <a:t>Use classroom strategies in place or ask an adult</a:t>
            </a:r>
          </a:p>
          <a:p>
            <a:pPr lvl="0" defTabSz="914400" eaLnBrk="0" fontAlgn="base" hangingPunct="0">
              <a:spcBef>
                <a:spcPct val="0"/>
              </a:spcBef>
              <a:spcAft>
                <a:spcPct val="0"/>
              </a:spcAft>
              <a:buFontTx/>
              <a:buChar char="•"/>
            </a:pPr>
            <a:r>
              <a:rPr lang="en-US" altLang="en-US" b="1" dirty="0">
                <a:solidFill>
                  <a:schemeClr val="bg1"/>
                </a:solidFill>
                <a:latin typeface="Century Gothic" panose="020B0502020202020204" pitchFamily="34" charset="0"/>
              </a:rPr>
              <a:t>Listen to others’ ideas</a:t>
            </a:r>
            <a:r>
              <a:rPr lang="en-US" altLang="en-US" dirty="0">
                <a:solidFill>
                  <a:schemeClr val="bg1"/>
                </a:solidFill>
                <a:latin typeface="Century Gothic" panose="020B0502020202020204" pitchFamily="34" charset="0"/>
              </a:rPr>
              <a:t> – respect what classmates share.</a:t>
            </a:r>
          </a:p>
          <a:p>
            <a:pPr lvl="0" defTabSz="914400" eaLnBrk="0" fontAlgn="base" hangingPunct="0">
              <a:spcBef>
                <a:spcPct val="0"/>
              </a:spcBef>
              <a:spcAft>
                <a:spcPct val="0"/>
              </a:spcAft>
              <a:buFontTx/>
              <a:buChar char="•"/>
            </a:pPr>
            <a:r>
              <a:rPr lang="en-US" altLang="en-US" b="1" dirty="0">
                <a:solidFill>
                  <a:schemeClr val="bg1"/>
                </a:solidFill>
                <a:latin typeface="Century Gothic" panose="020B0502020202020204" pitchFamily="34" charset="0"/>
              </a:rPr>
              <a:t>Take care with presentation</a:t>
            </a:r>
            <a:r>
              <a:rPr lang="en-US" altLang="en-US" dirty="0">
                <a:solidFill>
                  <a:schemeClr val="bg1"/>
                </a:solidFill>
                <a:latin typeface="Century Gothic" panose="020B0502020202020204" pitchFamily="34" charset="0"/>
              </a:rPr>
              <a:t> – write neatly and set work out carefully.</a:t>
            </a:r>
          </a:p>
          <a:p>
            <a:pPr lvl="0" defTabSz="914400" eaLnBrk="0" fontAlgn="base" hangingPunct="0">
              <a:spcBef>
                <a:spcPct val="0"/>
              </a:spcBef>
              <a:spcAft>
                <a:spcPct val="0"/>
              </a:spcAft>
              <a:buFontTx/>
              <a:buChar char="•"/>
            </a:pPr>
            <a:r>
              <a:rPr lang="en-US" altLang="en-US" b="1" dirty="0">
                <a:solidFill>
                  <a:schemeClr val="bg1"/>
                </a:solidFill>
                <a:latin typeface="Century Gothic" panose="020B0502020202020204" pitchFamily="34" charset="0"/>
              </a:rPr>
              <a:t>Challenge yourself</a:t>
            </a:r>
            <a:r>
              <a:rPr lang="en-US" altLang="en-US" dirty="0">
                <a:solidFill>
                  <a:schemeClr val="bg1"/>
                </a:solidFill>
                <a:latin typeface="Century Gothic" panose="020B0502020202020204" pitchFamily="34" charset="0"/>
              </a:rPr>
              <a:t> – don’t just stop at the easy option.</a:t>
            </a:r>
          </a:p>
          <a:p>
            <a:pPr lvl="0" defTabSz="914400" eaLnBrk="0" fontAlgn="base" hangingPunct="0">
              <a:spcBef>
                <a:spcPct val="0"/>
              </a:spcBef>
              <a:spcAft>
                <a:spcPct val="0"/>
              </a:spcAft>
              <a:buFontTx/>
              <a:buChar char="•"/>
            </a:pPr>
            <a:r>
              <a:rPr lang="en-US" altLang="en-US" b="1" dirty="0">
                <a:solidFill>
                  <a:schemeClr val="bg1"/>
                </a:solidFill>
                <a:latin typeface="Century Gothic" panose="020B0502020202020204" pitchFamily="34" charset="0"/>
              </a:rPr>
              <a:t>Stay calm and keep trying</a:t>
            </a:r>
            <a:r>
              <a:rPr lang="en-US" altLang="en-US" dirty="0">
                <a:solidFill>
                  <a:schemeClr val="bg1"/>
                </a:solidFill>
                <a:latin typeface="Century Gothic" panose="020B0502020202020204" pitchFamily="34" charset="0"/>
              </a:rPr>
              <a:t> – mistakes are part of learning.</a:t>
            </a:r>
          </a:p>
          <a:p>
            <a:pPr lvl="0" defTabSz="914400" eaLnBrk="0" fontAlgn="base" hangingPunct="0">
              <a:spcBef>
                <a:spcPct val="0"/>
              </a:spcBef>
              <a:spcAft>
                <a:spcPct val="0"/>
              </a:spcAft>
              <a:buFontTx/>
              <a:buChar char="•"/>
            </a:pPr>
            <a:r>
              <a:rPr lang="en-US" altLang="en-US" b="1" dirty="0">
                <a:solidFill>
                  <a:schemeClr val="bg1"/>
                </a:solidFill>
                <a:latin typeface="Century Gothic" panose="020B0502020202020204" pitchFamily="34" charset="0"/>
              </a:rPr>
              <a:t>Celebrate your effort</a:t>
            </a:r>
            <a:r>
              <a:rPr lang="en-US" altLang="en-US" dirty="0">
                <a:solidFill>
                  <a:schemeClr val="bg1"/>
                </a:solidFill>
                <a:latin typeface="Century Gothic" panose="020B0502020202020204" pitchFamily="34" charset="0"/>
              </a:rPr>
              <a:t> – be proud of what you’ve achieved.</a:t>
            </a:r>
          </a:p>
          <a:p>
            <a:pPr lvl="0" defTabSz="914400" eaLnBrk="0" fontAlgn="base" hangingPunct="0">
              <a:spcBef>
                <a:spcPct val="0"/>
              </a:spcBef>
              <a:spcAft>
                <a:spcPct val="0"/>
              </a:spcAft>
              <a:buFontTx/>
              <a:buChar char="•"/>
            </a:pPr>
            <a:r>
              <a:rPr lang="en-US" altLang="en-US" b="1" dirty="0">
                <a:solidFill>
                  <a:schemeClr val="bg1"/>
                </a:solidFill>
                <a:latin typeface="Century Gothic" panose="020B0502020202020204" pitchFamily="34" charset="0"/>
              </a:rPr>
              <a:t>Use your time wisely</a:t>
            </a:r>
            <a:r>
              <a:rPr lang="en-US" altLang="en-US" dirty="0">
                <a:solidFill>
                  <a:schemeClr val="bg1"/>
                </a:solidFill>
                <a:latin typeface="Century Gothic" panose="020B0502020202020204" pitchFamily="34" charset="0"/>
              </a:rPr>
              <a:t> – stay on task and finish work on time.</a:t>
            </a:r>
          </a:p>
        </p:txBody>
      </p:sp>
      <p:pic>
        <p:nvPicPr>
          <p:cNvPr id="1028" name="Picture 4" descr="Our Core Values - St Thomas of Canterbury School">
            <a:extLst>
              <a:ext uri="{FF2B5EF4-FFF2-40B4-BE49-F238E27FC236}">
                <a16:creationId xmlns:a16="http://schemas.microsoft.com/office/drawing/2014/main" id="{55A9BAFC-5A2B-84B9-A178-29E0439B04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919" y="1794627"/>
            <a:ext cx="4380349" cy="460731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17718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2EDDC-320C-0687-4DFE-8E8285CBEF94}"/>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084A6D71-B87D-F85A-2925-41E6D74DD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372C55BB-B31D-82FD-0D75-0776B62EEC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6270085" cy="6858000"/>
            <a:chOff x="1" y="0"/>
            <a:chExt cx="6270085" cy="6858000"/>
          </a:xfrm>
          <a:effectLst>
            <a:outerShdw blurRad="381000" dist="152400" algn="l" rotWithShape="0">
              <a:prstClr val="black">
                <a:alpha val="10000"/>
              </a:prstClr>
            </a:outerShdw>
          </a:effectLst>
        </p:grpSpPr>
        <p:grpSp>
          <p:nvGrpSpPr>
            <p:cNvPr id="17" name="Group 16">
              <a:extLst>
                <a:ext uri="{FF2B5EF4-FFF2-40B4-BE49-F238E27FC236}">
                  <a16:creationId xmlns:a16="http://schemas.microsoft.com/office/drawing/2014/main" id="{362304E9-90C0-D447-DAEF-26F0B6E2691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6084449" cy="6858000"/>
              <a:chOff x="1" y="0"/>
              <a:chExt cx="6084449" cy="6858000"/>
            </a:xfrm>
          </p:grpSpPr>
          <p:sp>
            <p:nvSpPr>
              <p:cNvPr id="21" name="Rectangle 35">
                <a:extLst>
                  <a:ext uri="{FF2B5EF4-FFF2-40B4-BE49-F238E27FC236}">
                    <a16:creationId xmlns:a16="http://schemas.microsoft.com/office/drawing/2014/main" id="{B2B74A96-B1C4-3025-DC45-91BFA9D73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35">
                <a:extLst>
                  <a:ext uri="{FF2B5EF4-FFF2-40B4-BE49-F238E27FC236}">
                    <a16:creationId xmlns:a16="http://schemas.microsoft.com/office/drawing/2014/main" id="{EF629A17-4A8D-86F6-15CF-C9DBA37771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Group 17">
              <a:extLst>
                <a:ext uri="{FF2B5EF4-FFF2-40B4-BE49-F238E27FC236}">
                  <a16:creationId xmlns:a16="http://schemas.microsoft.com/office/drawing/2014/main" id="{FD5A1FE4-662E-EFF0-EE55-13498309171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9" name="Freeform: Shape 18">
                <a:extLst>
                  <a:ext uri="{FF2B5EF4-FFF2-40B4-BE49-F238E27FC236}">
                    <a16:creationId xmlns:a16="http://schemas.microsoft.com/office/drawing/2014/main" id="{EF4E2C75-DAEC-FB0A-BC8B-E6C1C9CE15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C9712DEF-E7A9-9FB9-176C-4FE5A66BE4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Picture 4" descr="A logo of a church&#10;&#10;Description automatically generated">
            <a:extLst>
              <a:ext uri="{FF2B5EF4-FFF2-40B4-BE49-F238E27FC236}">
                <a16:creationId xmlns:a16="http://schemas.microsoft.com/office/drawing/2014/main" id="{B4862BF3-BD25-47A6-B06A-FAB9B8113DEC}"/>
              </a:ext>
            </a:extLst>
          </p:cNvPr>
          <p:cNvPicPr>
            <a:picLocks noChangeAspect="1"/>
          </p:cNvPicPr>
          <p:nvPr/>
        </p:nvPicPr>
        <p:blipFill>
          <a:blip r:embed="rId4"/>
          <a:stretch>
            <a:fillRect/>
          </a:stretch>
        </p:blipFill>
        <p:spPr>
          <a:xfrm>
            <a:off x="2304046" y="60379"/>
            <a:ext cx="1340817" cy="1500983"/>
          </a:xfrm>
          <a:prstGeom prst="rect">
            <a:avLst/>
          </a:prstGeom>
        </p:spPr>
      </p:pic>
      <p:pic>
        <p:nvPicPr>
          <p:cNvPr id="1028" name="Picture 4" descr="Our Core Values - St Thomas of Canterbury School">
            <a:extLst>
              <a:ext uri="{FF2B5EF4-FFF2-40B4-BE49-F238E27FC236}">
                <a16:creationId xmlns:a16="http://schemas.microsoft.com/office/drawing/2014/main" id="{AAD28B25-AE42-EB9A-395E-840EB2C650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919" y="1794627"/>
            <a:ext cx="4380349" cy="46073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F71AEEE4-CB29-4451-74DD-F673A48E014D}"/>
              </a:ext>
            </a:extLst>
          </p:cNvPr>
          <p:cNvSpPr>
            <a:spLocks noChangeArrowheads="1"/>
          </p:cNvSpPr>
          <p:nvPr/>
        </p:nvSpPr>
        <p:spPr bwMode="auto">
          <a:xfrm>
            <a:off x="6270084" y="494430"/>
            <a:ext cx="5736280" cy="5468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Bef>
                <a:spcPts val="1600"/>
              </a:spcBef>
            </a:pPr>
            <a:r>
              <a:rPr lang="en-GB" sz="2000" b="1" dirty="0">
                <a:solidFill>
                  <a:schemeClr val="bg1"/>
                </a:solidFill>
                <a:latin typeface="Century Gothic" panose="020B0502020202020204" pitchFamily="34" charset="0"/>
              </a:rPr>
              <a:t>EXPECTATIONS:</a:t>
            </a:r>
          </a:p>
          <a:p>
            <a:pPr algn="ctr">
              <a:spcBef>
                <a:spcPts val="1600"/>
              </a:spcBef>
            </a:pPr>
            <a:r>
              <a:rPr lang="en-GB" sz="2000" b="1" u="sng" dirty="0">
                <a:solidFill>
                  <a:schemeClr val="bg1"/>
                </a:solidFill>
                <a:latin typeface="Century Gothic" panose="020B0502020202020204" pitchFamily="34" charset="0"/>
              </a:rPr>
              <a:t>Attitude to Learning</a:t>
            </a:r>
            <a:r>
              <a:rPr lang="en-GB" sz="2000" b="1" dirty="0">
                <a:solidFill>
                  <a:schemeClr val="bg1"/>
                </a:solidFill>
                <a:latin typeface="Century Gothic" panose="020B0502020202020204" pitchFamily="34" charset="0"/>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000" b="1" i="0" u="none" strike="noStrike" cap="none" normalizeH="0" baseline="0" dirty="0">
              <a:ln>
                <a:noFill/>
              </a:ln>
              <a:solidFill>
                <a:schemeClr val="bg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bg1"/>
                </a:solidFill>
                <a:effectLst/>
                <a:latin typeface="Century Gothic" panose="020B0502020202020204" pitchFamily="34" charset="0"/>
              </a:rPr>
              <a:t>Show resilience</a:t>
            </a:r>
            <a:r>
              <a:rPr kumimoji="0" lang="en-US" altLang="en-US" sz="2000" b="0" i="0" u="none" strike="noStrike" cap="none" normalizeH="0" baseline="0" dirty="0">
                <a:ln>
                  <a:noFill/>
                </a:ln>
                <a:solidFill>
                  <a:schemeClr val="bg1"/>
                </a:solidFill>
                <a:effectLst/>
                <a:latin typeface="Century Gothic" panose="020B0502020202020204" pitchFamily="34" charset="0"/>
              </a:rPr>
              <a:t> – keep trying, even when learning feels difficult.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bg1"/>
                </a:solidFill>
                <a:effectLst/>
                <a:latin typeface="Century Gothic" panose="020B0502020202020204" pitchFamily="34" charset="0"/>
              </a:rPr>
              <a:t>Be open to feedback</a:t>
            </a:r>
            <a:r>
              <a:rPr kumimoji="0" lang="en-US" altLang="en-US" sz="2000" b="0" i="0" u="none" strike="noStrike" cap="none" normalizeH="0" baseline="0" dirty="0">
                <a:ln>
                  <a:noFill/>
                </a:ln>
                <a:solidFill>
                  <a:schemeClr val="bg1"/>
                </a:solidFill>
                <a:effectLst/>
                <a:latin typeface="Century Gothic" panose="020B0502020202020204" pitchFamily="34" charset="0"/>
              </a:rPr>
              <a:t> – listen carefully and use it to improve.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bg1"/>
                </a:solidFill>
                <a:effectLst/>
                <a:latin typeface="Century Gothic" panose="020B0502020202020204" pitchFamily="34" charset="0"/>
              </a:rPr>
              <a:t>Stay curious</a:t>
            </a:r>
            <a:r>
              <a:rPr kumimoji="0" lang="en-US" altLang="en-US" sz="2000" b="0" i="0" u="none" strike="noStrike" cap="none" normalizeH="0" baseline="0" dirty="0">
                <a:ln>
                  <a:noFill/>
                </a:ln>
                <a:solidFill>
                  <a:schemeClr val="bg1"/>
                </a:solidFill>
                <a:effectLst/>
                <a:latin typeface="Century Gothic" panose="020B0502020202020204" pitchFamily="34" charset="0"/>
              </a:rPr>
              <a:t> – ask questions and seek deeper understanding.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bg1"/>
                </a:solidFill>
                <a:effectLst/>
                <a:latin typeface="Century Gothic" panose="020B0502020202020204" pitchFamily="34" charset="0"/>
              </a:rPr>
              <a:t>Stay focused</a:t>
            </a:r>
            <a:r>
              <a:rPr kumimoji="0" lang="en-US" altLang="en-US" sz="2000" b="0" i="0" u="none" strike="noStrike" cap="none" normalizeH="0" baseline="0" dirty="0">
                <a:ln>
                  <a:noFill/>
                </a:ln>
                <a:solidFill>
                  <a:schemeClr val="bg1"/>
                </a:solidFill>
                <a:effectLst/>
                <a:latin typeface="Century Gothic" panose="020B0502020202020204" pitchFamily="34" charset="0"/>
              </a:rPr>
              <a:t> – avoid distractions and give your best effort.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bg1"/>
                </a:solidFill>
                <a:effectLst/>
                <a:latin typeface="Century Gothic" panose="020B0502020202020204" pitchFamily="34" charset="0"/>
              </a:rPr>
              <a:t>Collaborate positively</a:t>
            </a:r>
            <a:r>
              <a:rPr kumimoji="0" lang="en-US" altLang="en-US" sz="2000" b="0" i="0" u="none" strike="noStrike" cap="none" normalizeH="0" baseline="0" dirty="0">
                <a:ln>
                  <a:noFill/>
                </a:ln>
                <a:solidFill>
                  <a:schemeClr val="bg1"/>
                </a:solidFill>
                <a:effectLst/>
                <a:latin typeface="Century Gothic" panose="020B0502020202020204" pitchFamily="34" charset="0"/>
              </a:rPr>
              <a:t> – contribute to group work and respect others’ ideas.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1" i="0" u="none" strike="noStrike" cap="none" normalizeH="0" baseline="0" dirty="0">
                <a:ln>
                  <a:noFill/>
                </a:ln>
                <a:solidFill>
                  <a:schemeClr val="bg1"/>
                </a:solidFill>
                <a:effectLst/>
                <a:latin typeface="Century Gothic" panose="020B0502020202020204" pitchFamily="34" charset="0"/>
              </a:rPr>
              <a:t>Show initiative</a:t>
            </a:r>
            <a:r>
              <a:rPr kumimoji="0" lang="en-US" altLang="en-US" sz="2000" b="0" i="0" u="none" strike="noStrike" cap="none" normalizeH="0" baseline="0" dirty="0">
                <a:ln>
                  <a:noFill/>
                </a:ln>
                <a:solidFill>
                  <a:schemeClr val="bg1"/>
                </a:solidFill>
                <a:effectLst/>
                <a:latin typeface="Century Gothic" panose="020B0502020202020204" pitchFamily="34" charset="0"/>
              </a:rPr>
              <a:t> – look for ways to extend your learning beyond the minimum.</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Reflect regularly</a:t>
            </a:r>
            <a:r>
              <a:rPr kumimoji="0" lang="en-US" altLang="en-US" sz="1800" b="0" i="0" u="none" strike="noStrike" cap="none" normalizeH="0" baseline="0" dirty="0">
                <a:ln>
                  <a:noFill/>
                </a:ln>
                <a:solidFill>
                  <a:schemeClr val="tx1"/>
                </a:solidFill>
                <a:effectLst/>
                <a:latin typeface="Arial" panose="020B0604020202020204" pitchFamily="34" charset="0"/>
              </a:rPr>
              <a:t> – think about what you’ve learned and how you can improve.</a:t>
            </a:r>
          </a:p>
        </p:txBody>
      </p:sp>
    </p:spTree>
    <p:custDataLst>
      <p:tags r:id="rId1"/>
    </p:custDataLst>
    <p:extLst>
      <p:ext uri="{BB962C8B-B14F-4D97-AF65-F5344CB8AC3E}">
        <p14:creationId xmlns:p14="http://schemas.microsoft.com/office/powerpoint/2010/main" val="211011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BF496-3B40-A02F-6A97-5EAB36DBD9E9}"/>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B85A04A1-50E2-D5EB-3626-DE352A017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96158E-10DA-896A-6FC1-D6699628C1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6270085" cy="6858000"/>
            <a:chOff x="1" y="0"/>
            <a:chExt cx="6270085" cy="6858000"/>
          </a:xfrm>
          <a:effectLst>
            <a:outerShdw blurRad="381000" dist="152400" algn="l" rotWithShape="0">
              <a:prstClr val="black">
                <a:alpha val="10000"/>
              </a:prstClr>
            </a:outerShdw>
          </a:effectLst>
        </p:grpSpPr>
        <p:grpSp>
          <p:nvGrpSpPr>
            <p:cNvPr id="17" name="Group 16">
              <a:extLst>
                <a:ext uri="{FF2B5EF4-FFF2-40B4-BE49-F238E27FC236}">
                  <a16:creationId xmlns:a16="http://schemas.microsoft.com/office/drawing/2014/main" id="{30BBE522-A462-5B54-E3F9-7D00B9CE62C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6084449" cy="6858000"/>
              <a:chOff x="1" y="0"/>
              <a:chExt cx="6084449" cy="6858000"/>
            </a:xfrm>
          </p:grpSpPr>
          <p:sp>
            <p:nvSpPr>
              <p:cNvPr id="21" name="Rectangle 35">
                <a:extLst>
                  <a:ext uri="{FF2B5EF4-FFF2-40B4-BE49-F238E27FC236}">
                    <a16:creationId xmlns:a16="http://schemas.microsoft.com/office/drawing/2014/main" id="{B2AD6AC3-CD40-DAB3-F792-93C2AF659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35">
                <a:extLst>
                  <a:ext uri="{FF2B5EF4-FFF2-40B4-BE49-F238E27FC236}">
                    <a16:creationId xmlns:a16="http://schemas.microsoft.com/office/drawing/2014/main" id="{932F5ACC-586C-3100-498B-12D6F0C9E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Group 17">
              <a:extLst>
                <a:ext uri="{FF2B5EF4-FFF2-40B4-BE49-F238E27FC236}">
                  <a16:creationId xmlns:a16="http://schemas.microsoft.com/office/drawing/2014/main" id="{FA316F6E-E7E6-420F-4C4E-51F0DF2624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9" name="Freeform: Shape 18">
                <a:extLst>
                  <a:ext uri="{FF2B5EF4-FFF2-40B4-BE49-F238E27FC236}">
                    <a16:creationId xmlns:a16="http://schemas.microsoft.com/office/drawing/2014/main" id="{04C5B067-52FC-1F9A-B3EC-E43DC30A8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5F0FE892-D06C-2648-0D8D-2F0C29B258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Picture 4" descr="A logo of a church&#10;&#10;Description automatically generated">
            <a:extLst>
              <a:ext uri="{FF2B5EF4-FFF2-40B4-BE49-F238E27FC236}">
                <a16:creationId xmlns:a16="http://schemas.microsoft.com/office/drawing/2014/main" id="{6776FA80-FEF4-9E1C-38FE-319D5AF668D6}"/>
              </a:ext>
            </a:extLst>
          </p:cNvPr>
          <p:cNvPicPr>
            <a:picLocks noChangeAspect="1"/>
          </p:cNvPicPr>
          <p:nvPr/>
        </p:nvPicPr>
        <p:blipFill>
          <a:blip r:embed="rId4"/>
          <a:stretch>
            <a:fillRect/>
          </a:stretch>
        </p:blipFill>
        <p:spPr>
          <a:xfrm>
            <a:off x="988429" y="1429488"/>
            <a:ext cx="4090566" cy="4579200"/>
          </a:xfrm>
          <a:prstGeom prst="rect">
            <a:avLst/>
          </a:prstGeom>
        </p:spPr>
      </p:pic>
      <p:sp>
        <p:nvSpPr>
          <p:cNvPr id="3" name="TextBox 2">
            <a:extLst>
              <a:ext uri="{FF2B5EF4-FFF2-40B4-BE49-F238E27FC236}">
                <a16:creationId xmlns:a16="http://schemas.microsoft.com/office/drawing/2014/main" id="{6A9E26E7-7224-0D1F-EE32-0652C7BFEB03}"/>
              </a:ext>
            </a:extLst>
          </p:cNvPr>
          <p:cNvSpPr txBox="1"/>
          <p:nvPr/>
        </p:nvSpPr>
        <p:spPr>
          <a:xfrm>
            <a:off x="6400822" y="2858975"/>
            <a:ext cx="5676990" cy="1938992"/>
          </a:xfrm>
          <a:prstGeom prst="rect">
            <a:avLst/>
          </a:prstGeom>
          <a:noFill/>
        </p:spPr>
        <p:txBody>
          <a:bodyPr wrap="square">
            <a:spAutoFit/>
          </a:bodyPr>
          <a:lstStyle/>
          <a:p>
            <a:pPr>
              <a:spcBef>
                <a:spcPts val="1600"/>
              </a:spcBef>
            </a:pPr>
            <a:r>
              <a:rPr lang="en-GB" sz="2400" b="1" dirty="0">
                <a:solidFill>
                  <a:schemeClr val="bg1"/>
                </a:solidFill>
                <a:latin typeface="SassoonPrimary" panose="020B0500000000000000" pitchFamily="34" charset="0"/>
              </a:rPr>
              <a:t>The 2026 SATs for Key Stage 2 will take place from May 11 to May 14, 2026, assessing Year 6 students in Maths, Reading, and Grammar, Punctuation, and Spelling (</a:t>
            </a:r>
            <a:r>
              <a:rPr lang="en-GB" sz="2400" b="1" dirty="0" err="1">
                <a:solidFill>
                  <a:schemeClr val="bg1"/>
                </a:solidFill>
                <a:latin typeface="SassoonPrimary" panose="020B0500000000000000" pitchFamily="34" charset="0"/>
              </a:rPr>
              <a:t>GaPS</a:t>
            </a:r>
            <a:r>
              <a:rPr lang="en-GB" sz="2400" b="1" dirty="0">
                <a:solidFill>
                  <a:schemeClr val="bg1"/>
                </a:solidFill>
                <a:latin typeface="SassoonPrimary" panose="020B0500000000000000" pitchFamily="34" charset="0"/>
              </a:rPr>
              <a:t>).</a:t>
            </a:r>
            <a:endParaRPr lang="en-GB" sz="2400" dirty="0">
              <a:solidFill>
                <a:schemeClr val="bg1"/>
              </a:solidFill>
              <a:latin typeface="SassoonPrimary" panose="020B0500000000000000" pitchFamily="34" charset="0"/>
            </a:endParaRPr>
          </a:p>
        </p:txBody>
      </p:sp>
      <p:pic>
        <p:nvPicPr>
          <p:cNvPr id="6" name="Picture 5">
            <a:extLst>
              <a:ext uri="{FF2B5EF4-FFF2-40B4-BE49-F238E27FC236}">
                <a16:creationId xmlns:a16="http://schemas.microsoft.com/office/drawing/2014/main" id="{6D9BAC18-E6EC-AD58-B688-6FCDC8561D94}"/>
              </a:ext>
            </a:extLst>
          </p:cNvPr>
          <p:cNvPicPr>
            <a:picLocks noChangeAspect="1"/>
          </p:cNvPicPr>
          <p:nvPr/>
        </p:nvPicPr>
        <p:blipFill>
          <a:blip r:embed="rId5"/>
          <a:stretch>
            <a:fillRect/>
          </a:stretch>
        </p:blipFill>
        <p:spPr>
          <a:xfrm>
            <a:off x="7697471" y="339059"/>
            <a:ext cx="2881083" cy="2180857"/>
          </a:xfrm>
          <a:prstGeom prst="rect">
            <a:avLst/>
          </a:prstGeom>
        </p:spPr>
      </p:pic>
    </p:spTree>
    <p:custDataLst>
      <p:tags r:id="rId1"/>
    </p:custDataLst>
    <p:extLst>
      <p:ext uri="{BB962C8B-B14F-4D97-AF65-F5344CB8AC3E}">
        <p14:creationId xmlns:p14="http://schemas.microsoft.com/office/powerpoint/2010/main" val="285540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F216371-EF7B-431F-9D59-55FC31794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B25C5E-4CBB-DCB9-DF08-9CA01EAE6676}"/>
              </a:ext>
            </a:extLst>
          </p:cNvPr>
          <p:cNvSpPr txBox="1"/>
          <p:nvPr/>
        </p:nvSpPr>
        <p:spPr>
          <a:xfrm>
            <a:off x="6567330" y="2664729"/>
            <a:ext cx="4956153" cy="2665509"/>
          </a:xfrm>
          <a:prstGeom prst="rect">
            <a:avLst/>
          </a:prstGeom>
        </p:spPr>
        <p:txBody>
          <a:bodyPr vert="horz" lIns="91440" tIns="45720" rIns="91440" bIns="45720" rtlCol="0" anchor="b">
            <a:noAutofit/>
          </a:bodyPr>
          <a:lstStyle/>
          <a:p>
            <a:pPr>
              <a:lnSpc>
                <a:spcPct val="120000"/>
              </a:lnSpc>
            </a:pPr>
            <a:endParaRPr lang="en-GB" sz="2800" b="1" dirty="0">
              <a:solidFill>
                <a:schemeClr val="bg1"/>
              </a:solidFill>
              <a:latin typeface="SassoonPrimary" panose="020B0500000000000000" pitchFamily="34" charset="0"/>
              <a:ea typeface="Calibri" panose="020F0502020204030204" pitchFamily="34" charset="0"/>
            </a:endParaRPr>
          </a:p>
          <a:p>
            <a:pPr>
              <a:lnSpc>
                <a:spcPct val="120000"/>
              </a:lnSpc>
            </a:pPr>
            <a:endParaRPr lang="en-GB" sz="2800" b="1" dirty="0">
              <a:solidFill>
                <a:schemeClr val="bg1"/>
              </a:solidFill>
              <a:latin typeface="SassoonPrimary" panose="020B0500000000000000" pitchFamily="34" charset="0"/>
              <a:ea typeface="Calibri" panose="020F0502020204030204" pitchFamily="34" charset="0"/>
            </a:endParaRPr>
          </a:p>
          <a:p>
            <a:pPr>
              <a:lnSpc>
                <a:spcPct val="120000"/>
              </a:lnSpc>
            </a:pPr>
            <a:r>
              <a:rPr lang="en-GB" sz="2800" b="1" dirty="0">
                <a:solidFill>
                  <a:schemeClr val="bg1"/>
                </a:solidFill>
                <a:latin typeface="SassoonPrimary" panose="020B0500000000000000" pitchFamily="34" charset="0"/>
              </a:rPr>
              <a:t>REMINDERS</a:t>
            </a:r>
          </a:p>
          <a:p>
            <a:pPr>
              <a:lnSpc>
                <a:spcPct val="120000"/>
              </a:lnSpc>
            </a:pPr>
            <a:r>
              <a:rPr lang="en-GB" sz="2800" b="1" dirty="0">
                <a:solidFill>
                  <a:schemeClr val="bg1"/>
                </a:solidFill>
                <a:latin typeface="SassoonPrimary" panose="020B0500000000000000" pitchFamily="34" charset="0"/>
                <a:ea typeface="Calibri" panose="020F0502020204030204" pitchFamily="34" charset="0"/>
              </a:rPr>
              <a:t>Water Bottle</a:t>
            </a:r>
            <a:r>
              <a:rPr lang="en-GB" sz="2800" dirty="0">
                <a:solidFill>
                  <a:schemeClr val="bg1"/>
                </a:solidFill>
                <a:latin typeface="SassoonPrimary" panose="020B0500000000000000" pitchFamily="34" charset="0"/>
                <a:ea typeface="Calibri" panose="020F0502020204030204" pitchFamily="34" charset="0"/>
              </a:rPr>
              <a:t>: please make sure that your child brings this to school each day.</a:t>
            </a:r>
          </a:p>
          <a:p>
            <a:pPr>
              <a:lnSpc>
                <a:spcPct val="120000"/>
              </a:lnSpc>
            </a:pPr>
            <a:endParaRPr lang="en-GB" sz="2800" dirty="0">
              <a:solidFill>
                <a:schemeClr val="bg1"/>
              </a:solidFill>
              <a:latin typeface="SassoonPrimary" panose="020B0500000000000000" pitchFamily="34" charset="0"/>
            </a:endParaRPr>
          </a:p>
          <a:p>
            <a:pPr>
              <a:lnSpc>
                <a:spcPct val="120000"/>
              </a:lnSpc>
            </a:pPr>
            <a:r>
              <a:rPr lang="en-GB" sz="2800" b="1" dirty="0">
                <a:solidFill>
                  <a:schemeClr val="bg1"/>
                </a:solidFill>
                <a:latin typeface="SassoonPrimary" panose="020B0500000000000000" pitchFamily="34" charset="0"/>
              </a:rPr>
              <a:t>Snack:</a:t>
            </a:r>
            <a:r>
              <a:rPr lang="en-GB" sz="2800" dirty="0">
                <a:solidFill>
                  <a:schemeClr val="bg1"/>
                </a:solidFill>
                <a:latin typeface="SassoonPrimary" panose="020B0500000000000000" pitchFamily="34" charset="0"/>
              </a:rPr>
              <a:t> if your child does not have toast, please make sure to send a suitable snack for break times.</a:t>
            </a:r>
          </a:p>
        </p:txBody>
      </p:sp>
      <p:grpSp>
        <p:nvGrpSpPr>
          <p:cNvPr id="16" name="Group 15">
            <a:extLst>
              <a:ext uri="{FF2B5EF4-FFF2-40B4-BE49-F238E27FC236}">
                <a16:creationId xmlns:a16="http://schemas.microsoft.com/office/drawing/2014/main" id="{9BFFD157-D6B7-49C8-8010-8A653B16F6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6270085" cy="6858000"/>
            <a:chOff x="1" y="0"/>
            <a:chExt cx="6270085" cy="6858000"/>
          </a:xfrm>
          <a:effectLst>
            <a:outerShdw blurRad="381000" dist="152400" algn="l" rotWithShape="0">
              <a:prstClr val="black">
                <a:alpha val="10000"/>
              </a:prstClr>
            </a:outerShdw>
          </a:effectLst>
        </p:grpSpPr>
        <p:grpSp>
          <p:nvGrpSpPr>
            <p:cNvPr id="17" name="Group 16">
              <a:extLst>
                <a:ext uri="{FF2B5EF4-FFF2-40B4-BE49-F238E27FC236}">
                  <a16:creationId xmlns:a16="http://schemas.microsoft.com/office/drawing/2014/main" id="{34A1260A-F763-4B08-B3B0-9AB02E0916D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 y="0"/>
              <a:ext cx="6084449" cy="6858000"/>
              <a:chOff x="1" y="0"/>
              <a:chExt cx="6084449" cy="6858000"/>
            </a:xfrm>
          </p:grpSpPr>
          <p:sp>
            <p:nvSpPr>
              <p:cNvPr id="21" name="Rectangle 35">
                <a:extLst>
                  <a:ext uri="{FF2B5EF4-FFF2-40B4-BE49-F238E27FC236}">
                    <a16:creationId xmlns:a16="http://schemas.microsoft.com/office/drawing/2014/main" id="{F3B18E67-E612-46F7-BB08-BBB14DF2B9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Rectangle 35">
                <a:extLst>
                  <a:ext uri="{FF2B5EF4-FFF2-40B4-BE49-F238E27FC236}">
                    <a16:creationId xmlns:a16="http://schemas.microsoft.com/office/drawing/2014/main" id="{CF575B15-84F8-405E-851F-197ACA0B7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6084449" cy="6858000"/>
              </a:xfrm>
              <a:custGeom>
                <a:avLst/>
                <a:gdLst>
                  <a:gd name="connsiteX0" fmla="*/ 0 w 5936343"/>
                  <a:gd name="connsiteY0" fmla="*/ 0 h 6858000"/>
                  <a:gd name="connsiteX1" fmla="*/ 5936343 w 5936343"/>
                  <a:gd name="connsiteY1" fmla="*/ 0 h 6858000"/>
                  <a:gd name="connsiteX2" fmla="*/ 5936343 w 5936343"/>
                  <a:gd name="connsiteY2" fmla="*/ 6858000 h 6858000"/>
                  <a:gd name="connsiteX3" fmla="*/ 0 w 5936343"/>
                  <a:gd name="connsiteY3" fmla="*/ 6858000 h 6858000"/>
                  <a:gd name="connsiteX4" fmla="*/ 0 w 5936343"/>
                  <a:gd name="connsiteY4" fmla="*/ 0 h 6858000"/>
                  <a:gd name="connsiteX0" fmla="*/ 0 w 5936343"/>
                  <a:gd name="connsiteY0" fmla="*/ 0 h 6858000"/>
                  <a:gd name="connsiteX1" fmla="*/ 5936343 w 5936343"/>
                  <a:gd name="connsiteY1" fmla="*/ 0 h 6858000"/>
                  <a:gd name="connsiteX2" fmla="*/ 5929223 w 5936343"/>
                  <a:gd name="connsiteY2" fmla="*/ 1702279 h 6858000"/>
                  <a:gd name="connsiteX3" fmla="*/ 5936343 w 5936343"/>
                  <a:gd name="connsiteY3" fmla="*/ 6858000 h 6858000"/>
                  <a:gd name="connsiteX4" fmla="*/ 0 w 5936343"/>
                  <a:gd name="connsiteY4" fmla="*/ 6858000 h 6858000"/>
                  <a:gd name="connsiteX5" fmla="*/ 0 w 5936343"/>
                  <a:gd name="connsiteY5" fmla="*/ 0 h 6858000"/>
                  <a:gd name="connsiteX0" fmla="*/ 0 w 6073025"/>
                  <a:gd name="connsiteY0" fmla="*/ 0 h 6858000"/>
                  <a:gd name="connsiteX1" fmla="*/ 5936343 w 6073025"/>
                  <a:gd name="connsiteY1" fmla="*/ 0 h 6858000"/>
                  <a:gd name="connsiteX2" fmla="*/ 6072996 w 6073025"/>
                  <a:gd name="connsiteY2" fmla="*/ 1840302 h 6858000"/>
                  <a:gd name="connsiteX3" fmla="*/ 5936343 w 6073025"/>
                  <a:gd name="connsiteY3" fmla="*/ 6858000 h 6858000"/>
                  <a:gd name="connsiteX4" fmla="*/ 0 w 6073025"/>
                  <a:gd name="connsiteY4" fmla="*/ 6858000 h 6858000"/>
                  <a:gd name="connsiteX5" fmla="*/ 0 w 6073025"/>
                  <a:gd name="connsiteY5" fmla="*/ 0 h 6858000"/>
                  <a:gd name="connsiteX0" fmla="*/ 0 w 6387976"/>
                  <a:gd name="connsiteY0" fmla="*/ 0 h 6858000"/>
                  <a:gd name="connsiteX1" fmla="*/ 5936343 w 6387976"/>
                  <a:gd name="connsiteY1" fmla="*/ 0 h 6858000"/>
                  <a:gd name="connsiteX2" fmla="*/ 6072996 w 6387976"/>
                  <a:gd name="connsiteY2" fmla="*/ 1840302 h 6858000"/>
                  <a:gd name="connsiteX3" fmla="*/ 5986732 w 6387976"/>
                  <a:gd name="connsiteY3" fmla="*/ 4675517 h 6858000"/>
                  <a:gd name="connsiteX4" fmla="*/ 5936343 w 6387976"/>
                  <a:gd name="connsiteY4" fmla="*/ 6858000 h 6858000"/>
                  <a:gd name="connsiteX5" fmla="*/ 0 w 6387976"/>
                  <a:gd name="connsiteY5" fmla="*/ 6858000 h 6858000"/>
                  <a:gd name="connsiteX6" fmla="*/ 0 w 6387976"/>
                  <a:gd name="connsiteY6" fmla="*/ 0 h 6858000"/>
                  <a:gd name="connsiteX0" fmla="*/ 0 w 6073674"/>
                  <a:gd name="connsiteY0" fmla="*/ 0 h 6858000"/>
                  <a:gd name="connsiteX1" fmla="*/ 5936343 w 6073674"/>
                  <a:gd name="connsiteY1" fmla="*/ 0 h 6858000"/>
                  <a:gd name="connsiteX2" fmla="*/ 6072996 w 6073674"/>
                  <a:gd name="connsiteY2" fmla="*/ 1840302 h 6858000"/>
                  <a:gd name="connsiteX3" fmla="*/ 5986732 w 6073674"/>
                  <a:gd name="connsiteY3" fmla="*/ 4675517 h 6858000"/>
                  <a:gd name="connsiteX4" fmla="*/ 5936343 w 6073674"/>
                  <a:gd name="connsiteY4" fmla="*/ 6858000 h 6858000"/>
                  <a:gd name="connsiteX5" fmla="*/ 0 w 6073674"/>
                  <a:gd name="connsiteY5" fmla="*/ 6858000 h 6858000"/>
                  <a:gd name="connsiteX6" fmla="*/ 0 w 6073674"/>
                  <a:gd name="connsiteY6" fmla="*/ 0 h 6858000"/>
                  <a:gd name="connsiteX0" fmla="*/ 0 w 6073134"/>
                  <a:gd name="connsiteY0" fmla="*/ 0 h 6858000"/>
                  <a:gd name="connsiteX1" fmla="*/ 5936343 w 6073134"/>
                  <a:gd name="connsiteY1" fmla="*/ 0 h 6858000"/>
                  <a:gd name="connsiteX2" fmla="*/ 6072996 w 6073134"/>
                  <a:gd name="connsiteY2" fmla="*/ 1840302 h 6858000"/>
                  <a:gd name="connsiteX3" fmla="*/ 5681932 w 6073134"/>
                  <a:gd name="connsiteY3" fmla="*/ 4537495 h 6858000"/>
                  <a:gd name="connsiteX4" fmla="*/ 5936343 w 6073134"/>
                  <a:gd name="connsiteY4" fmla="*/ 6858000 h 6858000"/>
                  <a:gd name="connsiteX5" fmla="*/ 0 w 6073134"/>
                  <a:gd name="connsiteY5" fmla="*/ 6858000 h 6858000"/>
                  <a:gd name="connsiteX6" fmla="*/ 0 w 6073134"/>
                  <a:gd name="connsiteY6" fmla="*/ 0 h 6858000"/>
                  <a:gd name="connsiteX0" fmla="*/ 0 w 6084449"/>
                  <a:gd name="connsiteY0" fmla="*/ 0 h 6858000"/>
                  <a:gd name="connsiteX1" fmla="*/ 5936343 w 6084449"/>
                  <a:gd name="connsiteY1" fmla="*/ 0 h 6858000"/>
                  <a:gd name="connsiteX2" fmla="*/ 6072996 w 6084449"/>
                  <a:gd name="connsiteY2" fmla="*/ 1840302 h 6858000"/>
                  <a:gd name="connsiteX3" fmla="*/ 5681932 w 6084449"/>
                  <a:gd name="connsiteY3" fmla="*/ 4537495 h 6858000"/>
                  <a:gd name="connsiteX4" fmla="*/ 5936343 w 6084449"/>
                  <a:gd name="connsiteY4" fmla="*/ 6858000 h 6858000"/>
                  <a:gd name="connsiteX5" fmla="*/ 0 w 6084449"/>
                  <a:gd name="connsiteY5" fmla="*/ 6858000 h 6858000"/>
                  <a:gd name="connsiteX6" fmla="*/ 0 w 608444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4449" h="6858000">
                    <a:moveTo>
                      <a:pt x="0" y="0"/>
                    </a:moveTo>
                    <a:lnTo>
                      <a:pt x="5936343" y="0"/>
                    </a:lnTo>
                    <a:cubicBezTo>
                      <a:pt x="5933970" y="567426"/>
                      <a:pt x="6075369" y="1272876"/>
                      <a:pt x="6072996" y="1840302"/>
                    </a:cubicBezTo>
                    <a:cubicBezTo>
                      <a:pt x="6161907" y="2901352"/>
                      <a:pt x="5704708" y="3701212"/>
                      <a:pt x="5681932" y="4537495"/>
                    </a:cubicBezTo>
                    <a:cubicBezTo>
                      <a:pt x="5659157" y="5373778"/>
                      <a:pt x="5801196" y="6361982"/>
                      <a:pt x="5936343" y="6858000"/>
                    </a:cubicBezTo>
                    <a:lnTo>
                      <a:pt x="0" y="6858000"/>
                    </a:lnTo>
                    <a:lnTo>
                      <a:pt x="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Group 17">
              <a:extLst>
                <a:ext uri="{FF2B5EF4-FFF2-40B4-BE49-F238E27FC236}">
                  <a16:creationId xmlns:a16="http://schemas.microsoft.com/office/drawing/2014/main" id="{2C6282AD-1695-490F-8FB6-BBAE001D78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395368" y="0"/>
              <a:ext cx="874718" cy="6857455"/>
              <a:chOff x="5395368" y="0"/>
              <a:chExt cx="874718" cy="6857455"/>
            </a:xfrm>
          </p:grpSpPr>
          <p:sp>
            <p:nvSpPr>
              <p:cNvPr id="19" name="Freeform: Shape 18">
                <a:extLst>
                  <a:ext uri="{FF2B5EF4-FFF2-40B4-BE49-F238E27FC236}">
                    <a16:creationId xmlns:a16="http://schemas.microsoft.com/office/drawing/2014/main" id="{13E6E681-A750-4A32-9BF0-911FDF1D1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1458AF90-18B2-472F-A526-F65270C997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5" name="Picture 4" descr="A logo of a church&#10;&#10;Description automatically generated">
            <a:extLst>
              <a:ext uri="{FF2B5EF4-FFF2-40B4-BE49-F238E27FC236}">
                <a16:creationId xmlns:a16="http://schemas.microsoft.com/office/drawing/2014/main" id="{30A3B6AE-7C29-EB49-57D2-82A19B33D679}"/>
              </a:ext>
            </a:extLst>
          </p:cNvPr>
          <p:cNvPicPr>
            <a:picLocks noChangeAspect="1"/>
          </p:cNvPicPr>
          <p:nvPr/>
        </p:nvPicPr>
        <p:blipFill>
          <a:blip r:embed="rId4"/>
          <a:stretch>
            <a:fillRect/>
          </a:stretch>
        </p:blipFill>
        <p:spPr>
          <a:xfrm>
            <a:off x="988429" y="1429488"/>
            <a:ext cx="4090566" cy="4579200"/>
          </a:xfrm>
          <a:prstGeom prst="rect">
            <a:avLst/>
          </a:prstGeom>
        </p:spPr>
      </p:pic>
    </p:spTree>
    <p:custDataLst>
      <p:tags r:id="rId1"/>
    </p:custDataLst>
    <p:extLst>
      <p:ext uri="{BB962C8B-B14F-4D97-AF65-F5344CB8AC3E}">
        <p14:creationId xmlns:p14="http://schemas.microsoft.com/office/powerpoint/2010/main" val="3695721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1038">
            <a:extLst>
              <a:ext uri="{FF2B5EF4-FFF2-40B4-BE49-F238E27FC236}">
                <a16:creationId xmlns:a16="http://schemas.microsoft.com/office/drawing/2014/main" id="{78844373-2C10-4009-B7EA-3CF513401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01984C0-EEB5-47B1-A644-486FA96E6A20}"/>
              </a:ext>
            </a:extLst>
          </p:cNvPr>
          <p:cNvSpPr txBox="1"/>
          <p:nvPr/>
        </p:nvSpPr>
        <p:spPr>
          <a:xfrm>
            <a:off x="3986042" y="841375"/>
            <a:ext cx="3873671" cy="1911156"/>
          </a:xfrm>
          <a:prstGeom prst="rect">
            <a:avLst/>
          </a:prstGeom>
        </p:spPr>
        <p:txBody>
          <a:bodyPr vert="horz" lIns="91440" tIns="45720" rIns="91440" bIns="45720" rtlCol="0" anchor="b">
            <a:noAutofit/>
          </a:bodyPr>
          <a:lstStyle/>
          <a:p>
            <a:pPr algn="ctr" defTabSz="914400">
              <a:lnSpc>
                <a:spcPct val="90000"/>
              </a:lnSpc>
              <a:spcBef>
                <a:spcPct val="0"/>
              </a:spcBef>
              <a:spcAft>
                <a:spcPts val="600"/>
              </a:spcAft>
            </a:pPr>
            <a:r>
              <a:rPr lang="en-US" sz="7200" b="1" kern="1200" dirty="0">
                <a:solidFill>
                  <a:schemeClr val="bg1"/>
                </a:solidFill>
                <a:latin typeface="+mj-lt"/>
                <a:ea typeface="+mj-ea"/>
                <a:cs typeface="+mj-cs"/>
              </a:rPr>
              <a:t>Home Learning</a:t>
            </a:r>
          </a:p>
        </p:txBody>
      </p:sp>
      <p:sp>
        <p:nvSpPr>
          <p:cNvPr id="11" name="Subtitle 10">
            <a:extLst>
              <a:ext uri="{FF2B5EF4-FFF2-40B4-BE49-F238E27FC236}">
                <a16:creationId xmlns:a16="http://schemas.microsoft.com/office/drawing/2014/main" id="{35DF714A-B4F2-F171-D34A-568014DF0338}"/>
              </a:ext>
            </a:extLst>
          </p:cNvPr>
          <p:cNvSpPr>
            <a:spLocks noGrp="1"/>
          </p:cNvSpPr>
          <p:nvPr>
            <p:ph type="subTitle" idx="1"/>
          </p:nvPr>
        </p:nvSpPr>
        <p:spPr>
          <a:xfrm>
            <a:off x="4354513" y="4337072"/>
            <a:ext cx="3506264" cy="1671616"/>
          </a:xfrm>
        </p:spPr>
        <p:txBody>
          <a:bodyPr vert="horz" lIns="91440" tIns="45720" rIns="91440" bIns="45720" rtlCol="0">
            <a:noAutofit/>
          </a:bodyPr>
          <a:lstStyle/>
          <a:p>
            <a:r>
              <a:rPr lang="en-US" sz="3200" b="1" i="1" kern="1200" dirty="0">
                <a:solidFill>
                  <a:schemeClr val="bg1"/>
                </a:solidFill>
                <a:latin typeface="Lucida Handwriting" panose="03010101010101010101" pitchFamily="66" charset="0"/>
              </a:rPr>
              <a:t>With Christ as our guide, we inspire and thrive</a:t>
            </a:r>
          </a:p>
        </p:txBody>
      </p:sp>
      <p:grpSp>
        <p:nvGrpSpPr>
          <p:cNvPr id="1041" name="Group 1040">
            <a:extLst>
              <a:ext uri="{FF2B5EF4-FFF2-40B4-BE49-F238E27FC236}">
                <a16:creationId xmlns:a16="http://schemas.microsoft.com/office/drawing/2014/main" id="{8A1086F5-290F-43BC-8A5F-AA48DA80D5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4087640" cy="6858000"/>
            <a:chOff x="1" y="0"/>
            <a:chExt cx="4087640" cy="6858000"/>
          </a:xfrm>
          <a:effectLst>
            <a:outerShdw blurRad="381000" dist="152400" algn="ctr" rotWithShape="0">
              <a:srgbClr val="000000">
                <a:alpha val="10000"/>
              </a:srgbClr>
            </a:outerShdw>
          </a:effectLst>
        </p:grpSpPr>
        <p:sp>
          <p:nvSpPr>
            <p:cNvPr id="1042" name="Freeform: Shape 1041">
              <a:extLst>
                <a:ext uri="{FF2B5EF4-FFF2-40B4-BE49-F238E27FC236}">
                  <a16:creationId xmlns:a16="http://schemas.microsoft.com/office/drawing/2014/main" id="{6BFE62CD-B7BF-4E72-B3A4-EF70C3DAF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3986041" cy="6858000"/>
            </a:xfrm>
            <a:custGeom>
              <a:avLst/>
              <a:gdLst>
                <a:gd name="connsiteX0" fmla="*/ 0 w 3986041"/>
                <a:gd name="connsiteY0" fmla="*/ 0 h 6858000"/>
                <a:gd name="connsiteX1" fmla="*/ 3066495 w 3986041"/>
                <a:gd name="connsiteY1" fmla="*/ 0 h 6858000"/>
                <a:gd name="connsiteX2" fmla="*/ 3427241 w 3986041"/>
                <a:gd name="connsiteY2" fmla="*/ 1211943 h 6858000"/>
                <a:gd name="connsiteX3" fmla="*/ 3986041 w 3986041"/>
                <a:gd name="connsiteY3" fmla="*/ 4122057 h 6858000"/>
                <a:gd name="connsiteX4" fmla="*/ 3751724 w 3986041"/>
                <a:gd name="connsiteY4" fmla="*/ 6858000 h 6858000"/>
                <a:gd name="connsiteX5" fmla="*/ 0 w 3986041"/>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6041" h="6858000">
                  <a:moveTo>
                    <a:pt x="0" y="0"/>
                  </a:moveTo>
                  <a:lnTo>
                    <a:pt x="3066495" y="0"/>
                  </a:lnTo>
                  <a:lnTo>
                    <a:pt x="3427241" y="1211943"/>
                  </a:lnTo>
                  <a:lnTo>
                    <a:pt x="3986041" y="4122057"/>
                  </a:lnTo>
                  <a:lnTo>
                    <a:pt x="3751724" y="6858000"/>
                  </a:lnTo>
                  <a:lnTo>
                    <a:pt x="0" y="6858000"/>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EC58BB09-35C2-4EAD-A800-B39E4CA49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748588"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030" name="Picture 6" descr="Guide to Using Times Tables Rock Stars ...">
            <a:extLst>
              <a:ext uri="{FF2B5EF4-FFF2-40B4-BE49-F238E27FC236}">
                <a16:creationId xmlns:a16="http://schemas.microsoft.com/office/drawing/2014/main" id="{BB50150B-1F8D-4461-B0A8-EC3AC435B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884" r="18118" b="2"/>
          <a:stretch/>
        </p:blipFill>
        <p:spPr bwMode="auto">
          <a:xfrm>
            <a:off x="20" y="10"/>
            <a:ext cx="3690882" cy="3333740"/>
          </a:xfrm>
          <a:custGeom>
            <a:avLst/>
            <a:gdLst/>
            <a:ahLst/>
            <a:cxnLst/>
            <a:rect l="l" t="t" r="r" b="b"/>
            <a:pathLst>
              <a:path w="3690902" h="3333750">
                <a:moveTo>
                  <a:pt x="0" y="0"/>
                </a:moveTo>
                <a:lnTo>
                  <a:pt x="2996382" y="0"/>
                </a:lnTo>
                <a:lnTo>
                  <a:pt x="3563333" y="1750276"/>
                </a:lnTo>
                <a:lnTo>
                  <a:pt x="3690902" y="3333750"/>
                </a:lnTo>
                <a:lnTo>
                  <a:pt x="0" y="3333750"/>
                </a:ln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Accelerated Reader">
            <a:extLst>
              <a:ext uri="{FF2B5EF4-FFF2-40B4-BE49-F238E27FC236}">
                <a16:creationId xmlns:a16="http://schemas.microsoft.com/office/drawing/2014/main" id="{19DF0A11-1738-8B16-DCBD-BE4EDD1D23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686" r="1865" b="1"/>
          <a:stretch/>
        </p:blipFill>
        <p:spPr bwMode="auto">
          <a:xfrm>
            <a:off x="8281916" y="1"/>
            <a:ext cx="3910084" cy="3333747"/>
          </a:xfrm>
          <a:custGeom>
            <a:avLst/>
            <a:gdLst/>
            <a:ahLst/>
            <a:cxnLst/>
            <a:rect l="l" t="t" r="r" b="b"/>
            <a:pathLst>
              <a:path w="3910084" h="3333747">
                <a:moveTo>
                  <a:pt x="118775" y="0"/>
                </a:moveTo>
                <a:lnTo>
                  <a:pt x="3910084" y="0"/>
                </a:lnTo>
                <a:lnTo>
                  <a:pt x="3910084" y="3333747"/>
                </a:lnTo>
                <a:lnTo>
                  <a:pt x="203835" y="3333747"/>
                </a:lnTo>
                <a:lnTo>
                  <a:pt x="0" y="803615"/>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Lornshill Academy - Google Classroom">
            <a:extLst>
              <a:ext uri="{FF2B5EF4-FFF2-40B4-BE49-F238E27FC236}">
                <a16:creationId xmlns:a16="http://schemas.microsoft.com/office/drawing/2014/main" id="{DCA33D6D-6C98-D929-56AD-D27FCBEDAE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722" r="10505" b="-1"/>
          <a:stretch/>
        </p:blipFill>
        <p:spPr bwMode="auto">
          <a:xfrm>
            <a:off x="20" y="3524255"/>
            <a:ext cx="3910064" cy="3333745"/>
          </a:xfrm>
          <a:custGeom>
            <a:avLst/>
            <a:gdLst/>
            <a:ahLst/>
            <a:cxnLst/>
            <a:rect l="l" t="t" r="r" b="b"/>
            <a:pathLst>
              <a:path w="3910084" h="3333745">
                <a:moveTo>
                  <a:pt x="0" y="0"/>
                </a:moveTo>
                <a:lnTo>
                  <a:pt x="3706250" y="0"/>
                </a:lnTo>
                <a:lnTo>
                  <a:pt x="3910084" y="2530130"/>
                </a:lnTo>
                <a:lnTo>
                  <a:pt x="3791309" y="3333745"/>
                </a:lnTo>
                <a:lnTo>
                  <a:pt x="0" y="3333745"/>
                </a:lnTo>
                <a:close/>
              </a:path>
            </a:pathLst>
          </a:custGeom>
          <a:noFill/>
          <a:extLst>
            <a:ext uri="{909E8E84-426E-40DD-AFC4-6F175D3DCCD1}">
              <a14:hiddenFill xmlns:a14="http://schemas.microsoft.com/office/drawing/2010/main">
                <a:solidFill>
                  <a:srgbClr val="FFFFFF"/>
                </a:solidFill>
              </a14:hiddenFill>
            </a:ext>
          </a:extLst>
        </p:spPr>
      </p:pic>
      <p:grpSp>
        <p:nvGrpSpPr>
          <p:cNvPr id="1045" name="Group 1044">
            <a:extLst>
              <a:ext uri="{FF2B5EF4-FFF2-40B4-BE49-F238E27FC236}">
                <a16:creationId xmlns:a16="http://schemas.microsoft.com/office/drawing/2014/main" id="{0220991A-5EB0-44E3-B615-BDCA59E66F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8589" y="0"/>
            <a:ext cx="1339053" cy="6858000"/>
            <a:chOff x="2661507" y="0"/>
            <a:chExt cx="1339053" cy="6858000"/>
          </a:xfrm>
        </p:grpSpPr>
        <p:sp>
          <p:nvSpPr>
            <p:cNvPr id="1046" name="Freeform: Shape 1045">
              <a:extLst>
                <a:ext uri="{FF2B5EF4-FFF2-40B4-BE49-F238E27FC236}">
                  <a16:creationId xmlns:a16="http://schemas.microsoft.com/office/drawing/2014/main" id="{6FBE570C-9796-4356-8D50-B25FFB05B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7" name="Freeform: Shape 1046">
              <a:extLst>
                <a:ext uri="{FF2B5EF4-FFF2-40B4-BE49-F238E27FC236}">
                  <a16:creationId xmlns:a16="http://schemas.microsoft.com/office/drawing/2014/main" id="{7D72FE4A-0FC7-4162-85F2-63D0FE67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6">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034" name="Picture 10" descr="The grand end of term quiz | Feature ...">
            <a:extLst>
              <a:ext uri="{FF2B5EF4-FFF2-40B4-BE49-F238E27FC236}">
                <a16:creationId xmlns:a16="http://schemas.microsoft.com/office/drawing/2014/main" id="{D71F8BC1-829A-64F1-5D91-F6FEC27D0C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8518" r="17018"/>
          <a:stretch/>
        </p:blipFill>
        <p:spPr bwMode="auto">
          <a:xfrm>
            <a:off x="8504168" y="3562350"/>
            <a:ext cx="3687832" cy="3295650"/>
          </a:xfrm>
          <a:custGeom>
            <a:avLst/>
            <a:gdLst/>
            <a:ahLst/>
            <a:cxnLst/>
            <a:rect l="l" t="t" r="r" b="b"/>
            <a:pathLst>
              <a:path w="3687832" h="3295650">
                <a:moveTo>
                  <a:pt x="3687832" y="0"/>
                </a:moveTo>
                <a:lnTo>
                  <a:pt x="3687832" y="3295650"/>
                </a:lnTo>
                <a:lnTo>
                  <a:pt x="691450" y="3295650"/>
                </a:lnTo>
                <a:lnTo>
                  <a:pt x="124499" y="1545374"/>
                </a:lnTo>
                <a:lnTo>
                  <a:pt x="0" y="1"/>
                </a:lnTo>
                <a:close/>
              </a:path>
            </a:pathLst>
          </a:custGeom>
          <a:noFill/>
          <a:extLst>
            <a:ext uri="{909E8E84-426E-40DD-AFC4-6F175D3DCCD1}">
              <a14:hiddenFill xmlns:a14="http://schemas.microsoft.com/office/drawing/2010/main">
                <a:solidFill>
                  <a:srgbClr val="FFFFFF"/>
                </a:solidFill>
              </a14:hiddenFill>
            </a:ext>
          </a:extLst>
        </p:spPr>
      </p:pic>
      <p:grpSp>
        <p:nvGrpSpPr>
          <p:cNvPr id="1049" name="Group 1048">
            <a:extLst>
              <a:ext uri="{FF2B5EF4-FFF2-40B4-BE49-F238E27FC236}">
                <a16:creationId xmlns:a16="http://schemas.microsoft.com/office/drawing/2014/main" id="{61D1A57D-77BC-4EEC-819E-6F5EEF3487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104359" y="-2"/>
            <a:ext cx="1339053" cy="6858000"/>
            <a:chOff x="2661507" y="0"/>
            <a:chExt cx="1339053" cy="6858000"/>
          </a:xfrm>
          <a:effectLst>
            <a:outerShdw blurRad="381000" dist="152400" dir="10800000" algn="r" rotWithShape="0">
              <a:prstClr val="black">
                <a:alpha val="10000"/>
              </a:prstClr>
            </a:outerShdw>
          </a:effectLst>
        </p:grpSpPr>
        <p:sp>
          <p:nvSpPr>
            <p:cNvPr id="1050" name="Freeform: Shape 1049">
              <a:extLst>
                <a:ext uri="{FF2B5EF4-FFF2-40B4-BE49-F238E27FC236}">
                  <a16:creationId xmlns:a16="http://schemas.microsoft.com/office/drawing/2014/main" id="{5913AB8E-CB2A-4854-8A54-923C07FC7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1" name="Freeform: Shape 1050">
              <a:extLst>
                <a:ext uri="{FF2B5EF4-FFF2-40B4-BE49-F238E27FC236}">
                  <a16:creationId xmlns:a16="http://schemas.microsoft.com/office/drawing/2014/main" id="{81F5CCDF-B355-4127-8062-39039B53D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61507" y="0"/>
              <a:ext cx="1339053" cy="6858000"/>
            </a:xfrm>
            <a:custGeom>
              <a:avLst/>
              <a:gdLst>
                <a:gd name="connsiteX0" fmla="*/ 850532 w 1339053"/>
                <a:gd name="connsiteY0" fmla="*/ 3481838 h 6858000"/>
                <a:gd name="connsiteX1" fmla="*/ 877027 w 1339053"/>
                <a:gd name="connsiteY1" fmla="*/ 3490955 h 6858000"/>
                <a:gd name="connsiteX2" fmla="*/ 922718 w 1339053"/>
                <a:gd name="connsiteY2" fmla="*/ 3516472 h 6858000"/>
                <a:gd name="connsiteX3" fmla="*/ 1094179 w 1339053"/>
                <a:gd name="connsiteY3" fmla="*/ 3567567 h 6858000"/>
                <a:gd name="connsiteX4" fmla="*/ 1118891 w 1339053"/>
                <a:gd name="connsiteY4" fmla="*/ 3568331 h 6858000"/>
                <a:gd name="connsiteX5" fmla="*/ 1295961 w 1339053"/>
                <a:gd name="connsiteY5" fmla="*/ 3584709 h 6858000"/>
                <a:gd name="connsiteX6" fmla="*/ 1308070 w 1339053"/>
                <a:gd name="connsiteY6" fmla="*/ 3585183 h 6858000"/>
                <a:gd name="connsiteX7" fmla="*/ 1325263 w 1339053"/>
                <a:gd name="connsiteY7" fmla="*/ 3705453 h 6858000"/>
                <a:gd name="connsiteX8" fmla="*/ 1334107 w 1339053"/>
                <a:gd name="connsiteY8" fmla="*/ 3772268 h 6858000"/>
                <a:gd name="connsiteX9" fmla="*/ 1338203 w 1339053"/>
                <a:gd name="connsiteY9" fmla="*/ 3831076 h 6858000"/>
                <a:gd name="connsiteX10" fmla="*/ 1338805 w 1339053"/>
                <a:gd name="connsiteY10" fmla="*/ 3839709 h 6858000"/>
                <a:gd name="connsiteX11" fmla="*/ 1335635 w 1339053"/>
                <a:gd name="connsiteY11" fmla="*/ 4118635 h 6858000"/>
                <a:gd name="connsiteX12" fmla="*/ 1337171 w 1339053"/>
                <a:gd name="connsiteY12" fmla="*/ 4209403 h 6858000"/>
                <a:gd name="connsiteX13" fmla="*/ 1325840 w 1339053"/>
                <a:gd name="connsiteY13" fmla="*/ 4309174 h 6858000"/>
                <a:gd name="connsiteX14" fmla="*/ 1321122 w 1339053"/>
                <a:gd name="connsiteY14" fmla="*/ 4473630 h 6858000"/>
                <a:gd name="connsiteX15" fmla="*/ 1302196 w 1339053"/>
                <a:gd name="connsiteY15" fmla="*/ 4791709 h 6858000"/>
                <a:gd name="connsiteX16" fmla="*/ 1293239 w 1339053"/>
                <a:gd name="connsiteY16" fmla="*/ 4860048 h 6858000"/>
                <a:gd name="connsiteX17" fmla="*/ 1288829 w 1339053"/>
                <a:gd name="connsiteY17" fmla="*/ 5039837 h 6858000"/>
                <a:gd name="connsiteX18" fmla="*/ 1289584 w 1339053"/>
                <a:gd name="connsiteY18" fmla="*/ 5148703 h 6858000"/>
                <a:gd name="connsiteX19" fmla="*/ 1282205 w 1339053"/>
                <a:gd name="connsiteY19" fmla="*/ 5236435 h 6858000"/>
                <a:gd name="connsiteX20" fmla="*/ 1268145 w 1339053"/>
                <a:gd name="connsiteY20" fmla="*/ 5311662 h 6858000"/>
                <a:gd name="connsiteX21" fmla="*/ 1250547 w 1339053"/>
                <a:gd name="connsiteY21" fmla="*/ 5515595 h 6858000"/>
                <a:gd name="connsiteX22" fmla="*/ 1243323 w 1339053"/>
                <a:gd name="connsiteY22" fmla="*/ 5596885 h 6858000"/>
                <a:gd name="connsiteX23" fmla="*/ 1238303 w 1339053"/>
                <a:gd name="connsiteY23" fmla="*/ 5812036 h 6858000"/>
                <a:gd name="connsiteX24" fmla="*/ 1223551 w 1339053"/>
                <a:gd name="connsiteY24" fmla="*/ 5991171 h 6858000"/>
                <a:gd name="connsiteX25" fmla="*/ 1219699 w 1339053"/>
                <a:gd name="connsiteY25" fmla="*/ 6066726 h 6858000"/>
                <a:gd name="connsiteX26" fmla="*/ 1199935 w 1339053"/>
                <a:gd name="connsiteY26" fmla="*/ 6236130 h 6858000"/>
                <a:gd name="connsiteX27" fmla="*/ 1192857 w 1339053"/>
                <a:gd name="connsiteY27" fmla="*/ 6333267 h 6858000"/>
                <a:gd name="connsiteX28" fmla="*/ 1148174 w 1339053"/>
                <a:gd name="connsiteY28" fmla="*/ 6561849 h 6858000"/>
                <a:gd name="connsiteX29" fmla="*/ 1100424 w 1339053"/>
                <a:gd name="connsiteY29" fmla="*/ 6797385 h 6858000"/>
                <a:gd name="connsiteX30" fmla="*/ 1085621 w 1339053"/>
                <a:gd name="connsiteY30" fmla="*/ 6858000 h 6858000"/>
                <a:gd name="connsiteX31" fmla="*/ 932341 w 1339053"/>
                <a:gd name="connsiteY31" fmla="*/ 6858000 h 6858000"/>
                <a:gd name="connsiteX32" fmla="*/ 944496 w 1339053"/>
                <a:gd name="connsiteY32" fmla="*/ 6829656 h 6858000"/>
                <a:gd name="connsiteX33" fmla="*/ 913239 w 1339053"/>
                <a:gd name="connsiteY33" fmla="*/ 6720119 h 6858000"/>
                <a:gd name="connsiteX34" fmla="*/ 870682 w 1339053"/>
                <a:gd name="connsiteY34" fmla="*/ 6655346 h 6858000"/>
                <a:gd name="connsiteX35" fmla="*/ 846442 w 1339053"/>
                <a:gd name="connsiteY35" fmla="*/ 6498594 h 6858000"/>
                <a:gd name="connsiteX36" fmla="*/ 881150 w 1339053"/>
                <a:gd name="connsiteY36" fmla="*/ 6473756 h 6858000"/>
                <a:gd name="connsiteX37" fmla="*/ 922470 w 1339053"/>
                <a:gd name="connsiteY37" fmla="*/ 6377035 h 6858000"/>
                <a:gd name="connsiteX38" fmla="*/ 955039 w 1339053"/>
                <a:gd name="connsiteY38" fmla="*/ 6268585 h 6858000"/>
                <a:gd name="connsiteX39" fmla="*/ 1024350 w 1339053"/>
                <a:gd name="connsiteY39" fmla="*/ 6083443 h 6858000"/>
                <a:gd name="connsiteX40" fmla="*/ 999696 w 1339053"/>
                <a:gd name="connsiteY40" fmla="*/ 5938416 h 6858000"/>
                <a:gd name="connsiteX41" fmla="*/ 988342 w 1339053"/>
                <a:gd name="connsiteY41" fmla="*/ 5882426 h 6858000"/>
                <a:gd name="connsiteX42" fmla="*/ 985444 w 1339053"/>
                <a:gd name="connsiteY42" fmla="*/ 5832438 h 6858000"/>
                <a:gd name="connsiteX43" fmla="*/ 992016 w 1339053"/>
                <a:gd name="connsiteY43" fmla="*/ 5777751 h 6858000"/>
                <a:gd name="connsiteX44" fmla="*/ 995028 w 1339053"/>
                <a:gd name="connsiteY44" fmla="*/ 5641832 h 6858000"/>
                <a:gd name="connsiteX45" fmla="*/ 981247 w 1339053"/>
                <a:gd name="connsiteY45" fmla="*/ 5562522 h 6858000"/>
                <a:gd name="connsiteX46" fmla="*/ 995131 w 1339053"/>
                <a:gd name="connsiteY46" fmla="*/ 5398075 h 6858000"/>
                <a:gd name="connsiteX47" fmla="*/ 997379 w 1339053"/>
                <a:gd name="connsiteY47" fmla="*/ 5283928 h 6858000"/>
                <a:gd name="connsiteX48" fmla="*/ 979617 w 1339053"/>
                <a:gd name="connsiteY48" fmla="*/ 5157396 h 6858000"/>
                <a:gd name="connsiteX49" fmla="*/ 976441 w 1339053"/>
                <a:gd name="connsiteY49" fmla="*/ 5139485 h 6858000"/>
                <a:gd name="connsiteX50" fmla="*/ 953793 w 1339053"/>
                <a:gd name="connsiteY50" fmla="*/ 5091862 h 6858000"/>
                <a:gd name="connsiteX51" fmla="*/ 853056 w 1339053"/>
                <a:gd name="connsiteY51" fmla="*/ 5001787 h 6858000"/>
                <a:gd name="connsiteX52" fmla="*/ 833979 w 1339053"/>
                <a:gd name="connsiteY52" fmla="*/ 4978966 h 6858000"/>
                <a:gd name="connsiteX53" fmla="*/ 796995 w 1339053"/>
                <a:gd name="connsiteY53" fmla="*/ 4813768 h 6858000"/>
                <a:gd name="connsiteX54" fmla="*/ 820590 w 1339053"/>
                <a:gd name="connsiteY54" fmla="*/ 4764057 h 6858000"/>
                <a:gd name="connsiteX55" fmla="*/ 864688 w 1339053"/>
                <a:gd name="connsiteY55" fmla="*/ 4714752 h 6858000"/>
                <a:gd name="connsiteX56" fmla="*/ 910485 w 1339053"/>
                <a:gd name="connsiteY56" fmla="*/ 4590911 h 6858000"/>
                <a:gd name="connsiteX57" fmla="*/ 911445 w 1339053"/>
                <a:gd name="connsiteY57" fmla="*/ 4539571 h 6858000"/>
                <a:gd name="connsiteX58" fmla="*/ 900285 w 1339053"/>
                <a:gd name="connsiteY58" fmla="*/ 4445837 h 6858000"/>
                <a:gd name="connsiteX59" fmla="*/ 863237 w 1339053"/>
                <a:gd name="connsiteY59" fmla="*/ 4364703 h 6858000"/>
                <a:gd name="connsiteX60" fmla="*/ 798070 w 1339053"/>
                <a:gd name="connsiteY60" fmla="*/ 4243284 h 6858000"/>
                <a:gd name="connsiteX61" fmla="*/ 817097 w 1339053"/>
                <a:gd name="connsiteY61" fmla="*/ 4054750 h 6858000"/>
                <a:gd name="connsiteX62" fmla="*/ 826251 w 1339053"/>
                <a:gd name="connsiteY62" fmla="*/ 3982801 h 6858000"/>
                <a:gd name="connsiteX63" fmla="*/ 836848 w 1339053"/>
                <a:gd name="connsiteY63" fmla="*/ 3784939 h 6858000"/>
                <a:gd name="connsiteX64" fmla="*/ 841285 w 1339053"/>
                <a:gd name="connsiteY64" fmla="*/ 3766755 h 6858000"/>
                <a:gd name="connsiteX65" fmla="*/ 841284 w 1339053"/>
                <a:gd name="connsiteY65" fmla="*/ 3766755 h 6858000"/>
                <a:gd name="connsiteX66" fmla="*/ 852925 w 1339053"/>
                <a:gd name="connsiteY66" fmla="*/ 3719034 h 6858000"/>
                <a:gd name="connsiteX67" fmla="*/ 857932 w 1339053"/>
                <a:gd name="connsiteY67" fmla="*/ 3696880 h 6858000"/>
                <a:gd name="connsiteX68" fmla="*/ 853534 w 1339053"/>
                <a:gd name="connsiteY68" fmla="*/ 3507036 h 6858000"/>
                <a:gd name="connsiteX69" fmla="*/ 850226 w 1339053"/>
                <a:gd name="connsiteY69" fmla="*/ 3485839 h 6858000"/>
                <a:gd name="connsiteX70" fmla="*/ 0 w 1339053"/>
                <a:gd name="connsiteY70" fmla="*/ 0 h 6858000"/>
                <a:gd name="connsiteX71" fmla="*/ 455609 w 1339053"/>
                <a:gd name="connsiteY71" fmla="*/ 0 h 6858000"/>
                <a:gd name="connsiteX72" fmla="*/ 459171 w 1339053"/>
                <a:gd name="connsiteY72" fmla="*/ 72395 h 6858000"/>
                <a:gd name="connsiteX73" fmla="*/ 460041 w 1339053"/>
                <a:gd name="connsiteY73" fmla="*/ 131917 h 6858000"/>
                <a:gd name="connsiteX74" fmla="*/ 504421 w 1339053"/>
                <a:gd name="connsiteY74" fmla="*/ 389691 h 6858000"/>
                <a:gd name="connsiteX75" fmla="*/ 582097 w 1339053"/>
                <a:gd name="connsiteY75" fmla="*/ 634609 h 6858000"/>
                <a:gd name="connsiteX76" fmla="*/ 702468 w 1339053"/>
                <a:gd name="connsiteY76" fmla="*/ 834019 h 6858000"/>
                <a:gd name="connsiteX77" fmla="*/ 729203 w 1339053"/>
                <a:gd name="connsiteY77" fmla="*/ 887701 h 6858000"/>
                <a:gd name="connsiteX78" fmla="*/ 743787 w 1339053"/>
                <a:gd name="connsiteY78" fmla="*/ 1016355 h 6858000"/>
                <a:gd name="connsiteX79" fmla="*/ 750083 w 1339053"/>
                <a:gd name="connsiteY79" fmla="*/ 1128060 h 6858000"/>
                <a:gd name="connsiteX80" fmla="*/ 768866 w 1339053"/>
                <a:gd name="connsiteY80" fmla="*/ 1213431 h 6858000"/>
                <a:gd name="connsiteX81" fmla="*/ 787802 w 1339053"/>
                <a:gd name="connsiteY81" fmla="*/ 1286432 h 6858000"/>
                <a:gd name="connsiteX82" fmla="*/ 842837 w 1339053"/>
                <a:gd name="connsiteY82" fmla="*/ 1455511 h 6858000"/>
                <a:gd name="connsiteX83" fmla="*/ 877988 w 1339053"/>
                <a:gd name="connsiteY83" fmla="*/ 1634814 h 6858000"/>
                <a:gd name="connsiteX84" fmla="*/ 941063 w 1339053"/>
                <a:gd name="connsiteY84" fmla="*/ 1789731 h 6858000"/>
                <a:gd name="connsiteX85" fmla="*/ 980124 w 1339053"/>
                <a:gd name="connsiteY85" fmla="*/ 1857657 h 6858000"/>
                <a:gd name="connsiteX86" fmla="*/ 984484 w 1339053"/>
                <a:gd name="connsiteY86" fmla="*/ 1976384 h 6858000"/>
                <a:gd name="connsiteX87" fmla="*/ 1007189 w 1339053"/>
                <a:gd name="connsiteY87" fmla="*/ 2110650 h 6858000"/>
                <a:gd name="connsiteX88" fmla="*/ 1039893 w 1339053"/>
                <a:gd name="connsiteY88" fmla="*/ 2211041 h 6858000"/>
                <a:gd name="connsiteX89" fmla="*/ 1059162 w 1339053"/>
                <a:gd name="connsiteY89" fmla="*/ 2286682 h 6858000"/>
                <a:gd name="connsiteX90" fmla="*/ 1070522 w 1339053"/>
                <a:gd name="connsiteY90" fmla="*/ 2388667 h 6858000"/>
                <a:gd name="connsiteX91" fmla="*/ 1093939 w 1339053"/>
                <a:gd name="connsiteY91" fmla="*/ 2494653 h 6858000"/>
                <a:gd name="connsiteX92" fmla="*/ 1112007 w 1339053"/>
                <a:gd name="connsiteY92" fmla="*/ 2548197 h 6858000"/>
                <a:gd name="connsiteX93" fmla="*/ 1138346 w 1339053"/>
                <a:gd name="connsiteY93" fmla="*/ 2649163 h 6858000"/>
                <a:gd name="connsiteX94" fmla="*/ 1160337 w 1339053"/>
                <a:gd name="connsiteY94" fmla="*/ 2751608 h 6858000"/>
                <a:gd name="connsiteX95" fmla="*/ 1165737 w 1339053"/>
                <a:gd name="connsiteY95" fmla="*/ 2933012 h 6858000"/>
                <a:gd name="connsiteX96" fmla="*/ 1202029 w 1339053"/>
                <a:gd name="connsiteY96" fmla="*/ 3107873 h 6858000"/>
                <a:gd name="connsiteX97" fmla="*/ 1225692 w 1339053"/>
                <a:gd name="connsiteY97" fmla="*/ 3244974 h 6858000"/>
                <a:gd name="connsiteX98" fmla="*/ 1243916 w 1339053"/>
                <a:gd name="connsiteY98" fmla="*/ 3326221 h 6858000"/>
                <a:gd name="connsiteX99" fmla="*/ 1293067 w 1339053"/>
                <a:gd name="connsiteY99" fmla="*/ 3480219 h 6858000"/>
                <a:gd name="connsiteX100" fmla="*/ 1308071 w 1339053"/>
                <a:gd name="connsiteY100" fmla="*/ 3585182 h 6858000"/>
                <a:gd name="connsiteX101" fmla="*/ 1295962 w 1339053"/>
                <a:gd name="connsiteY101" fmla="*/ 3584708 h 6858000"/>
                <a:gd name="connsiteX102" fmla="*/ 1118893 w 1339053"/>
                <a:gd name="connsiteY102" fmla="*/ 3568330 h 6858000"/>
                <a:gd name="connsiteX103" fmla="*/ 1094179 w 1339053"/>
                <a:gd name="connsiteY103" fmla="*/ 3567566 h 6858000"/>
                <a:gd name="connsiteX104" fmla="*/ 922719 w 1339053"/>
                <a:gd name="connsiteY104" fmla="*/ 3516472 h 6858000"/>
                <a:gd name="connsiteX105" fmla="*/ 877028 w 1339053"/>
                <a:gd name="connsiteY105" fmla="*/ 3490955 h 6858000"/>
                <a:gd name="connsiteX106" fmla="*/ 850533 w 1339053"/>
                <a:gd name="connsiteY106" fmla="*/ 3481837 h 6858000"/>
                <a:gd name="connsiteX107" fmla="*/ 852113 w 1339053"/>
                <a:gd name="connsiteY107" fmla="*/ 3461170 h 6858000"/>
                <a:gd name="connsiteX108" fmla="*/ 831383 w 1339053"/>
                <a:gd name="connsiteY108" fmla="*/ 3399179 h 6858000"/>
                <a:gd name="connsiteX109" fmla="*/ 743141 w 1339053"/>
                <a:gd name="connsiteY109" fmla="*/ 3320580 h 6858000"/>
                <a:gd name="connsiteX110" fmla="*/ 713221 w 1339053"/>
                <a:gd name="connsiteY110" fmla="*/ 3251241 h 6858000"/>
                <a:gd name="connsiteX111" fmla="*/ 697098 w 1339053"/>
                <a:gd name="connsiteY111" fmla="*/ 3202528 h 6858000"/>
                <a:gd name="connsiteX112" fmla="*/ 664820 w 1339053"/>
                <a:gd name="connsiteY112" fmla="*/ 3154190 h 6858000"/>
                <a:gd name="connsiteX113" fmla="*/ 572501 w 1339053"/>
                <a:gd name="connsiteY113" fmla="*/ 3087312 h 6858000"/>
                <a:gd name="connsiteX114" fmla="*/ 497703 w 1339053"/>
                <a:gd name="connsiteY114" fmla="*/ 3005243 h 6858000"/>
                <a:gd name="connsiteX115" fmla="*/ 476984 w 1339053"/>
                <a:gd name="connsiteY115" fmla="*/ 2892751 h 6858000"/>
                <a:gd name="connsiteX116" fmla="*/ 468947 w 1339053"/>
                <a:gd name="connsiteY116" fmla="*/ 2824527 h 6858000"/>
                <a:gd name="connsiteX117" fmla="*/ 569138 w 1339053"/>
                <a:gd name="connsiteY117" fmla="*/ 2595026 h 6858000"/>
                <a:gd name="connsiteX118" fmla="*/ 645397 w 1339053"/>
                <a:gd name="connsiteY118" fmla="*/ 2440808 h 6858000"/>
                <a:gd name="connsiteX119" fmla="*/ 651820 w 1339053"/>
                <a:gd name="connsiteY119" fmla="*/ 2384384 h 6858000"/>
                <a:gd name="connsiteX120" fmla="*/ 612994 w 1339053"/>
                <a:gd name="connsiteY120" fmla="*/ 2207332 h 6858000"/>
                <a:gd name="connsiteX121" fmla="*/ 620894 w 1339053"/>
                <a:gd name="connsiteY121" fmla="*/ 2046679 h 6858000"/>
                <a:gd name="connsiteX122" fmla="*/ 644614 w 1339053"/>
                <a:gd name="connsiteY122" fmla="*/ 1931265 h 6858000"/>
                <a:gd name="connsiteX123" fmla="*/ 665994 w 1339053"/>
                <a:gd name="connsiteY123" fmla="*/ 1832337 h 6858000"/>
                <a:gd name="connsiteX124" fmla="*/ 678276 w 1339053"/>
                <a:gd name="connsiteY124" fmla="*/ 1709437 h 6858000"/>
                <a:gd name="connsiteX125" fmla="*/ 672955 w 1339053"/>
                <a:gd name="connsiteY125" fmla="*/ 1636123 h 6858000"/>
                <a:gd name="connsiteX126" fmla="*/ 668480 w 1339053"/>
                <a:gd name="connsiteY126" fmla="*/ 1520749 h 6858000"/>
                <a:gd name="connsiteX127" fmla="*/ 653920 w 1339053"/>
                <a:gd name="connsiteY127" fmla="*/ 1399437 h 6858000"/>
                <a:gd name="connsiteX128" fmla="*/ 612686 w 1339053"/>
                <a:gd name="connsiteY128" fmla="*/ 1296979 h 6858000"/>
                <a:gd name="connsiteX129" fmla="*/ 570220 w 1339053"/>
                <a:gd name="connsiteY129" fmla="*/ 1235618 h 6858000"/>
                <a:gd name="connsiteX130" fmla="*/ 529736 w 1339053"/>
                <a:gd name="connsiteY130" fmla="*/ 1081752 h 6858000"/>
                <a:gd name="connsiteX131" fmla="*/ 414305 w 1339053"/>
                <a:gd name="connsiteY131" fmla="*/ 918292 h 6858000"/>
                <a:gd name="connsiteX132" fmla="*/ 373924 w 1339053"/>
                <a:gd name="connsiteY132" fmla="*/ 825689 h 6858000"/>
                <a:gd name="connsiteX133" fmla="*/ 368949 w 1339053"/>
                <a:gd name="connsiteY133" fmla="*/ 778726 h 6858000"/>
                <a:gd name="connsiteX134" fmla="*/ 347020 w 1339053"/>
                <a:gd name="connsiteY134" fmla="*/ 694643 h 6858000"/>
                <a:gd name="connsiteX135" fmla="*/ 327478 w 1339053"/>
                <a:gd name="connsiteY135" fmla="*/ 642898 h 6858000"/>
                <a:gd name="connsiteX136" fmla="*/ 243468 w 1339053"/>
                <a:gd name="connsiteY136" fmla="*/ 491960 h 6858000"/>
                <a:gd name="connsiteX137" fmla="*/ 218930 w 1339053"/>
                <a:gd name="connsiteY137" fmla="*/ 446010 h 6858000"/>
                <a:gd name="connsiteX138" fmla="*/ 180614 w 1339053"/>
                <a:gd name="connsiteY138" fmla="*/ 354892 h 6858000"/>
                <a:gd name="connsiteX139" fmla="*/ 171988 w 1339053"/>
                <a:gd name="connsiteY139" fmla="*/ 317521 h 6858000"/>
                <a:gd name="connsiteX140" fmla="*/ 139875 w 1339053"/>
                <a:gd name="connsiteY140" fmla="*/ 246378 h 6858000"/>
                <a:gd name="connsiteX141" fmla="*/ 51499 w 1339053"/>
                <a:gd name="connsiteY141" fmla="*/ 73211 h 6858000"/>
                <a:gd name="connsiteX142" fmla="*/ 19690 w 1339053"/>
                <a:gd name="connsiteY142" fmla="*/ 366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339053" h="6858000">
                  <a:moveTo>
                    <a:pt x="850532" y="3481838"/>
                  </a:moveTo>
                  <a:lnTo>
                    <a:pt x="877027" y="3490955"/>
                  </a:lnTo>
                  <a:cubicBezTo>
                    <a:pt x="892941" y="3497986"/>
                    <a:pt x="908176" y="3506416"/>
                    <a:pt x="922718" y="3516472"/>
                  </a:cubicBezTo>
                  <a:cubicBezTo>
                    <a:pt x="967062" y="3547282"/>
                    <a:pt x="1027547" y="3564030"/>
                    <a:pt x="1094179" y="3567567"/>
                  </a:cubicBezTo>
                  <a:cubicBezTo>
                    <a:pt x="1102515" y="3567965"/>
                    <a:pt x="1113434" y="3565936"/>
                    <a:pt x="1118891" y="3568331"/>
                  </a:cubicBezTo>
                  <a:cubicBezTo>
                    <a:pt x="1180628" y="3594888"/>
                    <a:pt x="1237753" y="3586304"/>
                    <a:pt x="1295961" y="3584709"/>
                  </a:cubicBezTo>
                  <a:lnTo>
                    <a:pt x="1308070" y="3585183"/>
                  </a:lnTo>
                  <a:lnTo>
                    <a:pt x="1325263" y="3705453"/>
                  </a:lnTo>
                  <a:cubicBezTo>
                    <a:pt x="1328254" y="3727679"/>
                    <a:pt x="1331526" y="3749922"/>
                    <a:pt x="1334107" y="3772268"/>
                  </a:cubicBezTo>
                  <a:lnTo>
                    <a:pt x="1338203" y="3831076"/>
                  </a:lnTo>
                  <a:lnTo>
                    <a:pt x="1338805" y="3839709"/>
                  </a:lnTo>
                  <a:cubicBezTo>
                    <a:pt x="1339996" y="3932341"/>
                    <a:pt x="1336568" y="4025809"/>
                    <a:pt x="1335635" y="4118635"/>
                  </a:cubicBezTo>
                  <a:cubicBezTo>
                    <a:pt x="1335202" y="4148976"/>
                    <a:pt x="1338805" y="4178868"/>
                    <a:pt x="1337171" y="4209403"/>
                  </a:cubicBezTo>
                  <a:cubicBezTo>
                    <a:pt x="1335445" y="4242449"/>
                    <a:pt x="1327565" y="4276129"/>
                    <a:pt x="1325840" y="4309174"/>
                  </a:cubicBezTo>
                  <a:cubicBezTo>
                    <a:pt x="1322853" y="4364122"/>
                    <a:pt x="1323899" y="4418621"/>
                    <a:pt x="1321122" y="4473630"/>
                  </a:cubicBezTo>
                  <a:cubicBezTo>
                    <a:pt x="1315632" y="4579723"/>
                    <a:pt x="1309019" y="4685750"/>
                    <a:pt x="1302196" y="4791709"/>
                  </a:cubicBezTo>
                  <a:cubicBezTo>
                    <a:pt x="1300696" y="4814383"/>
                    <a:pt x="1294244" y="4837504"/>
                    <a:pt x="1293239" y="4860048"/>
                  </a:cubicBezTo>
                  <a:cubicBezTo>
                    <a:pt x="1290785" y="4919957"/>
                    <a:pt x="1289660" y="4979994"/>
                    <a:pt x="1288829" y="5039837"/>
                  </a:cubicBezTo>
                  <a:cubicBezTo>
                    <a:pt x="1288401" y="5076103"/>
                    <a:pt x="1290512" y="5112310"/>
                    <a:pt x="1289584" y="5148703"/>
                  </a:cubicBezTo>
                  <a:cubicBezTo>
                    <a:pt x="1288845" y="5177820"/>
                    <a:pt x="1286193" y="5207193"/>
                    <a:pt x="1282205" y="5236435"/>
                  </a:cubicBezTo>
                  <a:cubicBezTo>
                    <a:pt x="1278784" y="5261619"/>
                    <a:pt x="1270649" y="5286477"/>
                    <a:pt x="1268145" y="5311662"/>
                  </a:cubicBezTo>
                  <a:cubicBezTo>
                    <a:pt x="1261308" y="5379812"/>
                    <a:pt x="1256387" y="5447703"/>
                    <a:pt x="1250547" y="5515595"/>
                  </a:cubicBezTo>
                  <a:cubicBezTo>
                    <a:pt x="1248113" y="5542776"/>
                    <a:pt x="1244054" y="5570023"/>
                    <a:pt x="1243323" y="5596885"/>
                  </a:cubicBezTo>
                  <a:cubicBezTo>
                    <a:pt x="1241082" y="5668709"/>
                    <a:pt x="1241668" y="5740276"/>
                    <a:pt x="1238303" y="5812036"/>
                  </a:cubicBezTo>
                  <a:cubicBezTo>
                    <a:pt x="1235508" y="5871554"/>
                    <a:pt x="1228259" y="5931392"/>
                    <a:pt x="1223551" y="5991171"/>
                  </a:cubicBezTo>
                  <a:cubicBezTo>
                    <a:pt x="1221675" y="6016549"/>
                    <a:pt x="1222415" y="6041609"/>
                    <a:pt x="1219699" y="6066726"/>
                  </a:cubicBezTo>
                  <a:cubicBezTo>
                    <a:pt x="1213776" y="6123024"/>
                    <a:pt x="1205938" y="6179576"/>
                    <a:pt x="1199935" y="6236130"/>
                  </a:cubicBezTo>
                  <a:cubicBezTo>
                    <a:pt x="1196614" y="6268403"/>
                    <a:pt x="1198425" y="6301127"/>
                    <a:pt x="1192857" y="6333267"/>
                  </a:cubicBezTo>
                  <a:cubicBezTo>
                    <a:pt x="1179603" y="6409590"/>
                    <a:pt x="1163470" y="6485591"/>
                    <a:pt x="1148174" y="6561849"/>
                  </a:cubicBezTo>
                  <a:cubicBezTo>
                    <a:pt x="1132370" y="6640486"/>
                    <a:pt x="1117066" y="6719000"/>
                    <a:pt x="1100424" y="6797385"/>
                  </a:cubicBezTo>
                  <a:lnTo>
                    <a:pt x="1085621" y="6858000"/>
                  </a:lnTo>
                  <a:lnTo>
                    <a:pt x="932341" y="6858000"/>
                  </a:lnTo>
                  <a:lnTo>
                    <a:pt x="944496" y="6829656"/>
                  </a:lnTo>
                  <a:cubicBezTo>
                    <a:pt x="964836" y="6776399"/>
                    <a:pt x="953622" y="6744439"/>
                    <a:pt x="913239" y="6720119"/>
                  </a:cubicBezTo>
                  <a:cubicBezTo>
                    <a:pt x="890880" y="6706443"/>
                    <a:pt x="866986" y="6690318"/>
                    <a:pt x="870682" y="6655346"/>
                  </a:cubicBezTo>
                  <a:cubicBezTo>
                    <a:pt x="876846" y="6598274"/>
                    <a:pt x="889503" y="6540954"/>
                    <a:pt x="846442" y="6498594"/>
                  </a:cubicBezTo>
                  <a:cubicBezTo>
                    <a:pt x="862273" y="6487399"/>
                    <a:pt x="871751" y="6480449"/>
                    <a:pt x="881150" y="6473756"/>
                  </a:cubicBezTo>
                  <a:cubicBezTo>
                    <a:pt x="907245" y="6455292"/>
                    <a:pt x="930705" y="6407516"/>
                    <a:pt x="922470" y="6377035"/>
                  </a:cubicBezTo>
                  <a:cubicBezTo>
                    <a:pt x="910652" y="6332192"/>
                    <a:pt x="925705" y="6299028"/>
                    <a:pt x="955039" y="6268585"/>
                  </a:cubicBezTo>
                  <a:cubicBezTo>
                    <a:pt x="1003777" y="6217606"/>
                    <a:pt x="1017630" y="6148240"/>
                    <a:pt x="1024350" y="6083443"/>
                  </a:cubicBezTo>
                  <a:cubicBezTo>
                    <a:pt x="1029590" y="6034553"/>
                    <a:pt x="1028255" y="5980246"/>
                    <a:pt x="999696" y="5938416"/>
                  </a:cubicBezTo>
                  <a:cubicBezTo>
                    <a:pt x="990505" y="5925141"/>
                    <a:pt x="991039" y="5901884"/>
                    <a:pt x="988342" y="5882426"/>
                  </a:cubicBezTo>
                  <a:cubicBezTo>
                    <a:pt x="986229" y="5866254"/>
                    <a:pt x="984774" y="5849442"/>
                    <a:pt x="985444" y="5832438"/>
                  </a:cubicBezTo>
                  <a:cubicBezTo>
                    <a:pt x="986010" y="5814273"/>
                    <a:pt x="985042" y="5793656"/>
                    <a:pt x="992016" y="5777751"/>
                  </a:cubicBezTo>
                  <a:cubicBezTo>
                    <a:pt x="1012886" y="5729456"/>
                    <a:pt x="1014467" y="5686488"/>
                    <a:pt x="995028" y="5641832"/>
                  </a:cubicBezTo>
                  <a:cubicBezTo>
                    <a:pt x="984984" y="5618696"/>
                    <a:pt x="974301" y="5585771"/>
                    <a:pt x="981247" y="5562522"/>
                  </a:cubicBezTo>
                  <a:cubicBezTo>
                    <a:pt x="998041" y="5505913"/>
                    <a:pt x="997454" y="5454379"/>
                    <a:pt x="995131" y="5398075"/>
                  </a:cubicBezTo>
                  <a:cubicBezTo>
                    <a:pt x="993724" y="5361807"/>
                    <a:pt x="997229" y="5322258"/>
                    <a:pt x="997379" y="5283928"/>
                  </a:cubicBezTo>
                  <a:cubicBezTo>
                    <a:pt x="997473" y="5239095"/>
                    <a:pt x="1006631" y="5193105"/>
                    <a:pt x="979617" y="5157396"/>
                  </a:cubicBezTo>
                  <a:cubicBezTo>
                    <a:pt x="976728" y="5153402"/>
                    <a:pt x="978724" y="5144705"/>
                    <a:pt x="976441" y="5139485"/>
                  </a:cubicBezTo>
                  <a:cubicBezTo>
                    <a:pt x="969619" y="5122991"/>
                    <a:pt x="964828" y="5102888"/>
                    <a:pt x="953793" y="5091862"/>
                  </a:cubicBezTo>
                  <a:cubicBezTo>
                    <a:pt x="921506" y="5059884"/>
                    <a:pt x="886609" y="5031900"/>
                    <a:pt x="853056" y="5001787"/>
                  </a:cubicBezTo>
                  <a:cubicBezTo>
                    <a:pt x="845882" y="4995337"/>
                    <a:pt x="836325" y="4988437"/>
                    <a:pt x="833979" y="4978966"/>
                  </a:cubicBezTo>
                  <a:cubicBezTo>
                    <a:pt x="820602" y="4924328"/>
                    <a:pt x="808509" y="4869239"/>
                    <a:pt x="796995" y="4813768"/>
                  </a:cubicBezTo>
                  <a:cubicBezTo>
                    <a:pt x="792418" y="4791474"/>
                    <a:pt x="803209" y="4777314"/>
                    <a:pt x="820590" y="4764057"/>
                  </a:cubicBezTo>
                  <a:cubicBezTo>
                    <a:pt x="837188" y="4751123"/>
                    <a:pt x="855398" y="4734452"/>
                    <a:pt x="864688" y="4714752"/>
                  </a:cubicBezTo>
                  <a:cubicBezTo>
                    <a:pt x="883062" y="4675275"/>
                    <a:pt x="897521" y="4632902"/>
                    <a:pt x="910485" y="4590911"/>
                  </a:cubicBezTo>
                  <a:cubicBezTo>
                    <a:pt x="915338" y="4575199"/>
                    <a:pt x="912978" y="4556131"/>
                    <a:pt x="911445" y="4539571"/>
                  </a:cubicBezTo>
                  <a:cubicBezTo>
                    <a:pt x="908527" y="4508200"/>
                    <a:pt x="900999" y="4477659"/>
                    <a:pt x="900285" y="4445837"/>
                  </a:cubicBezTo>
                  <a:cubicBezTo>
                    <a:pt x="899539" y="4408923"/>
                    <a:pt x="887958" y="4383340"/>
                    <a:pt x="863237" y="4364703"/>
                  </a:cubicBezTo>
                  <a:cubicBezTo>
                    <a:pt x="826431" y="4336971"/>
                    <a:pt x="808536" y="4292507"/>
                    <a:pt x="798070" y="4243284"/>
                  </a:cubicBezTo>
                  <a:cubicBezTo>
                    <a:pt x="784617" y="4180721"/>
                    <a:pt x="805728" y="4117545"/>
                    <a:pt x="817097" y="4054750"/>
                  </a:cubicBezTo>
                  <a:cubicBezTo>
                    <a:pt x="821537" y="4030724"/>
                    <a:pt x="826632" y="4006057"/>
                    <a:pt x="826251" y="3982801"/>
                  </a:cubicBezTo>
                  <a:cubicBezTo>
                    <a:pt x="825347" y="3916709"/>
                    <a:pt x="825150" y="3850833"/>
                    <a:pt x="836848" y="3784939"/>
                  </a:cubicBezTo>
                  <a:lnTo>
                    <a:pt x="841285" y="3766755"/>
                  </a:lnTo>
                  <a:lnTo>
                    <a:pt x="841284" y="3766755"/>
                  </a:lnTo>
                  <a:lnTo>
                    <a:pt x="852925" y="3719034"/>
                  </a:lnTo>
                  <a:cubicBezTo>
                    <a:pt x="855152" y="3711822"/>
                    <a:pt x="856753" y="3704413"/>
                    <a:pt x="857932" y="3696880"/>
                  </a:cubicBezTo>
                  <a:cubicBezTo>
                    <a:pt x="868683" y="3631632"/>
                    <a:pt x="885300" y="3565939"/>
                    <a:pt x="853534" y="3507036"/>
                  </a:cubicBezTo>
                  <a:cubicBezTo>
                    <a:pt x="850623" y="3501622"/>
                    <a:pt x="849992" y="3494020"/>
                    <a:pt x="850226" y="3485839"/>
                  </a:cubicBezTo>
                  <a:close/>
                  <a:moveTo>
                    <a:pt x="0" y="0"/>
                  </a:moveTo>
                  <a:lnTo>
                    <a:pt x="455609" y="0"/>
                  </a:lnTo>
                  <a:lnTo>
                    <a:pt x="459171" y="72395"/>
                  </a:lnTo>
                  <a:cubicBezTo>
                    <a:pt x="459671" y="92301"/>
                    <a:pt x="456894" y="113171"/>
                    <a:pt x="460041" y="131917"/>
                  </a:cubicBezTo>
                  <a:cubicBezTo>
                    <a:pt x="474213" y="218122"/>
                    <a:pt x="492031" y="302910"/>
                    <a:pt x="504421" y="389691"/>
                  </a:cubicBezTo>
                  <a:cubicBezTo>
                    <a:pt x="517349" y="479177"/>
                    <a:pt x="539516" y="562489"/>
                    <a:pt x="582097" y="634609"/>
                  </a:cubicBezTo>
                  <a:cubicBezTo>
                    <a:pt x="621686" y="701573"/>
                    <a:pt x="662589" y="767248"/>
                    <a:pt x="702468" y="834019"/>
                  </a:cubicBezTo>
                  <a:cubicBezTo>
                    <a:pt x="712587" y="850968"/>
                    <a:pt x="725536" y="867665"/>
                    <a:pt x="729203" y="887701"/>
                  </a:cubicBezTo>
                  <a:cubicBezTo>
                    <a:pt x="736973" y="929321"/>
                    <a:pt x="740155" y="973193"/>
                    <a:pt x="743787" y="1016355"/>
                  </a:cubicBezTo>
                  <a:cubicBezTo>
                    <a:pt x="746786" y="1053398"/>
                    <a:pt x="745800" y="1091467"/>
                    <a:pt x="750083" y="1128060"/>
                  </a:cubicBezTo>
                  <a:cubicBezTo>
                    <a:pt x="753428" y="1157309"/>
                    <a:pt x="762038" y="1185083"/>
                    <a:pt x="768866" y="1213431"/>
                  </a:cubicBezTo>
                  <a:cubicBezTo>
                    <a:pt x="774767" y="1238107"/>
                    <a:pt x="778357" y="1264327"/>
                    <a:pt x="787802" y="1286432"/>
                  </a:cubicBezTo>
                  <a:cubicBezTo>
                    <a:pt x="810582" y="1340304"/>
                    <a:pt x="832653" y="1394242"/>
                    <a:pt x="842837" y="1455511"/>
                  </a:cubicBezTo>
                  <a:cubicBezTo>
                    <a:pt x="853049" y="1515944"/>
                    <a:pt x="867276" y="1574511"/>
                    <a:pt x="877988" y="1634814"/>
                  </a:cubicBezTo>
                  <a:cubicBezTo>
                    <a:pt x="888390" y="1693895"/>
                    <a:pt x="902813" y="1748857"/>
                    <a:pt x="941063" y="1789731"/>
                  </a:cubicBezTo>
                  <a:cubicBezTo>
                    <a:pt x="957906" y="1807908"/>
                    <a:pt x="975122" y="1831564"/>
                    <a:pt x="980124" y="1857657"/>
                  </a:cubicBezTo>
                  <a:cubicBezTo>
                    <a:pt x="987207" y="1894833"/>
                    <a:pt x="980788" y="1937150"/>
                    <a:pt x="984484" y="1976384"/>
                  </a:cubicBezTo>
                  <a:cubicBezTo>
                    <a:pt x="988781" y="2022576"/>
                    <a:pt x="988793" y="2074493"/>
                    <a:pt x="1007189" y="2110650"/>
                  </a:cubicBezTo>
                  <a:cubicBezTo>
                    <a:pt x="1023612" y="2142809"/>
                    <a:pt x="1034723" y="2173610"/>
                    <a:pt x="1039893" y="2211041"/>
                  </a:cubicBezTo>
                  <a:cubicBezTo>
                    <a:pt x="1043484" y="2237261"/>
                    <a:pt x="1057690" y="2260269"/>
                    <a:pt x="1059162" y="2286682"/>
                  </a:cubicBezTo>
                  <a:cubicBezTo>
                    <a:pt x="1061252" y="2321469"/>
                    <a:pt x="1060754" y="2355740"/>
                    <a:pt x="1070522" y="2388667"/>
                  </a:cubicBezTo>
                  <a:cubicBezTo>
                    <a:pt x="1080600" y="2422815"/>
                    <a:pt x="1085513" y="2459602"/>
                    <a:pt x="1093939" y="2494653"/>
                  </a:cubicBezTo>
                  <a:cubicBezTo>
                    <a:pt x="1098500" y="2513273"/>
                    <a:pt x="1106866" y="2529964"/>
                    <a:pt x="1112007" y="2548197"/>
                  </a:cubicBezTo>
                  <a:cubicBezTo>
                    <a:pt x="1121409" y="2581573"/>
                    <a:pt x="1130232" y="2615336"/>
                    <a:pt x="1138346" y="2649163"/>
                  </a:cubicBezTo>
                  <a:cubicBezTo>
                    <a:pt x="1146465" y="2682988"/>
                    <a:pt x="1157699" y="2716368"/>
                    <a:pt x="1160337" y="2751608"/>
                  </a:cubicBezTo>
                  <a:cubicBezTo>
                    <a:pt x="1164714" y="2811646"/>
                    <a:pt x="1159211" y="2873999"/>
                    <a:pt x="1165737" y="2933012"/>
                  </a:cubicBezTo>
                  <a:cubicBezTo>
                    <a:pt x="1172445" y="2992925"/>
                    <a:pt x="1185964" y="3051556"/>
                    <a:pt x="1202029" y="3107873"/>
                  </a:cubicBezTo>
                  <a:cubicBezTo>
                    <a:pt x="1214635" y="3152396"/>
                    <a:pt x="1227749" y="3194534"/>
                    <a:pt x="1225692" y="3244974"/>
                  </a:cubicBezTo>
                  <a:cubicBezTo>
                    <a:pt x="1224565" y="3273123"/>
                    <a:pt x="1231196" y="3305079"/>
                    <a:pt x="1243916" y="3326221"/>
                  </a:cubicBezTo>
                  <a:cubicBezTo>
                    <a:pt x="1271701" y="3372044"/>
                    <a:pt x="1285247" y="3423911"/>
                    <a:pt x="1293067" y="3480219"/>
                  </a:cubicBezTo>
                  <a:lnTo>
                    <a:pt x="1308071" y="3585182"/>
                  </a:lnTo>
                  <a:lnTo>
                    <a:pt x="1295962" y="3584708"/>
                  </a:lnTo>
                  <a:cubicBezTo>
                    <a:pt x="1237754" y="3586303"/>
                    <a:pt x="1180629" y="3594888"/>
                    <a:pt x="1118893" y="3568330"/>
                  </a:cubicBezTo>
                  <a:cubicBezTo>
                    <a:pt x="1113435" y="3565936"/>
                    <a:pt x="1102517" y="3567964"/>
                    <a:pt x="1094179" y="3567566"/>
                  </a:cubicBezTo>
                  <a:cubicBezTo>
                    <a:pt x="1027548" y="3564029"/>
                    <a:pt x="967064" y="3547281"/>
                    <a:pt x="922719" y="3516472"/>
                  </a:cubicBezTo>
                  <a:cubicBezTo>
                    <a:pt x="908178" y="3506414"/>
                    <a:pt x="892942" y="3497984"/>
                    <a:pt x="877028" y="3490955"/>
                  </a:cubicBezTo>
                  <a:lnTo>
                    <a:pt x="850533" y="3481837"/>
                  </a:lnTo>
                  <a:lnTo>
                    <a:pt x="852113" y="3461170"/>
                  </a:lnTo>
                  <a:cubicBezTo>
                    <a:pt x="854391" y="3434500"/>
                    <a:pt x="848474" y="3414331"/>
                    <a:pt x="831383" y="3399179"/>
                  </a:cubicBezTo>
                  <a:cubicBezTo>
                    <a:pt x="801767" y="3373388"/>
                    <a:pt x="773654" y="3344957"/>
                    <a:pt x="743141" y="3320580"/>
                  </a:cubicBezTo>
                  <a:cubicBezTo>
                    <a:pt x="722236" y="3303685"/>
                    <a:pt x="714543" y="3281842"/>
                    <a:pt x="713221" y="3251241"/>
                  </a:cubicBezTo>
                  <a:cubicBezTo>
                    <a:pt x="712555" y="3234106"/>
                    <a:pt x="704768" y="3217029"/>
                    <a:pt x="697098" y="3202528"/>
                  </a:cubicBezTo>
                  <a:cubicBezTo>
                    <a:pt x="687845" y="3184997"/>
                    <a:pt x="672212" y="3172554"/>
                    <a:pt x="664820" y="3154190"/>
                  </a:cubicBezTo>
                  <a:cubicBezTo>
                    <a:pt x="646169" y="3109209"/>
                    <a:pt x="616744" y="3087991"/>
                    <a:pt x="572501" y="3087312"/>
                  </a:cubicBezTo>
                  <a:cubicBezTo>
                    <a:pt x="533259" y="3086763"/>
                    <a:pt x="493731" y="3044085"/>
                    <a:pt x="497703" y="3005243"/>
                  </a:cubicBezTo>
                  <a:cubicBezTo>
                    <a:pt x="502030" y="2962279"/>
                    <a:pt x="490540" y="2928257"/>
                    <a:pt x="476984" y="2892751"/>
                  </a:cubicBezTo>
                  <a:cubicBezTo>
                    <a:pt x="469363" y="2872905"/>
                    <a:pt x="465404" y="2847135"/>
                    <a:pt x="468947" y="2824527"/>
                  </a:cubicBezTo>
                  <a:cubicBezTo>
                    <a:pt x="482188" y="2738605"/>
                    <a:pt x="520979" y="2665650"/>
                    <a:pt x="569138" y="2595026"/>
                  </a:cubicBezTo>
                  <a:cubicBezTo>
                    <a:pt x="600577" y="2548865"/>
                    <a:pt x="622260" y="2493483"/>
                    <a:pt x="645397" y="2440808"/>
                  </a:cubicBezTo>
                  <a:cubicBezTo>
                    <a:pt x="652529" y="2424387"/>
                    <a:pt x="655029" y="2401457"/>
                    <a:pt x="651820" y="2384384"/>
                  </a:cubicBezTo>
                  <a:cubicBezTo>
                    <a:pt x="640949" y="2324596"/>
                    <a:pt x="629163" y="2264805"/>
                    <a:pt x="612994" y="2207332"/>
                  </a:cubicBezTo>
                  <a:cubicBezTo>
                    <a:pt x="597678" y="2153787"/>
                    <a:pt x="601053" y="2099808"/>
                    <a:pt x="620894" y="2046679"/>
                  </a:cubicBezTo>
                  <a:cubicBezTo>
                    <a:pt x="635367" y="2007977"/>
                    <a:pt x="641110" y="1970814"/>
                    <a:pt x="644614" y="1931265"/>
                  </a:cubicBezTo>
                  <a:cubicBezTo>
                    <a:pt x="647465" y="1898285"/>
                    <a:pt x="653360" y="1862859"/>
                    <a:pt x="665994" y="1832337"/>
                  </a:cubicBezTo>
                  <a:cubicBezTo>
                    <a:pt x="683779" y="1789578"/>
                    <a:pt x="688928" y="1751381"/>
                    <a:pt x="678276" y="1709437"/>
                  </a:cubicBezTo>
                  <a:cubicBezTo>
                    <a:pt x="672576" y="1687079"/>
                    <a:pt x="673987" y="1660990"/>
                    <a:pt x="672955" y="1636123"/>
                  </a:cubicBezTo>
                  <a:cubicBezTo>
                    <a:pt x="671272" y="1597795"/>
                    <a:pt x="671867" y="1558758"/>
                    <a:pt x="668480" y="1520749"/>
                  </a:cubicBezTo>
                  <a:cubicBezTo>
                    <a:pt x="665050" y="1479903"/>
                    <a:pt x="655019" y="1440408"/>
                    <a:pt x="653920" y="1399437"/>
                  </a:cubicBezTo>
                  <a:cubicBezTo>
                    <a:pt x="652652" y="1355309"/>
                    <a:pt x="639893" y="1323154"/>
                    <a:pt x="612686" y="1296979"/>
                  </a:cubicBezTo>
                  <a:cubicBezTo>
                    <a:pt x="595576" y="1280408"/>
                    <a:pt x="578401" y="1259588"/>
                    <a:pt x="570220" y="1235618"/>
                  </a:cubicBezTo>
                  <a:cubicBezTo>
                    <a:pt x="553631" y="1186194"/>
                    <a:pt x="545669" y="1131821"/>
                    <a:pt x="529736" y="1081752"/>
                  </a:cubicBezTo>
                  <a:cubicBezTo>
                    <a:pt x="507466" y="1011390"/>
                    <a:pt x="481332" y="944631"/>
                    <a:pt x="414305" y="918292"/>
                  </a:cubicBezTo>
                  <a:cubicBezTo>
                    <a:pt x="377314" y="903769"/>
                    <a:pt x="368843" y="874065"/>
                    <a:pt x="373924" y="825689"/>
                  </a:cubicBezTo>
                  <a:cubicBezTo>
                    <a:pt x="375689" y="809590"/>
                    <a:pt x="376722" y="786203"/>
                    <a:pt x="368949" y="778726"/>
                  </a:cubicBezTo>
                  <a:cubicBezTo>
                    <a:pt x="345838" y="756354"/>
                    <a:pt x="349308" y="725824"/>
                    <a:pt x="347020" y="694643"/>
                  </a:cubicBezTo>
                  <a:cubicBezTo>
                    <a:pt x="345704" y="675894"/>
                    <a:pt x="339306" y="651346"/>
                    <a:pt x="327478" y="642898"/>
                  </a:cubicBezTo>
                  <a:cubicBezTo>
                    <a:pt x="279698" y="608395"/>
                    <a:pt x="263590" y="549247"/>
                    <a:pt x="243468" y="491960"/>
                  </a:cubicBezTo>
                  <a:cubicBezTo>
                    <a:pt x="237433" y="475142"/>
                    <a:pt x="230250" y="456843"/>
                    <a:pt x="218930" y="446010"/>
                  </a:cubicBezTo>
                  <a:cubicBezTo>
                    <a:pt x="194433" y="422927"/>
                    <a:pt x="180036" y="395344"/>
                    <a:pt x="180614" y="354892"/>
                  </a:cubicBezTo>
                  <a:cubicBezTo>
                    <a:pt x="180923" y="342010"/>
                    <a:pt x="176523" y="328798"/>
                    <a:pt x="171988" y="317521"/>
                  </a:cubicBezTo>
                  <a:cubicBezTo>
                    <a:pt x="162052" y="293291"/>
                    <a:pt x="148442" y="271315"/>
                    <a:pt x="139875" y="246378"/>
                  </a:cubicBezTo>
                  <a:cubicBezTo>
                    <a:pt x="117577" y="182780"/>
                    <a:pt x="95749" y="119890"/>
                    <a:pt x="51499" y="73211"/>
                  </a:cubicBezTo>
                  <a:cubicBezTo>
                    <a:pt x="40691" y="61834"/>
                    <a:pt x="29467" y="49763"/>
                    <a:pt x="19690" y="36621"/>
                  </a:cubicBezTo>
                  <a:close/>
                </a:path>
              </a:pathLst>
            </a:custGeom>
            <a:blipFill dpi="0" rotWithShape="1">
              <a:blip r:embed="rId6">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ustDataLst>
      <p:tags r:id="rId1"/>
    </p:custDataLst>
    <p:extLst>
      <p:ext uri="{BB962C8B-B14F-4D97-AF65-F5344CB8AC3E}">
        <p14:creationId xmlns:p14="http://schemas.microsoft.com/office/powerpoint/2010/main" val="12272511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3546</TotalTime>
  <Words>654</Words>
  <Application>Microsoft Office PowerPoint</Application>
  <PresentationFormat>Widescreen</PresentationFormat>
  <Paragraphs>65</Paragraphs>
  <Slides>16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Arial</vt:lpstr>
      <vt:lpstr>Calibri</vt:lpstr>
      <vt:lpstr>Calibri Light</vt:lpstr>
      <vt:lpstr>Century Gothic</vt:lpstr>
      <vt:lpstr>Lucida Handwriting</vt:lpstr>
      <vt:lpstr>SassoonPrimary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Ready  Respectful  Safe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Initiative</dc:title>
  <dc:creator>Mr Lymath</dc:creator>
  <cp:lastModifiedBy>Anthony Hough</cp:lastModifiedBy>
  <cp:revision>169</cp:revision>
  <cp:lastPrinted>2024-02-29T13:07:55Z</cp:lastPrinted>
  <dcterms:created xsi:type="dcterms:W3CDTF">2018-06-18T14:25:54Z</dcterms:created>
  <dcterms:modified xsi:type="dcterms:W3CDTF">2025-09-09T15:17:54Z</dcterms:modified>
</cp:coreProperties>
</file>