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7" r:id="rId1"/>
  </p:sldMasterIdLst>
  <p:notesMasterIdLst>
    <p:notesMasterId r:id="rId14"/>
  </p:notesMasterIdLst>
  <p:handoutMasterIdLst>
    <p:handoutMasterId r:id="rId15"/>
  </p:handoutMasterIdLst>
  <p:sldIdLst>
    <p:sldId id="259" r:id="rId2"/>
    <p:sldId id="264" r:id="rId3"/>
    <p:sldId id="273" r:id="rId4"/>
    <p:sldId id="272" r:id="rId5"/>
    <p:sldId id="274" r:id="rId6"/>
    <p:sldId id="275" r:id="rId7"/>
    <p:sldId id="277" r:id="rId8"/>
    <p:sldId id="276" r:id="rId9"/>
    <p:sldId id="269" r:id="rId10"/>
    <p:sldId id="278" r:id="rId11"/>
    <p:sldId id="256" r:id="rId12"/>
    <p:sldId id="260" r:id="rId1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2" d="100"/>
          <a:sy n="72" d="100"/>
        </p:scale>
        <p:origin x="72"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021508-F0D8-40CD-B8E1-CD61B0DD49EA}" type="doc">
      <dgm:prSet loTypeId="urn:microsoft.com/office/officeart/2005/8/layout/hChevron3" loCatId="process" qsTypeId="urn:microsoft.com/office/officeart/2005/8/quickstyle/simple5" qsCatId="simple" csTypeId="urn:microsoft.com/office/officeart/2005/8/colors/accent0_3" csCatId="mainScheme" phldr="1"/>
      <dgm:spPr/>
      <dgm:t>
        <a:bodyPr/>
        <a:lstStyle/>
        <a:p>
          <a:endParaRPr lang="en-US"/>
        </a:p>
      </dgm:t>
    </dgm:pt>
    <dgm:pt modelId="{022F20DF-CA40-4B3A-87FA-A110DED2A064}">
      <dgm:prSet/>
      <dgm:spPr/>
      <dgm:t>
        <a:bodyPr/>
        <a:lstStyle/>
        <a:p>
          <a:r>
            <a:rPr lang="en-GB"/>
            <a:t>School Starts @ 8:45-9:00AM </a:t>
          </a:r>
        </a:p>
        <a:p>
          <a:r>
            <a:rPr lang="en-GB"/>
            <a:t>(Rolling Register) </a:t>
          </a:r>
          <a:endParaRPr lang="en-US"/>
        </a:p>
      </dgm:t>
    </dgm:pt>
    <dgm:pt modelId="{274C5F2D-CBD7-4994-B04F-7849548BF70E}" type="parTrans" cxnId="{586BAB16-C19D-4543-985B-E03C667A6E16}">
      <dgm:prSet/>
      <dgm:spPr/>
      <dgm:t>
        <a:bodyPr/>
        <a:lstStyle/>
        <a:p>
          <a:endParaRPr lang="en-US"/>
        </a:p>
      </dgm:t>
    </dgm:pt>
    <dgm:pt modelId="{83FECC53-648A-4F02-B62A-03EC185AED7B}" type="sibTrans" cxnId="{586BAB16-C19D-4543-985B-E03C667A6E16}">
      <dgm:prSet/>
      <dgm:spPr/>
      <dgm:t>
        <a:bodyPr/>
        <a:lstStyle/>
        <a:p>
          <a:endParaRPr lang="en-US"/>
        </a:p>
      </dgm:t>
    </dgm:pt>
    <dgm:pt modelId="{08D4DE14-6238-4276-9EC9-5F755236C1DA}">
      <dgm:prSet/>
      <dgm:spPr/>
      <dgm:t>
        <a:bodyPr/>
        <a:lstStyle/>
        <a:p>
          <a:r>
            <a:rPr lang="en-GB" dirty="0"/>
            <a:t>Physical Education – Friday</a:t>
          </a:r>
          <a:endParaRPr lang="en-US" dirty="0"/>
        </a:p>
      </dgm:t>
    </dgm:pt>
    <dgm:pt modelId="{D17608E0-E954-487E-A34D-E06A40D40E03}" type="parTrans" cxnId="{58CCE613-0216-412E-B3F3-2D8975A4F9CF}">
      <dgm:prSet/>
      <dgm:spPr/>
      <dgm:t>
        <a:bodyPr/>
        <a:lstStyle/>
        <a:p>
          <a:endParaRPr lang="en-US"/>
        </a:p>
      </dgm:t>
    </dgm:pt>
    <dgm:pt modelId="{945CFB96-E423-4D09-BD8D-8BDB28DCFDB5}" type="sibTrans" cxnId="{58CCE613-0216-412E-B3F3-2D8975A4F9CF}">
      <dgm:prSet/>
      <dgm:spPr/>
      <dgm:t>
        <a:bodyPr/>
        <a:lstStyle/>
        <a:p>
          <a:endParaRPr lang="en-US"/>
        </a:p>
      </dgm:t>
    </dgm:pt>
    <dgm:pt modelId="{83DAE59E-00B0-4F90-8225-816257D9FA4E}">
      <dgm:prSet/>
      <dgm:spPr/>
      <dgm:t>
        <a:bodyPr/>
        <a:lstStyle/>
        <a:p>
          <a:r>
            <a:rPr lang="en-GB" dirty="0"/>
            <a:t>Home Learning –Wednesday (to be handed in following Wednesday)</a:t>
          </a:r>
          <a:endParaRPr lang="en-US" dirty="0"/>
        </a:p>
      </dgm:t>
    </dgm:pt>
    <dgm:pt modelId="{DD1FD024-3F85-4CAA-842A-BFE15F565B81}" type="parTrans" cxnId="{67FEC319-C0E0-445E-90C1-C98D341C33D4}">
      <dgm:prSet/>
      <dgm:spPr/>
      <dgm:t>
        <a:bodyPr/>
        <a:lstStyle/>
        <a:p>
          <a:endParaRPr lang="en-US"/>
        </a:p>
      </dgm:t>
    </dgm:pt>
    <dgm:pt modelId="{B2FF02EA-64F9-4D69-AA2D-097AECA9F367}" type="sibTrans" cxnId="{67FEC319-C0E0-445E-90C1-C98D341C33D4}">
      <dgm:prSet/>
      <dgm:spPr/>
      <dgm:t>
        <a:bodyPr/>
        <a:lstStyle/>
        <a:p>
          <a:endParaRPr lang="en-US"/>
        </a:p>
      </dgm:t>
    </dgm:pt>
    <dgm:pt modelId="{626D0FD9-DC70-4B09-94FA-86C9453AC02A}">
      <dgm:prSet/>
      <dgm:spPr/>
      <dgm:t>
        <a:bodyPr/>
        <a:lstStyle/>
        <a:p>
          <a:r>
            <a:rPr lang="en-GB" dirty="0"/>
            <a:t>Full school uniform</a:t>
          </a:r>
          <a:endParaRPr lang="en-US" dirty="0"/>
        </a:p>
      </dgm:t>
    </dgm:pt>
    <dgm:pt modelId="{97A4CF39-8DC9-42BB-89A3-A9112271EA49}" type="parTrans" cxnId="{83DEA0E8-D699-457C-8FD3-FEE5ADDD1C43}">
      <dgm:prSet/>
      <dgm:spPr/>
      <dgm:t>
        <a:bodyPr/>
        <a:lstStyle/>
        <a:p>
          <a:endParaRPr lang="en-US"/>
        </a:p>
      </dgm:t>
    </dgm:pt>
    <dgm:pt modelId="{9CAF2B64-0FB4-4AC6-B70B-126FE191E9E3}" type="sibTrans" cxnId="{83DEA0E8-D699-457C-8FD3-FEE5ADDD1C43}">
      <dgm:prSet/>
      <dgm:spPr/>
      <dgm:t>
        <a:bodyPr/>
        <a:lstStyle/>
        <a:p>
          <a:endParaRPr lang="en-US"/>
        </a:p>
      </dgm:t>
    </dgm:pt>
    <dgm:pt modelId="{9574AB1C-B479-468E-9912-340569F2CFE3}" type="pres">
      <dgm:prSet presAssocID="{46021508-F0D8-40CD-B8E1-CD61B0DD49EA}" presName="Name0" presStyleCnt="0">
        <dgm:presLayoutVars>
          <dgm:dir/>
          <dgm:resizeHandles val="exact"/>
        </dgm:presLayoutVars>
      </dgm:prSet>
      <dgm:spPr/>
    </dgm:pt>
    <dgm:pt modelId="{A92F50E1-891C-43B2-930F-97AC84224046}" type="pres">
      <dgm:prSet presAssocID="{022F20DF-CA40-4B3A-87FA-A110DED2A064}" presName="parTxOnly" presStyleLbl="node1" presStyleIdx="0" presStyleCnt="4">
        <dgm:presLayoutVars>
          <dgm:bulletEnabled val="1"/>
        </dgm:presLayoutVars>
      </dgm:prSet>
      <dgm:spPr/>
    </dgm:pt>
    <dgm:pt modelId="{B4C15DBD-389A-4FF6-B15C-A9B0DFACBFCD}" type="pres">
      <dgm:prSet presAssocID="{83FECC53-648A-4F02-B62A-03EC185AED7B}" presName="parSpace" presStyleCnt="0"/>
      <dgm:spPr/>
    </dgm:pt>
    <dgm:pt modelId="{AA03B66F-ECE3-49C5-8F19-D29E19804978}" type="pres">
      <dgm:prSet presAssocID="{08D4DE14-6238-4276-9EC9-5F755236C1DA}" presName="parTxOnly" presStyleLbl="node1" presStyleIdx="1" presStyleCnt="4">
        <dgm:presLayoutVars>
          <dgm:bulletEnabled val="1"/>
        </dgm:presLayoutVars>
      </dgm:prSet>
      <dgm:spPr/>
    </dgm:pt>
    <dgm:pt modelId="{88414A40-545B-414B-ACBC-F2283BD3E2CC}" type="pres">
      <dgm:prSet presAssocID="{945CFB96-E423-4D09-BD8D-8BDB28DCFDB5}" presName="parSpace" presStyleCnt="0"/>
      <dgm:spPr/>
    </dgm:pt>
    <dgm:pt modelId="{F0B3773A-A201-4DEA-9555-89830533159D}" type="pres">
      <dgm:prSet presAssocID="{83DAE59E-00B0-4F90-8225-816257D9FA4E}" presName="parTxOnly" presStyleLbl="node1" presStyleIdx="2" presStyleCnt="4">
        <dgm:presLayoutVars>
          <dgm:bulletEnabled val="1"/>
        </dgm:presLayoutVars>
      </dgm:prSet>
      <dgm:spPr/>
    </dgm:pt>
    <dgm:pt modelId="{C142A476-16C0-4077-8C85-64D0DFA9E0EC}" type="pres">
      <dgm:prSet presAssocID="{B2FF02EA-64F9-4D69-AA2D-097AECA9F367}" presName="parSpace" presStyleCnt="0"/>
      <dgm:spPr/>
    </dgm:pt>
    <dgm:pt modelId="{D48D634F-48F3-4B13-B93F-98255A687485}" type="pres">
      <dgm:prSet presAssocID="{626D0FD9-DC70-4B09-94FA-86C9453AC02A}" presName="parTxOnly" presStyleLbl="node1" presStyleIdx="3" presStyleCnt="4">
        <dgm:presLayoutVars>
          <dgm:bulletEnabled val="1"/>
        </dgm:presLayoutVars>
      </dgm:prSet>
      <dgm:spPr/>
    </dgm:pt>
  </dgm:ptLst>
  <dgm:cxnLst>
    <dgm:cxn modelId="{58CCE613-0216-412E-B3F3-2D8975A4F9CF}" srcId="{46021508-F0D8-40CD-B8E1-CD61B0DD49EA}" destId="{08D4DE14-6238-4276-9EC9-5F755236C1DA}" srcOrd="1" destOrd="0" parTransId="{D17608E0-E954-487E-A34D-E06A40D40E03}" sibTransId="{945CFB96-E423-4D09-BD8D-8BDB28DCFDB5}"/>
    <dgm:cxn modelId="{586BAB16-C19D-4543-985B-E03C667A6E16}" srcId="{46021508-F0D8-40CD-B8E1-CD61B0DD49EA}" destId="{022F20DF-CA40-4B3A-87FA-A110DED2A064}" srcOrd="0" destOrd="0" parTransId="{274C5F2D-CBD7-4994-B04F-7849548BF70E}" sibTransId="{83FECC53-648A-4F02-B62A-03EC185AED7B}"/>
    <dgm:cxn modelId="{67FEC319-C0E0-445E-90C1-C98D341C33D4}" srcId="{46021508-F0D8-40CD-B8E1-CD61B0DD49EA}" destId="{83DAE59E-00B0-4F90-8225-816257D9FA4E}" srcOrd="2" destOrd="0" parTransId="{DD1FD024-3F85-4CAA-842A-BFE15F565B81}" sibTransId="{B2FF02EA-64F9-4D69-AA2D-097AECA9F367}"/>
    <dgm:cxn modelId="{F961945D-F490-4B80-94E2-A20C8655F939}" type="presOf" srcId="{626D0FD9-DC70-4B09-94FA-86C9453AC02A}" destId="{D48D634F-48F3-4B13-B93F-98255A687485}" srcOrd="0" destOrd="0" presId="urn:microsoft.com/office/officeart/2005/8/layout/hChevron3"/>
    <dgm:cxn modelId="{4A73FDB3-24C6-4046-86FA-25CD0F730E6E}" type="presOf" srcId="{83DAE59E-00B0-4F90-8225-816257D9FA4E}" destId="{F0B3773A-A201-4DEA-9555-89830533159D}" srcOrd="0" destOrd="0" presId="urn:microsoft.com/office/officeart/2005/8/layout/hChevron3"/>
    <dgm:cxn modelId="{AEEAADB9-BB62-4D45-BF5F-9F7BE957D8F9}" type="presOf" srcId="{08D4DE14-6238-4276-9EC9-5F755236C1DA}" destId="{AA03B66F-ECE3-49C5-8F19-D29E19804978}" srcOrd="0" destOrd="0" presId="urn:microsoft.com/office/officeart/2005/8/layout/hChevron3"/>
    <dgm:cxn modelId="{83DEA0E8-D699-457C-8FD3-FEE5ADDD1C43}" srcId="{46021508-F0D8-40CD-B8E1-CD61B0DD49EA}" destId="{626D0FD9-DC70-4B09-94FA-86C9453AC02A}" srcOrd="3" destOrd="0" parTransId="{97A4CF39-8DC9-42BB-89A3-A9112271EA49}" sibTransId="{9CAF2B64-0FB4-4AC6-B70B-126FE191E9E3}"/>
    <dgm:cxn modelId="{D6B760F8-7C3C-4832-88A8-B4C355CB6DC4}" type="presOf" srcId="{46021508-F0D8-40CD-B8E1-CD61B0DD49EA}" destId="{9574AB1C-B479-468E-9912-340569F2CFE3}" srcOrd="0" destOrd="0" presId="urn:microsoft.com/office/officeart/2005/8/layout/hChevron3"/>
    <dgm:cxn modelId="{B898C2FE-D5F7-430D-959F-B536B2836B12}" type="presOf" srcId="{022F20DF-CA40-4B3A-87FA-A110DED2A064}" destId="{A92F50E1-891C-43B2-930F-97AC84224046}" srcOrd="0" destOrd="0" presId="urn:microsoft.com/office/officeart/2005/8/layout/hChevron3"/>
    <dgm:cxn modelId="{C3FB2C9C-4C0F-4DBD-80EE-9238BE417F74}" type="presParOf" srcId="{9574AB1C-B479-468E-9912-340569F2CFE3}" destId="{A92F50E1-891C-43B2-930F-97AC84224046}" srcOrd="0" destOrd="0" presId="urn:microsoft.com/office/officeart/2005/8/layout/hChevron3"/>
    <dgm:cxn modelId="{5067A952-143D-4D36-9872-D6325A5C7A91}" type="presParOf" srcId="{9574AB1C-B479-468E-9912-340569F2CFE3}" destId="{B4C15DBD-389A-4FF6-B15C-A9B0DFACBFCD}" srcOrd="1" destOrd="0" presId="urn:microsoft.com/office/officeart/2005/8/layout/hChevron3"/>
    <dgm:cxn modelId="{7C9C99DA-3BC4-446B-BACD-5F6765ECD7EE}" type="presParOf" srcId="{9574AB1C-B479-468E-9912-340569F2CFE3}" destId="{AA03B66F-ECE3-49C5-8F19-D29E19804978}" srcOrd="2" destOrd="0" presId="urn:microsoft.com/office/officeart/2005/8/layout/hChevron3"/>
    <dgm:cxn modelId="{0C7D0FBE-DEE2-44A8-BB8C-76D455E30305}" type="presParOf" srcId="{9574AB1C-B479-468E-9912-340569F2CFE3}" destId="{88414A40-545B-414B-ACBC-F2283BD3E2CC}" srcOrd="3" destOrd="0" presId="urn:microsoft.com/office/officeart/2005/8/layout/hChevron3"/>
    <dgm:cxn modelId="{A6F87E9F-60CB-4237-8F33-3901CB42AAC9}" type="presParOf" srcId="{9574AB1C-B479-468E-9912-340569F2CFE3}" destId="{F0B3773A-A201-4DEA-9555-89830533159D}" srcOrd="4" destOrd="0" presId="urn:microsoft.com/office/officeart/2005/8/layout/hChevron3"/>
    <dgm:cxn modelId="{BBBC2F5B-0CC6-4861-AAAF-5181B804CADB}" type="presParOf" srcId="{9574AB1C-B479-468E-9912-340569F2CFE3}" destId="{C142A476-16C0-4077-8C85-64D0DFA9E0EC}" srcOrd="5" destOrd="0" presId="urn:microsoft.com/office/officeart/2005/8/layout/hChevron3"/>
    <dgm:cxn modelId="{44333D0D-7E94-4A86-B52F-46CC5F6894D8}" type="presParOf" srcId="{9574AB1C-B479-468E-9912-340569F2CFE3}" destId="{D48D634F-48F3-4B13-B93F-98255A687485}" srcOrd="6"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F50E1-891C-43B2-930F-97AC84224046}">
      <dsp:nvSpPr>
        <dsp:cNvPr id="0" name=""/>
        <dsp:cNvSpPr/>
      </dsp:nvSpPr>
      <dsp:spPr>
        <a:xfrm>
          <a:off x="3479" y="169596"/>
          <a:ext cx="3491232" cy="1396493"/>
        </a:xfrm>
        <a:prstGeom prst="homePlat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ctr" defTabSz="844550">
            <a:lnSpc>
              <a:spcPct val="90000"/>
            </a:lnSpc>
            <a:spcBef>
              <a:spcPct val="0"/>
            </a:spcBef>
            <a:spcAft>
              <a:spcPct val="35000"/>
            </a:spcAft>
            <a:buNone/>
          </a:pPr>
          <a:r>
            <a:rPr lang="en-GB" sz="1900" kern="1200"/>
            <a:t>School Starts @ 8:45-9:00AM </a:t>
          </a:r>
        </a:p>
        <a:p>
          <a:pPr marL="0" lvl="0" indent="0" algn="ctr" defTabSz="844550">
            <a:lnSpc>
              <a:spcPct val="90000"/>
            </a:lnSpc>
            <a:spcBef>
              <a:spcPct val="0"/>
            </a:spcBef>
            <a:spcAft>
              <a:spcPct val="35000"/>
            </a:spcAft>
            <a:buNone/>
          </a:pPr>
          <a:r>
            <a:rPr lang="en-GB" sz="1900" kern="1200"/>
            <a:t>(Rolling Register) </a:t>
          </a:r>
          <a:endParaRPr lang="en-US" sz="1900" kern="1200"/>
        </a:p>
      </dsp:txBody>
      <dsp:txXfrm>
        <a:off x="3479" y="169596"/>
        <a:ext cx="3142109" cy="1396493"/>
      </dsp:txXfrm>
    </dsp:sp>
    <dsp:sp modelId="{AA03B66F-ECE3-49C5-8F19-D29E19804978}">
      <dsp:nvSpPr>
        <dsp:cNvPr id="0" name=""/>
        <dsp:cNvSpPr/>
      </dsp:nvSpPr>
      <dsp:spPr>
        <a:xfrm>
          <a:off x="2796465" y="169596"/>
          <a:ext cx="3491232" cy="139649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GB" sz="1900" kern="1200" dirty="0"/>
            <a:t>Physical Education – Friday</a:t>
          </a:r>
          <a:endParaRPr lang="en-US" sz="1900" kern="1200" dirty="0"/>
        </a:p>
      </dsp:txBody>
      <dsp:txXfrm>
        <a:off x="3494712" y="169596"/>
        <a:ext cx="2094739" cy="1396493"/>
      </dsp:txXfrm>
    </dsp:sp>
    <dsp:sp modelId="{F0B3773A-A201-4DEA-9555-89830533159D}">
      <dsp:nvSpPr>
        <dsp:cNvPr id="0" name=""/>
        <dsp:cNvSpPr/>
      </dsp:nvSpPr>
      <dsp:spPr>
        <a:xfrm>
          <a:off x="5589452" y="169596"/>
          <a:ext cx="3491232" cy="139649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GB" sz="1900" kern="1200" dirty="0"/>
            <a:t>Home Learning –Wednesday (to be handed in following Wednesday)</a:t>
          </a:r>
          <a:endParaRPr lang="en-US" sz="1900" kern="1200" dirty="0"/>
        </a:p>
      </dsp:txBody>
      <dsp:txXfrm>
        <a:off x="6287699" y="169596"/>
        <a:ext cx="2094739" cy="1396493"/>
      </dsp:txXfrm>
    </dsp:sp>
    <dsp:sp modelId="{D48D634F-48F3-4B13-B93F-98255A687485}">
      <dsp:nvSpPr>
        <dsp:cNvPr id="0" name=""/>
        <dsp:cNvSpPr/>
      </dsp:nvSpPr>
      <dsp:spPr>
        <a:xfrm>
          <a:off x="8382438" y="169596"/>
          <a:ext cx="3491232" cy="139649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GB" sz="1900" kern="1200" dirty="0"/>
            <a:t>Full school uniform</a:t>
          </a:r>
          <a:endParaRPr lang="en-US" sz="1900" kern="1200" dirty="0"/>
        </a:p>
      </dsp:txBody>
      <dsp:txXfrm>
        <a:off x="9080685" y="169596"/>
        <a:ext cx="2094739" cy="139649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0FCCED2-F0FC-4F78-9E89-DAA84B570B30}" type="datetimeFigureOut">
              <a:rPr lang="en-GB" smtClean="0"/>
              <a:t>08/09/2025</a:t>
            </a:fld>
            <a:endParaRPr lang="en-GB"/>
          </a:p>
        </p:txBody>
      </p:sp>
      <p:sp>
        <p:nvSpPr>
          <p:cNvPr id="4" name="Footer Placeholder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0D7E1146-EC72-47E5-8D1D-2003002138CE}" type="slidenum">
              <a:rPr lang="en-GB" smtClean="0"/>
              <a:t>‹#›</a:t>
            </a:fld>
            <a:endParaRPr lang="en-GB"/>
          </a:p>
        </p:txBody>
      </p:sp>
    </p:spTree>
    <p:extLst>
      <p:ext uri="{BB962C8B-B14F-4D97-AF65-F5344CB8AC3E}">
        <p14:creationId xmlns:p14="http://schemas.microsoft.com/office/powerpoint/2010/main" val="3111483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D2114B7-1FEA-4F37-8B86-A8322AB33802}" type="datetimeFigureOut">
              <a:rPr lang="en-GB" smtClean="0"/>
              <a:t>08/09/2025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8D5B28D-1173-49EB-8072-000A1C986778}" type="slidenum">
              <a:rPr lang="en-GB" smtClean="0"/>
              <a:t>‹#›</a:t>
            </a:fld>
            <a:endParaRPr lang="en-GB"/>
          </a:p>
        </p:txBody>
      </p:sp>
    </p:spTree>
    <p:extLst>
      <p:ext uri="{BB962C8B-B14F-4D97-AF65-F5344CB8AC3E}">
        <p14:creationId xmlns:p14="http://schemas.microsoft.com/office/powerpoint/2010/main" val="314262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D5B28D-1173-49EB-8072-000A1C986778}" type="slidenum">
              <a:rPr lang="en-GB" smtClean="0"/>
              <a:t>11</a:t>
            </a:fld>
            <a:endParaRPr lang="en-GB"/>
          </a:p>
        </p:txBody>
      </p:sp>
    </p:spTree>
    <p:extLst>
      <p:ext uri="{BB962C8B-B14F-4D97-AF65-F5344CB8AC3E}">
        <p14:creationId xmlns:p14="http://schemas.microsoft.com/office/powerpoint/2010/main" val="2675125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7136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75515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03679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0967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60905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29447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9/8/2025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70036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9/8/2025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9799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9/8/2025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7828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5516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89270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9/8/2025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4070805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1.jpeg"/><Relationship Id="rId7" Type="http://schemas.openxmlformats.org/officeDocument/2006/relationships/diagramData" Target="../diagrams/data1.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3.jpeg"/><Relationship Id="rId11" Type="http://schemas.microsoft.com/office/2007/relationships/diagramDrawing" Target="../diagrams/drawing1.xml"/><Relationship Id="rId5" Type="http://schemas.openxmlformats.org/officeDocument/2006/relationships/image" Target="../media/image12.png"/><Relationship Id="rId10" Type="http://schemas.openxmlformats.org/officeDocument/2006/relationships/diagramColors" Target="../diagrams/colors1.xml"/><Relationship Id="rId4" Type="http://schemas.openxmlformats.org/officeDocument/2006/relationships/image" Target="../media/image4.png"/><Relationship Id="rId9"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4.png"/><Relationship Id="rId5" Type="http://schemas.openxmlformats.org/officeDocument/2006/relationships/image" Target="../media/image1.png"/><Relationship Id="rId10" Type="http://schemas.openxmlformats.org/officeDocument/2006/relationships/image" Target="../media/image18.png"/><Relationship Id="rId4" Type="http://schemas.openxmlformats.org/officeDocument/2006/relationships/hyperlink" Target="https://www.youtube.com/watch?v=ru0K8uYEZWw" TargetMode="External"/><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hyperlink" Target="https://www.wigan.gov.uk/Resident/Libraries/index.aspx"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B25C5E-4CBB-DCB9-DF08-9CA01EAE6676}"/>
              </a:ext>
            </a:extLst>
          </p:cNvPr>
          <p:cNvSpPr txBox="1"/>
          <p:nvPr/>
        </p:nvSpPr>
        <p:spPr>
          <a:xfrm>
            <a:off x="638881" y="457200"/>
            <a:ext cx="10909640" cy="1368614"/>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6600" b="1" dirty="0">
                <a:latin typeface="+mj-lt"/>
                <a:ea typeface="+mj-ea"/>
                <a:cs typeface="+mj-cs"/>
              </a:rPr>
              <a:t>Year 5 Welcome Meeting</a:t>
            </a:r>
          </a:p>
        </p:txBody>
      </p:sp>
      <p:sp>
        <p:nvSpPr>
          <p:cNvPr id="29"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of a church&#10;&#10;Description automatically generated">
            <a:extLst>
              <a:ext uri="{FF2B5EF4-FFF2-40B4-BE49-F238E27FC236}">
                <a16:creationId xmlns:a16="http://schemas.microsoft.com/office/drawing/2014/main" id="{30A3B6AE-7C29-EB49-57D2-82A19B33D679}"/>
              </a:ext>
            </a:extLst>
          </p:cNvPr>
          <p:cNvPicPr>
            <a:picLocks noChangeAspect="1"/>
          </p:cNvPicPr>
          <p:nvPr/>
        </p:nvPicPr>
        <p:blipFill>
          <a:blip r:embed="rId3"/>
          <a:stretch>
            <a:fillRect/>
          </a:stretch>
        </p:blipFill>
        <p:spPr>
          <a:xfrm>
            <a:off x="4483190" y="2651947"/>
            <a:ext cx="3221021" cy="3605784"/>
          </a:xfrm>
          <a:prstGeom prst="rect">
            <a:avLst/>
          </a:prstGeom>
        </p:spPr>
      </p:pic>
    </p:spTree>
    <p:custDataLst>
      <p:tags r:id="rId1"/>
    </p:custDataLst>
    <p:extLst>
      <p:ext uri="{BB962C8B-B14F-4D97-AF65-F5344CB8AC3E}">
        <p14:creationId xmlns:p14="http://schemas.microsoft.com/office/powerpoint/2010/main" val="3031485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3D6C5-7C6D-415C-146A-D0868995E47D}"/>
            </a:ext>
          </a:extLst>
        </p:cNvPr>
        <p:cNvGrpSpPr/>
        <p:nvPr/>
      </p:nvGrpSpPr>
      <p:grpSpPr>
        <a:xfrm>
          <a:off x="0" y="0"/>
          <a:ext cx="0" cy="0"/>
          <a:chOff x="0" y="0"/>
          <a:chExt cx="0" cy="0"/>
        </a:xfrm>
      </p:grpSpPr>
      <p:pic>
        <p:nvPicPr>
          <p:cNvPr id="2054" name="Picture 6" descr="Sacred Heart RC Primary School ...">
            <a:extLst>
              <a:ext uri="{FF2B5EF4-FFF2-40B4-BE49-F238E27FC236}">
                <a16:creationId xmlns:a16="http://schemas.microsoft.com/office/drawing/2014/main" id="{957440A1-3233-035A-7328-79D7C0B0F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400" r="23688" b="-2"/>
          <a:stretch/>
        </p:blipFill>
        <p:spPr bwMode="auto">
          <a:xfrm>
            <a:off x="9060997" y="241667"/>
            <a:ext cx="2952750" cy="3940619"/>
          </a:xfrm>
          <a:custGeom>
            <a:avLst/>
            <a:gdLst/>
            <a:ahLst/>
            <a:cxnLst/>
            <a:rect l="l" t="t" r="r" b="b"/>
            <a:pathLst>
              <a:path w="2952750" h="3940629">
                <a:moveTo>
                  <a:pt x="0" y="0"/>
                </a:moveTo>
                <a:lnTo>
                  <a:pt x="2952750" y="0"/>
                </a:lnTo>
                <a:lnTo>
                  <a:pt x="2952749" y="3847994"/>
                </a:lnTo>
                <a:lnTo>
                  <a:pt x="0" y="3940629"/>
                </a:ln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Lornshill Academy - Google Classroom">
            <a:extLst>
              <a:ext uri="{FF2B5EF4-FFF2-40B4-BE49-F238E27FC236}">
                <a16:creationId xmlns:a16="http://schemas.microsoft.com/office/drawing/2014/main" id="{A915DCFB-178C-3C9E-126E-3571DF4639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314" r="25101" b="2"/>
          <a:stretch/>
        </p:blipFill>
        <p:spPr bwMode="auto">
          <a:xfrm>
            <a:off x="6149749" y="85618"/>
            <a:ext cx="2857499" cy="3842008"/>
          </a:xfrm>
          <a:custGeom>
            <a:avLst/>
            <a:gdLst/>
            <a:ahLst/>
            <a:cxnLst/>
            <a:rect l="l" t="t" r="r" b="b"/>
            <a:pathLst>
              <a:path w="2857499" h="3842018">
                <a:moveTo>
                  <a:pt x="0" y="0"/>
                </a:moveTo>
                <a:lnTo>
                  <a:pt x="2857499" y="0"/>
                </a:lnTo>
                <a:lnTo>
                  <a:pt x="2857499" y="3799815"/>
                </a:lnTo>
                <a:lnTo>
                  <a:pt x="2408465" y="3766458"/>
                </a:lnTo>
                <a:lnTo>
                  <a:pt x="0" y="3842018"/>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60+ Alarm Clock Animation Stock Photos ...">
            <a:extLst>
              <a:ext uri="{FF2B5EF4-FFF2-40B4-BE49-F238E27FC236}">
                <a16:creationId xmlns:a16="http://schemas.microsoft.com/office/drawing/2014/main" id="{53292970-07B3-3EF0-7847-92044FE74F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5445" r="13582" b="-2"/>
          <a:stretch/>
        </p:blipFill>
        <p:spPr bwMode="auto">
          <a:xfrm>
            <a:off x="107499" y="-118651"/>
            <a:ext cx="2857499" cy="4026227"/>
          </a:xfrm>
          <a:custGeom>
            <a:avLst/>
            <a:gdLst/>
            <a:ahLst/>
            <a:cxnLst/>
            <a:rect l="l" t="t" r="r" b="b"/>
            <a:pathLst>
              <a:path w="2857499" h="4026237">
                <a:moveTo>
                  <a:pt x="0" y="0"/>
                </a:moveTo>
                <a:lnTo>
                  <a:pt x="2857499" y="0"/>
                </a:lnTo>
                <a:lnTo>
                  <a:pt x="2857499" y="4026237"/>
                </a:lnTo>
                <a:lnTo>
                  <a:pt x="0" y="3813966"/>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Ultimate Sports SVG Bundle Basketball ...">
            <a:extLst>
              <a:ext uri="{FF2B5EF4-FFF2-40B4-BE49-F238E27FC236}">
                <a16:creationId xmlns:a16="http://schemas.microsoft.com/office/drawing/2014/main" id="{5907CA9F-B4B6-079F-6C41-C29E70AC4D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9404" r="26190" b="2"/>
          <a:stretch/>
        </p:blipFill>
        <p:spPr bwMode="auto">
          <a:xfrm>
            <a:off x="3143249" y="85618"/>
            <a:ext cx="2952751" cy="4049475"/>
          </a:xfrm>
          <a:custGeom>
            <a:avLst/>
            <a:gdLst/>
            <a:ahLst/>
            <a:cxnLst/>
            <a:rect l="l" t="t" r="r" b="b"/>
            <a:pathLst>
              <a:path w="2952751" h="4049485">
                <a:moveTo>
                  <a:pt x="0" y="0"/>
                </a:moveTo>
                <a:lnTo>
                  <a:pt x="2952751" y="0"/>
                </a:lnTo>
                <a:lnTo>
                  <a:pt x="2952750" y="3940629"/>
                </a:lnTo>
                <a:lnTo>
                  <a:pt x="122465" y="4049485"/>
                </a:lnTo>
                <a:lnTo>
                  <a:pt x="0" y="4040388"/>
                </a:lnTo>
                <a:close/>
              </a:path>
            </a:pathLst>
          </a:custGeom>
          <a:noFill/>
          <a:extLst>
            <a:ext uri="{909E8E84-426E-40DD-AFC4-6F175D3DCCD1}">
              <a14:hiddenFill xmlns:a14="http://schemas.microsoft.com/office/drawing/2010/main">
                <a:solidFill>
                  <a:srgbClr val="FFFFFF"/>
                </a:solidFill>
              </a14:hiddenFill>
            </a:ext>
          </a:extLst>
        </p:spPr>
      </p:pic>
      <p:graphicFrame>
        <p:nvGraphicFramePr>
          <p:cNvPr id="2056" name="TextBox 8">
            <a:extLst>
              <a:ext uri="{FF2B5EF4-FFF2-40B4-BE49-F238E27FC236}">
                <a16:creationId xmlns:a16="http://schemas.microsoft.com/office/drawing/2014/main" id="{A23D5A53-BAC1-1BD3-8D3B-87B99539AFB1}"/>
              </a:ext>
            </a:extLst>
          </p:cNvPr>
          <p:cNvGraphicFramePr/>
          <p:nvPr>
            <p:extLst>
              <p:ext uri="{D42A27DB-BD31-4B8C-83A1-F6EECF244321}">
                <p14:modId xmlns:p14="http://schemas.microsoft.com/office/powerpoint/2010/main" val="2336685790"/>
              </p:ext>
            </p:extLst>
          </p:nvPr>
        </p:nvGraphicFramePr>
        <p:xfrm>
          <a:off x="221064" y="4423953"/>
          <a:ext cx="11877151" cy="17356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450211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31DFF86-80A8-9EFF-7B7A-391A9AF279F7}"/>
              </a:ext>
            </a:extLst>
          </p:cNvPr>
          <p:cNvSpPr txBox="1"/>
          <p:nvPr/>
        </p:nvSpPr>
        <p:spPr>
          <a:xfrm>
            <a:off x="7009130" y="4758138"/>
            <a:ext cx="1763395" cy="2031325"/>
          </a:xfrm>
          <a:prstGeom prst="rect">
            <a:avLst/>
          </a:prstGeom>
          <a:noFill/>
        </p:spPr>
        <p:txBody>
          <a:bodyPr wrap="square">
            <a:spAutoFit/>
          </a:bodyPr>
          <a:lstStyle/>
          <a:p>
            <a:r>
              <a:rPr lang="en-GB" dirty="0">
                <a:hlinkClick r:id="rId4"/>
              </a:rPr>
              <a:t>CAN'T STOP THE FEELING! (from DreamWorks Animation's "TROLLS") (Official Video) (youtube.com)</a:t>
            </a:r>
            <a:endParaRPr lang="en-GB" dirty="0"/>
          </a:p>
        </p:txBody>
      </p:sp>
      <p:pic>
        <p:nvPicPr>
          <p:cNvPr id="5" name="Picture 4" descr="A logo of a church&#10;&#10;Description automatically generated">
            <a:extLst>
              <a:ext uri="{FF2B5EF4-FFF2-40B4-BE49-F238E27FC236}">
                <a16:creationId xmlns:a16="http://schemas.microsoft.com/office/drawing/2014/main" id="{8AB20C1D-FE94-BC0B-5C5E-36877F758CD5}"/>
              </a:ext>
            </a:extLst>
          </p:cNvPr>
          <p:cNvPicPr>
            <a:picLocks noChangeAspect="1"/>
          </p:cNvPicPr>
          <p:nvPr/>
        </p:nvPicPr>
        <p:blipFill>
          <a:blip r:embed="rId5"/>
          <a:srcRect t="11758" r="4" b="19494"/>
          <a:stretch/>
        </p:blipFill>
        <p:spPr>
          <a:xfrm>
            <a:off x="4" y="-6236"/>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12" name="Picture 11" descr="A group of cartoon monsters&#10;&#10;Description automatically generated">
            <a:extLst>
              <a:ext uri="{FF2B5EF4-FFF2-40B4-BE49-F238E27FC236}">
                <a16:creationId xmlns:a16="http://schemas.microsoft.com/office/drawing/2014/main" id="{0AC2244D-C8EA-F3D8-48C5-C07C12285F46}"/>
              </a:ext>
            </a:extLst>
          </p:cNvPr>
          <p:cNvPicPr>
            <a:picLocks noChangeAspect="1"/>
          </p:cNvPicPr>
          <p:nvPr/>
        </p:nvPicPr>
        <p:blipFill>
          <a:blip r:embed="rId6"/>
          <a:srcRect t="5384" r="5" b="5"/>
          <a:stretch/>
        </p:blipFill>
        <p:spPr>
          <a:xfrm>
            <a:off x="4675539"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13" name="Picture 12" descr="A blue cartoon monster with white dots&#10;&#10;Description automatically generated">
            <a:extLst>
              <a:ext uri="{FF2B5EF4-FFF2-40B4-BE49-F238E27FC236}">
                <a16:creationId xmlns:a16="http://schemas.microsoft.com/office/drawing/2014/main" id="{158DD926-C779-F792-20B4-F35FAC8A29A5}"/>
              </a:ext>
            </a:extLst>
          </p:cNvPr>
          <p:cNvPicPr>
            <a:picLocks noChangeAspect="1"/>
          </p:cNvPicPr>
          <p:nvPr/>
        </p:nvPicPr>
        <p:blipFill>
          <a:blip r:embed="rId7">
            <a:extLst>
              <a:ext uri="{28A0092B-C50C-407E-A947-70E740481C1C}">
                <a14:useLocalDpi xmlns:a14="http://schemas.microsoft.com/office/drawing/2010/main" val="0"/>
              </a:ext>
            </a:extLst>
          </a:blip>
          <a:srcRect t="20447" r="-3" b="27540"/>
          <a:stretch/>
        </p:blipFill>
        <p:spPr bwMode="auto">
          <a:xfrm>
            <a:off x="7381876" y="1"/>
            <a:ext cx="4810125" cy="2501837"/>
          </a:xfrm>
          <a:custGeom>
            <a:avLst/>
            <a:gdLst/>
            <a:ahLst/>
            <a:cxnLst/>
            <a:rect l="l" t="t" r="r" b="b"/>
            <a:pathLst>
              <a:path w="4810125" h="2501837">
                <a:moveTo>
                  <a:pt x="1159248" y="0"/>
                </a:moveTo>
                <a:lnTo>
                  <a:pt x="4810125" y="0"/>
                </a:lnTo>
                <a:lnTo>
                  <a:pt x="4810125" y="2501837"/>
                </a:lnTo>
                <a:lnTo>
                  <a:pt x="0" y="2501837"/>
                </a:lnTo>
                <a:close/>
              </a:path>
            </a:pathLst>
          </a:custGeom>
          <a:noFill/>
        </p:spPr>
      </p:pic>
      <p:pic>
        <p:nvPicPr>
          <p:cNvPr id="15" name="Picture 14" descr="A cartoon of a pink monster&#10;&#10;Description automatically generated">
            <a:extLst>
              <a:ext uri="{FF2B5EF4-FFF2-40B4-BE49-F238E27FC236}">
                <a16:creationId xmlns:a16="http://schemas.microsoft.com/office/drawing/2014/main" id="{50B4AE2E-8CD5-1122-A448-24F54FF22B6A}"/>
              </a:ext>
            </a:extLst>
          </p:cNvPr>
          <p:cNvPicPr>
            <a:picLocks noChangeAspect="1"/>
          </p:cNvPicPr>
          <p:nvPr/>
        </p:nvPicPr>
        <p:blipFill>
          <a:blip r:embed="rId8" cstate="print">
            <a:extLst>
              <a:ext uri="{28A0092B-C50C-407E-A947-70E740481C1C}">
                <a14:useLocalDpi xmlns:a14="http://schemas.microsoft.com/office/drawing/2010/main" val="0"/>
              </a:ext>
            </a:extLst>
          </a:blip>
          <a:srcRect r="4" b="7560"/>
          <a:stretch/>
        </p:blipFill>
        <p:spPr bwMode="auto">
          <a:xfrm>
            <a:off x="20" y="2658276"/>
            <a:ext cx="3770704" cy="4199724"/>
          </a:xfrm>
          <a:custGeom>
            <a:avLst/>
            <a:gdLst/>
            <a:ahLst/>
            <a:cxnLst/>
            <a:rect l="l" t="t" r="r" b="b"/>
            <a:pathLst>
              <a:path w="3770724" h="4199724">
                <a:moveTo>
                  <a:pt x="0" y="0"/>
                </a:moveTo>
                <a:lnTo>
                  <a:pt x="3770724" y="0"/>
                </a:lnTo>
                <a:lnTo>
                  <a:pt x="1824067" y="4199724"/>
                </a:lnTo>
                <a:lnTo>
                  <a:pt x="0" y="4199724"/>
                </a:lnTo>
                <a:close/>
              </a:path>
            </a:pathLst>
          </a:custGeom>
          <a:noFill/>
        </p:spPr>
      </p:pic>
      <p:pic>
        <p:nvPicPr>
          <p:cNvPr id="14" name="Picture 13" descr="A cartoon animal with big eyes&#10;&#10;Description automatically generated">
            <a:extLst>
              <a:ext uri="{FF2B5EF4-FFF2-40B4-BE49-F238E27FC236}">
                <a16:creationId xmlns:a16="http://schemas.microsoft.com/office/drawing/2014/main" id="{9F9E5D34-B039-CCD1-F229-D6BEEF9F27DA}"/>
              </a:ext>
            </a:extLst>
          </p:cNvPr>
          <p:cNvPicPr>
            <a:picLocks noChangeAspect="1"/>
          </p:cNvPicPr>
          <p:nvPr/>
        </p:nvPicPr>
        <p:blipFill>
          <a:blip r:embed="rId9" cstate="print">
            <a:extLst>
              <a:ext uri="{28A0092B-C50C-407E-A947-70E740481C1C}">
                <a14:useLocalDpi xmlns:a14="http://schemas.microsoft.com/office/drawing/2010/main" val="0"/>
              </a:ext>
            </a:extLst>
          </a:blip>
          <a:srcRect t="8467" r="2" b="23332"/>
          <a:stretch/>
        </p:blipFill>
        <p:spPr bwMode="auto">
          <a:xfrm>
            <a:off x="2013796" y="2661900"/>
            <a:ext cx="5108726" cy="4197911"/>
          </a:xfrm>
          <a:custGeom>
            <a:avLst/>
            <a:gdLst/>
            <a:ahLst/>
            <a:cxnLst/>
            <a:rect l="l" t="t" r="r" b="b"/>
            <a:pathLst>
              <a:path w="5108726" h="4197911">
                <a:moveTo>
                  <a:pt x="1945141" y="0"/>
                </a:moveTo>
                <a:lnTo>
                  <a:pt x="5108726" y="0"/>
                </a:lnTo>
                <a:lnTo>
                  <a:pt x="3163585" y="4197911"/>
                </a:lnTo>
                <a:lnTo>
                  <a:pt x="3157362" y="4197911"/>
                </a:lnTo>
                <a:lnTo>
                  <a:pt x="1967571" y="4197911"/>
                </a:lnTo>
                <a:lnTo>
                  <a:pt x="317526" y="4197911"/>
                </a:lnTo>
                <a:lnTo>
                  <a:pt x="0" y="4197911"/>
                </a:lnTo>
                <a:close/>
              </a:path>
            </a:pathLst>
          </a:custGeom>
          <a:noFill/>
        </p:spPr>
      </p:pic>
      <p:sp>
        <p:nvSpPr>
          <p:cNvPr id="36"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765B6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355827" y="2656466"/>
            <a:ext cx="4997354" cy="2163872"/>
          </a:xfrm>
        </p:spPr>
        <p:txBody>
          <a:bodyPr anchor="t">
            <a:noAutofit/>
          </a:bodyPr>
          <a:lstStyle/>
          <a:p>
            <a:pPr algn="r"/>
            <a:r>
              <a:rPr lang="en-GB" sz="7200" b="1" dirty="0">
                <a:solidFill>
                  <a:srgbClr val="FFFFFF"/>
                </a:solidFill>
                <a:latin typeface="SassoonPrimary" panose="020B0500000000000000" pitchFamily="34" charset="0"/>
              </a:rPr>
              <a:t>Ready </a:t>
            </a:r>
            <a:br>
              <a:rPr lang="en-GB" sz="7200" b="1" dirty="0">
                <a:solidFill>
                  <a:srgbClr val="FFFFFF"/>
                </a:solidFill>
                <a:latin typeface="SassoonPrimary" panose="020B0500000000000000" pitchFamily="34" charset="0"/>
              </a:rPr>
            </a:br>
            <a:r>
              <a:rPr lang="en-GB" sz="7200" b="1" dirty="0">
                <a:solidFill>
                  <a:srgbClr val="FFFFFF"/>
                </a:solidFill>
                <a:latin typeface="SassoonPrimary" panose="020B0500000000000000" pitchFamily="34" charset="0"/>
              </a:rPr>
              <a:t>Respectful</a:t>
            </a:r>
            <a:br>
              <a:rPr lang="en-GB" sz="7200" b="1" dirty="0">
                <a:solidFill>
                  <a:srgbClr val="FFFFFF"/>
                </a:solidFill>
                <a:latin typeface="SassoonPrimary" panose="020B0500000000000000" pitchFamily="34" charset="0"/>
              </a:rPr>
            </a:br>
            <a:r>
              <a:rPr lang="en-GB" sz="7200" b="1" dirty="0">
                <a:solidFill>
                  <a:srgbClr val="FFFFFF"/>
                </a:solidFill>
                <a:latin typeface="SassoonPrimary" panose="020B0500000000000000" pitchFamily="34" charset="0"/>
              </a:rPr>
              <a:t> Safe</a:t>
            </a:r>
          </a:p>
        </p:txBody>
      </p:sp>
      <p:pic>
        <p:nvPicPr>
          <p:cNvPr id="16" name="Picture 15" descr="A cartoon of a green monster&#10;&#10;Description automatically generated">
            <a:extLst>
              <a:ext uri="{FF2B5EF4-FFF2-40B4-BE49-F238E27FC236}">
                <a16:creationId xmlns:a16="http://schemas.microsoft.com/office/drawing/2014/main" id="{3EE17DE0-2262-9F7D-AB0D-B89B196EB034}"/>
              </a:ext>
            </a:extLst>
          </p:cNvPr>
          <p:cNvPicPr>
            <a:picLocks noChangeAspect="1"/>
          </p:cNvPicPr>
          <p:nvPr/>
        </p:nvPicPr>
        <p:blipFill>
          <a:blip r:embed="rId10">
            <a:extLst>
              <a:ext uri="{28A0092B-C50C-407E-A947-70E740481C1C}">
                <a14:useLocalDpi xmlns:a14="http://schemas.microsoft.com/office/drawing/2010/main" val="0"/>
              </a:ext>
            </a:extLst>
          </a:blip>
          <a:srcRect t="2491" r="2" b="23765"/>
          <a:stretch/>
        </p:blipFill>
        <p:spPr bwMode="auto">
          <a:xfrm>
            <a:off x="2261968" y="1"/>
            <a:ext cx="3393943" cy="2502843"/>
          </a:xfrm>
          <a:custGeom>
            <a:avLst/>
            <a:gdLst/>
            <a:ahLst/>
            <a:cxnLst/>
            <a:rect l="l" t="t" r="r" b="b"/>
            <a:pathLst>
              <a:path w="3393943" h="2502843">
                <a:moveTo>
                  <a:pt x="1159715" y="0"/>
                </a:moveTo>
                <a:lnTo>
                  <a:pt x="3393943" y="0"/>
                </a:lnTo>
                <a:lnTo>
                  <a:pt x="2234228" y="2502843"/>
                </a:lnTo>
                <a:lnTo>
                  <a:pt x="0" y="2502843"/>
                </a:lnTo>
                <a:close/>
              </a:path>
            </a:pathLst>
          </a:custGeom>
          <a:noFill/>
        </p:spPr>
      </p:pic>
    </p:spTree>
    <p:custDataLst>
      <p:tags r:id="rId1"/>
    </p:custDataLst>
    <p:extLst>
      <p:ext uri="{BB962C8B-B14F-4D97-AF65-F5344CB8AC3E}">
        <p14:creationId xmlns:p14="http://schemas.microsoft.com/office/powerpoint/2010/main" val="341123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 screenshot of a phone&#10;&#10;Description automatically generated">
            <a:extLst>
              <a:ext uri="{FF2B5EF4-FFF2-40B4-BE49-F238E27FC236}">
                <a16:creationId xmlns:a16="http://schemas.microsoft.com/office/drawing/2014/main" id="{5CFDB65E-375B-77E2-F7AD-87E5FB11C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87" y="1733547"/>
            <a:ext cx="9659815" cy="5041707"/>
          </a:xfrm>
          <a:prstGeom prst="rect">
            <a:avLst/>
          </a:prstGeom>
        </p:spPr>
      </p:pic>
      <p:pic>
        <p:nvPicPr>
          <p:cNvPr id="3" name="Picture 2" descr="A cartoon character with a bandana&#10;&#10;Description automatically generated">
            <a:extLst>
              <a:ext uri="{FF2B5EF4-FFF2-40B4-BE49-F238E27FC236}">
                <a16:creationId xmlns:a16="http://schemas.microsoft.com/office/drawing/2014/main" id="{83C15DCD-D77F-1DB6-F8EC-93D7F49E59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883" y="1511164"/>
            <a:ext cx="1381125" cy="1259205"/>
          </a:xfrm>
          <a:prstGeom prst="rect">
            <a:avLst/>
          </a:prstGeom>
        </p:spPr>
      </p:pic>
      <p:pic>
        <p:nvPicPr>
          <p:cNvPr id="8" name="Picture 7" descr="A cartoon character with a bandana on it&#10;&#10;Description automatically generated">
            <a:extLst>
              <a:ext uri="{FF2B5EF4-FFF2-40B4-BE49-F238E27FC236}">
                <a16:creationId xmlns:a16="http://schemas.microsoft.com/office/drawing/2014/main" id="{4556B74B-50B1-47A7-ED91-0B0AEF56E434}"/>
              </a:ext>
            </a:extLst>
          </p:cNvPr>
          <p:cNvPicPr>
            <a:picLocks noChangeAspect="1"/>
          </p:cNvPicPr>
          <p:nvPr/>
        </p:nvPicPr>
        <p:blipFill>
          <a:blip r:embed="rId5"/>
          <a:stretch>
            <a:fillRect/>
          </a:stretch>
        </p:blipFill>
        <p:spPr>
          <a:xfrm>
            <a:off x="6348083" y="4612565"/>
            <a:ext cx="1424318" cy="1801199"/>
          </a:xfrm>
          <a:prstGeom prst="rect">
            <a:avLst/>
          </a:prstGeom>
        </p:spPr>
      </p:pic>
      <p:sp>
        <p:nvSpPr>
          <p:cNvPr id="9" name="TextBox 8">
            <a:extLst>
              <a:ext uri="{FF2B5EF4-FFF2-40B4-BE49-F238E27FC236}">
                <a16:creationId xmlns:a16="http://schemas.microsoft.com/office/drawing/2014/main" id="{8EB25C5E-4CBB-DCB9-DF08-9CA01EAE6676}"/>
              </a:ext>
            </a:extLst>
          </p:cNvPr>
          <p:cNvSpPr txBox="1"/>
          <p:nvPr/>
        </p:nvSpPr>
        <p:spPr>
          <a:xfrm>
            <a:off x="1078987" y="282566"/>
            <a:ext cx="9787988" cy="2123658"/>
          </a:xfrm>
          <a:prstGeom prst="rect">
            <a:avLst/>
          </a:prstGeom>
          <a:noFill/>
        </p:spPr>
        <p:txBody>
          <a:bodyPr wrap="square" rtlCol="0">
            <a:spAutoFit/>
          </a:bodyPr>
          <a:lstStyle/>
          <a:p>
            <a:pPr algn="ctr"/>
            <a:r>
              <a:rPr lang="en-GB" sz="6600" dirty="0">
                <a:latin typeface="SassoonPrimary" panose="020B0500000000000000" pitchFamily="34" charset="0"/>
              </a:rPr>
              <a:t>What behaviours will children get Dojos for?</a:t>
            </a:r>
            <a:endParaRPr lang="en-GB" dirty="0"/>
          </a:p>
        </p:txBody>
      </p:sp>
      <p:pic>
        <p:nvPicPr>
          <p:cNvPr id="10" name="Picture 9" descr="A cartoon character with a bandana&#10;&#10;Description automatically generated">
            <a:extLst>
              <a:ext uri="{FF2B5EF4-FFF2-40B4-BE49-F238E27FC236}">
                <a16:creationId xmlns:a16="http://schemas.microsoft.com/office/drawing/2014/main" id="{BB056B29-C1BD-A039-3B18-2CBCF6F6B7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8183" y="1511164"/>
            <a:ext cx="1381125" cy="1259205"/>
          </a:xfrm>
          <a:prstGeom prst="rect">
            <a:avLst/>
          </a:prstGeom>
        </p:spPr>
      </p:pic>
      <p:pic>
        <p:nvPicPr>
          <p:cNvPr id="1026" name="Picture 2" descr="Vip with crown composition | Free Vector">
            <a:extLst>
              <a:ext uri="{FF2B5EF4-FFF2-40B4-BE49-F238E27FC236}">
                <a16:creationId xmlns:a16="http://schemas.microsoft.com/office/drawing/2014/main" id="{F3D030DE-A595-D84A-2FDC-05A8E223F7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5059" y="4432310"/>
            <a:ext cx="2016648" cy="20166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03062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EB25C5E-4CBB-DCB9-DF08-9CA01EAE6676}"/>
              </a:ext>
            </a:extLst>
          </p:cNvPr>
          <p:cNvSpPr txBox="1"/>
          <p:nvPr/>
        </p:nvSpPr>
        <p:spPr>
          <a:xfrm>
            <a:off x="6523663" y="1317431"/>
            <a:ext cx="4956153" cy="2665509"/>
          </a:xfrm>
          <a:prstGeom prst="rect">
            <a:avLst/>
          </a:prstGeom>
        </p:spPr>
        <p:txBody>
          <a:bodyPr vert="horz" lIns="91440" tIns="45720" rIns="91440" bIns="45720" rtlCol="0" anchor="b">
            <a:noAutofit/>
          </a:bodyPr>
          <a:lstStyle/>
          <a:p>
            <a:pPr algn="r" defTabSz="914400">
              <a:lnSpc>
                <a:spcPct val="90000"/>
              </a:lnSpc>
              <a:spcBef>
                <a:spcPct val="0"/>
              </a:spcBef>
              <a:spcAft>
                <a:spcPts val="600"/>
              </a:spcAft>
            </a:pPr>
            <a:r>
              <a:rPr lang="en-US" sz="9600" b="1" kern="1200" dirty="0">
                <a:solidFill>
                  <a:schemeClr val="bg1"/>
                </a:solidFill>
                <a:latin typeface="+mj-lt"/>
                <a:ea typeface="+mj-ea"/>
                <a:cs typeface="+mj-cs"/>
              </a:rPr>
              <a:t>Welcome</a:t>
            </a:r>
          </a:p>
          <a:p>
            <a:pPr algn="r" defTabSz="914400">
              <a:lnSpc>
                <a:spcPct val="90000"/>
              </a:lnSpc>
              <a:spcBef>
                <a:spcPct val="0"/>
              </a:spcBef>
              <a:spcAft>
                <a:spcPts val="600"/>
              </a:spcAft>
            </a:pPr>
            <a:r>
              <a:rPr lang="en-US" sz="2800" b="1" u="sng" kern="1200" dirty="0">
                <a:solidFill>
                  <a:schemeClr val="bg1"/>
                </a:solidFill>
                <a:latin typeface="+mj-lt"/>
                <a:ea typeface="+mj-ea"/>
                <a:cs typeface="+mj-cs"/>
              </a:rPr>
              <a:t>1.102024</a:t>
            </a:r>
          </a:p>
        </p:txBody>
      </p:sp>
      <p:pic>
        <p:nvPicPr>
          <p:cNvPr id="5" name="Picture 4" descr="A logo of a church&#10;&#10;Description automatically generated">
            <a:extLst>
              <a:ext uri="{FF2B5EF4-FFF2-40B4-BE49-F238E27FC236}">
                <a16:creationId xmlns:a16="http://schemas.microsoft.com/office/drawing/2014/main" id="{30A3B6AE-7C29-EB49-57D2-82A19B33D679}"/>
              </a:ext>
            </a:extLst>
          </p:cNvPr>
          <p:cNvPicPr>
            <a:picLocks noChangeAspect="1"/>
          </p:cNvPicPr>
          <p:nvPr/>
        </p:nvPicPr>
        <p:blipFill>
          <a:blip r:embed="rId3"/>
          <a:stretch>
            <a:fillRect/>
          </a:stretch>
        </p:blipFill>
        <p:spPr>
          <a:xfrm>
            <a:off x="988429" y="1429488"/>
            <a:ext cx="4090566" cy="4579200"/>
          </a:xfrm>
          <a:prstGeom prst="rect">
            <a:avLst/>
          </a:prstGeom>
        </p:spPr>
      </p:pic>
      <p:sp>
        <p:nvSpPr>
          <p:cNvPr id="3" name="TextBox 2">
            <a:extLst>
              <a:ext uri="{FF2B5EF4-FFF2-40B4-BE49-F238E27FC236}">
                <a16:creationId xmlns:a16="http://schemas.microsoft.com/office/drawing/2014/main" id="{628D42F0-3E2A-74A9-8160-80FF1FF4EAC7}"/>
              </a:ext>
            </a:extLst>
          </p:cNvPr>
          <p:cNvSpPr txBox="1"/>
          <p:nvPr/>
        </p:nvSpPr>
        <p:spPr>
          <a:xfrm>
            <a:off x="4905570" y="1571844"/>
            <a:ext cx="6097554" cy="3580339"/>
          </a:xfrm>
          <a:prstGeom prst="rect">
            <a:avLst/>
          </a:prstGeom>
          <a:noFill/>
        </p:spPr>
        <p:txBody>
          <a:bodyPr wrap="square">
            <a:spAutoFit/>
          </a:bodyPr>
          <a:lstStyle/>
          <a:p>
            <a:pPr algn="ctr">
              <a:lnSpc>
                <a:spcPct val="120000"/>
              </a:lnSpc>
            </a:pPr>
            <a:r>
              <a:rPr lang="en-GB" sz="4800" b="1" dirty="0">
                <a:solidFill>
                  <a:srgbClr val="812121"/>
                </a:solidFill>
                <a:latin typeface="SassoonPrimary" panose="020B0500000000000000" pitchFamily="34" charset="0"/>
              </a:rPr>
              <a:t>THE YEAR 5 TEAM</a:t>
            </a:r>
          </a:p>
          <a:p>
            <a:pPr algn="ctr">
              <a:lnSpc>
                <a:spcPct val="120000"/>
              </a:lnSpc>
            </a:pPr>
            <a:r>
              <a:rPr lang="en-GB" sz="4800" dirty="0">
                <a:latin typeface="SassoonPrimary" panose="020B0500000000000000" pitchFamily="34" charset="0"/>
                <a:ea typeface="Calibri" panose="020F0502020204030204" pitchFamily="34" charset="0"/>
              </a:rPr>
              <a:t>Mrs Woodward</a:t>
            </a:r>
          </a:p>
          <a:p>
            <a:pPr algn="ctr">
              <a:lnSpc>
                <a:spcPct val="120000"/>
              </a:lnSpc>
            </a:pPr>
            <a:r>
              <a:rPr lang="en-GB" sz="4800" dirty="0">
                <a:latin typeface="SassoonPrimary" panose="020B0500000000000000" pitchFamily="34" charset="0"/>
                <a:ea typeface="Calibri" panose="020F0502020204030204" pitchFamily="34" charset="0"/>
              </a:rPr>
              <a:t>Miss Harvey</a:t>
            </a:r>
          </a:p>
          <a:p>
            <a:pPr algn="ctr">
              <a:lnSpc>
                <a:spcPct val="120000"/>
              </a:lnSpc>
            </a:pPr>
            <a:r>
              <a:rPr lang="en-GB" sz="4800" dirty="0">
                <a:latin typeface="SassoonPrimary" panose="020B0500000000000000" pitchFamily="34" charset="0"/>
                <a:ea typeface="Calibri" panose="020F0502020204030204" pitchFamily="34" charset="0"/>
              </a:rPr>
              <a:t>Miss Hart</a:t>
            </a:r>
          </a:p>
        </p:txBody>
      </p:sp>
    </p:spTree>
    <p:custDataLst>
      <p:tags r:id="rId1"/>
    </p:custDataLst>
    <p:extLst>
      <p:ext uri="{BB962C8B-B14F-4D97-AF65-F5344CB8AC3E}">
        <p14:creationId xmlns:p14="http://schemas.microsoft.com/office/powerpoint/2010/main" val="2870978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DAF79-9C35-E063-9AA9-58B6FF448680}"/>
            </a:ext>
          </a:extLst>
        </p:cNvPr>
        <p:cNvGrpSpPr/>
        <p:nvPr/>
      </p:nvGrpSpPr>
      <p:grpSpPr>
        <a:xfrm>
          <a:off x="0" y="0"/>
          <a:ext cx="0" cy="0"/>
          <a:chOff x="0" y="0"/>
          <a:chExt cx="0" cy="0"/>
        </a:xfrm>
      </p:grpSpPr>
      <p:pic>
        <p:nvPicPr>
          <p:cNvPr id="4" name="Picture 3" descr="A table with text and images&#10;&#10;AI-generated content may be incorrect.">
            <a:extLst>
              <a:ext uri="{FF2B5EF4-FFF2-40B4-BE49-F238E27FC236}">
                <a16:creationId xmlns:a16="http://schemas.microsoft.com/office/drawing/2014/main" id="{D9520B9C-E528-F42A-78F7-C5A36C38A3EE}"/>
              </a:ext>
            </a:extLst>
          </p:cNvPr>
          <p:cNvPicPr>
            <a:picLocks noChangeAspect="1"/>
          </p:cNvPicPr>
          <p:nvPr/>
        </p:nvPicPr>
        <p:blipFill>
          <a:blip r:embed="rId3"/>
          <a:stretch>
            <a:fillRect/>
          </a:stretch>
        </p:blipFill>
        <p:spPr>
          <a:xfrm>
            <a:off x="151707" y="46365"/>
            <a:ext cx="12036520" cy="6811635"/>
          </a:xfrm>
          <a:prstGeom prst="rect">
            <a:avLst/>
          </a:prstGeom>
        </p:spPr>
      </p:pic>
      <p:pic>
        <p:nvPicPr>
          <p:cNvPr id="5" name="Picture 4" descr="A logo of a church&#10;&#10;Description automatically generated">
            <a:extLst>
              <a:ext uri="{FF2B5EF4-FFF2-40B4-BE49-F238E27FC236}">
                <a16:creationId xmlns:a16="http://schemas.microsoft.com/office/drawing/2014/main" id="{7FCBF89E-EA44-7FAD-1B00-704D1DBF4A6B}"/>
              </a:ext>
            </a:extLst>
          </p:cNvPr>
          <p:cNvPicPr>
            <a:picLocks noChangeAspect="1"/>
          </p:cNvPicPr>
          <p:nvPr/>
        </p:nvPicPr>
        <p:blipFill>
          <a:blip r:embed="rId4"/>
          <a:stretch>
            <a:fillRect/>
          </a:stretch>
        </p:blipFill>
        <p:spPr>
          <a:xfrm>
            <a:off x="10733314" y="-16981"/>
            <a:ext cx="1458686" cy="1620250"/>
          </a:xfrm>
          <a:prstGeom prst="rect">
            <a:avLst/>
          </a:prstGeom>
        </p:spPr>
      </p:pic>
    </p:spTree>
    <p:custDataLst>
      <p:tags r:id="rId1"/>
    </p:custDataLst>
    <p:extLst>
      <p:ext uri="{BB962C8B-B14F-4D97-AF65-F5344CB8AC3E}">
        <p14:creationId xmlns:p14="http://schemas.microsoft.com/office/powerpoint/2010/main" val="3152536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595E6EA-CB6A-1387-E48B-81FA920470B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591B00A-CB32-D6F7-771F-46BFD496C317}"/>
              </a:ext>
            </a:extLst>
          </p:cNvPr>
          <p:cNvSpPr txBox="1"/>
          <p:nvPr/>
        </p:nvSpPr>
        <p:spPr>
          <a:xfrm>
            <a:off x="712184" y="485192"/>
            <a:ext cx="10767632" cy="5816977"/>
          </a:xfrm>
          <a:prstGeom prst="rect">
            <a:avLst/>
          </a:prstGeom>
          <a:noFill/>
        </p:spPr>
        <p:txBody>
          <a:bodyPr wrap="square">
            <a:spAutoFit/>
          </a:bodyPr>
          <a:lstStyle/>
          <a:p>
            <a:pPr algn="ctr"/>
            <a:r>
              <a:rPr lang="en-GB" sz="3600" b="1" u="sng" dirty="0">
                <a:latin typeface="+mj-lt"/>
              </a:rPr>
              <a:t>Communication Plan </a:t>
            </a:r>
          </a:p>
          <a:p>
            <a:r>
              <a:rPr lang="en-GB" sz="3600" b="1" u="sng" dirty="0"/>
              <a:t>Key points:</a:t>
            </a:r>
            <a:endParaRPr lang="en-GB" dirty="0"/>
          </a:p>
          <a:p>
            <a:r>
              <a:rPr lang="en-GB" sz="2000" dirty="0"/>
              <a:t>5 working days to reply – we try to respond sooner but can’t always guarantee it depending on what is already scheduled that week.</a:t>
            </a:r>
          </a:p>
          <a:p>
            <a:r>
              <a:rPr lang="en-GB" sz="2000" dirty="0"/>
              <a:t>Not all staff work every day.</a:t>
            </a:r>
          </a:p>
          <a:p>
            <a:pPr marL="342900" indent="-342900">
              <a:buFont typeface="Arial" panose="020B0604020202020204" pitchFamily="34" charset="0"/>
              <a:buChar char="•"/>
            </a:pPr>
            <a:r>
              <a:rPr lang="en-GB" sz="2000" dirty="0"/>
              <a:t>We kindly ask that parents arrange meetings with staff in advance rather than arriving at school without notice. As our school grounds are private, unplanned visits may not be possible, and staff are often engaged with teaching or other scheduled responsibilities. To ensure we can give you the time and attention you deserve, please contact the school office to arrange a suitable appointment. </a:t>
            </a:r>
          </a:p>
          <a:p>
            <a:r>
              <a:rPr lang="en-GB" sz="2000" dirty="0"/>
              <a:t>This is because - Staff have pre-planned work to complete or undertake or  might not be in or in a position to support you at that time.</a:t>
            </a:r>
          </a:p>
          <a:p>
            <a:r>
              <a:rPr lang="en-GB" sz="2000" dirty="0"/>
              <a:t>When communicating with school, include key facts and try and avoid emotive language this helps us to be more effective and efficient in feedback and any investigations.</a:t>
            </a:r>
          </a:p>
          <a:p>
            <a:r>
              <a:rPr lang="en-GB" sz="2000" dirty="0"/>
              <a:t>Facebook is not a part of our communication plan – it is a window into school life. All questions, queries must be directed to the office. Inappropriate comments will be deleted, and comments may be turn off for that post or class posts moving forward.</a:t>
            </a:r>
          </a:p>
        </p:txBody>
      </p:sp>
      <p:pic>
        <p:nvPicPr>
          <p:cNvPr id="2" name="Picture 1" descr="A logo of a church&#10;&#10;Description automatically generated">
            <a:extLst>
              <a:ext uri="{FF2B5EF4-FFF2-40B4-BE49-F238E27FC236}">
                <a16:creationId xmlns:a16="http://schemas.microsoft.com/office/drawing/2014/main" id="{1876EC0E-7C66-C9D8-298A-B7BF49A7CA9B}"/>
              </a:ext>
            </a:extLst>
          </p:cNvPr>
          <p:cNvPicPr>
            <a:picLocks noChangeAspect="1"/>
          </p:cNvPicPr>
          <p:nvPr/>
        </p:nvPicPr>
        <p:blipFill>
          <a:blip r:embed="rId3"/>
          <a:stretch>
            <a:fillRect/>
          </a:stretch>
        </p:blipFill>
        <p:spPr>
          <a:xfrm>
            <a:off x="10733314" y="-16981"/>
            <a:ext cx="1458686" cy="1620250"/>
          </a:xfrm>
          <a:prstGeom prst="rect">
            <a:avLst/>
          </a:prstGeom>
        </p:spPr>
      </p:pic>
    </p:spTree>
    <p:custDataLst>
      <p:tags r:id="rId1"/>
    </p:custDataLst>
    <p:extLst>
      <p:ext uri="{BB962C8B-B14F-4D97-AF65-F5344CB8AC3E}">
        <p14:creationId xmlns:p14="http://schemas.microsoft.com/office/powerpoint/2010/main" val="166121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DECD7-EDAE-D32C-6041-37B4AD0DFC48}"/>
            </a:ext>
          </a:extLst>
        </p:cNvPr>
        <p:cNvGrpSpPr/>
        <p:nvPr/>
      </p:nvGrpSpPr>
      <p:grpSpPr>
        <a:xfrm>
          <a:off x="0" y="0"/>
          <a:ext cx="0" cy="0"/>
          <a:chOff x="0" y="0"/>
          <a:chExt cx="0" cy="0"/>
        </a:xfrm>
      </p:grpSpPr>
      <p:pic>
        <p:nvPicPr>
          <p:cNvPr id="2" name="Picture 1" descr="A logo of a church&#10;&#10;Description automatically generated">
            <a:extLst>
              <a:ext uri="{FF2B5EF4-FFF2-40B4-BE49-F238E27FC236}">
                <a16:creationId xmlns:a16="http://schemas.microsoft.com/office/drawing/2014/main" id="{3AF49D89-06BF-203F-F87F-95560A501BE3}"/>
              </a:ext>
            </a:extLst>
          </p:cNvPr>
          <p:cNvPicPr>
            <a:picLocks noChangeAspect="1"/>
          </p:cNvPicPr>
          <p:nvPr/>
        </p:nvPicPr>
        <p:blipFill>
          <a:blip r:embed="rId3"/>
          <a:stretch>
            <a:fillRect/>
          </a:stretch>
        </p:blipFill>
        <p:spPr>
          <a:xfrm>
            <a:off x="10733314" y="-16981"/>
            <a:ext cx="1458686" cy="1620250"/>
          </a:xfrm>
          <a:prstGeom prst="rect">
            <a:avLst/>
          </a:prstGeom>
        </p:spPr>
      </p:pic>
      <p:sp>
        <p:nvSpPr>
          <p:cNvPr id="4" name="TextBox 3">
            <a:extLst>
              <a:ext uri="{FF2B5EF4-FFF2-40B4-BE49-F238E27FC236}">
                <a16:creationId xmlns:a16="http://schemas.microsoft.com/office/drawing/2014/main" id="{E04984B7-49F6-A762-05CE-2E6BA1A846D2}"/>
              </a:ext>
            </a:extLst>
          </p:cNvPr>
          <p:cNvSpPr txBox="1"/>
          <p:nvPr/>
        </p:nvSpPr>
        <p:spPr>
          <a:xfrm>
            <a:off x="954006" y="456412"/>
            <a:ext cx="8179945" cy="4196020"/>
          </a:xfrm>
          <a:prstGeom prst="rect">
            <a:avLst/>
          </a:prstGeom>
          <a:noFill/>
        </p:spPr>
        <p:txBody>
          <a:bodyPr wrap="square">
            <a:spAutoFit/>
          </a:bodyPr>
          <a:lstStyle/>
          <a:p>
            <a:pPr marL="0" indent="0">
              <a:spcBef>
                <a:spcPts val="1600"/>
              </a:spcBef>
              <a:buNone/>
            </a:pPr>
            <a:r>
              <a:rPr lang="en-GB" sz="2400" b="1" dirty="0">
                <a:latin typeface="SassoonPrimary" panose="020B0500000000000000" pitchFamily="34" charset="0"/>
              </a:rPr>
              <a:t>CLASS EXPECTATIONS</a:t>
            </a:r>
          </a:p>
          <a:p>
            <a:pPr marL="0" indent="0">
              <a:spcBef>
                <a:spcPts val="1600"/>
              </a:spcBef>
              <a:buFont typeface="Arial" panose="020B0604020202020204" pitchFamily="34" charset="0"/>
              <a:buNone/>
            </a:pPr>
            <a:r>
              <a:rPr lang="en-GB" sz="2400" b="1" u="sng" dirty="0">
                <a:latin typeface="SassoonPrimary" panose="020B0500000000000000" pitchFamily="34" charset="0"/>
              </a:rPr>
              <a:t>Work:</a:t>
            </a:r>
            <a:endParaRPr lang="en-GB" sz="2400" b="1" dirty="0">
              <a:latin typeface="SassoonPrimary" panose="020B0500000000000000" pitchFamily="34" charset="0"/>
            </a:endParaRPr>
          </a:p>
          <a:p>
            <a:pPr marL="342900" indent="-342900">
              <a:buFont typeface="Arial" panose="020B0604020202020204" pitchFamily="34" charset="0"/>
              <a:buChar char="•"/>
            </a:pPr>
            <a:r>
              <a:rPr lang="en-GB" sz="2400" dirty="0">
                <a:latin typeface="SassoonPrimary" panose="020B0500000000000000" pitchFamily="34" charset="0"/>
              </a:rPr>
              <a:t>Remain on task, allow others to learn.</a:t>
            </a:r>
          </a:p>
          <a:p>
            <a:pPr marL="342900" indent="-342900">
              <a:buFont typeface="Arial" panose="020B0604020202020204" pitchFamily="34" charset="0"/>
              <a:buChar char="•"/>
            </a:pPr>
            <a:r>
              <a:rPr lang="en-GB" sz="2400" dirty="0">
                <a:latin typeface="SassoonPrimary" panose="020B0500000000000000" pitchFamily="34" charset="0"/>
              </a:rPr>
              <a:t>Produce work you are proud of.</a:t>
            </a:r>
          </a:p>
          <a:p>
            <a:pPr marL="342900" indent="-342900">
              <a:buFont typeface="Arial" panose="020B0604020202020204" pitchFamily="34" charset="0"/>
              <a:buChar char="•"/>
            </a:pPr>
            <a:r>
              <a:rPr lang="en-GB" sz="2400" dirty="0">
                <a:latin typeface="SassoonPrimary" panose="020B0500000000000000" pitchFamily="34" charset="0"/>
              </a:rPr>
              <a:t>Try your best and to build resilience.</a:t>
            </a:r>
          </a:p>
          <a:p>
            <a:pPr marL="285750" indent="-285750"/>
            <a:endParaRPr lang="en-GB" sz="2400" dirty="0">
              <a:latin typeface="SassoonPrimary" panose="020B0500000000000000" pitchFamily="34" charset="0"/>
            </a:endParaRPr>
          </a:p>
          <a:p>
            <a:pPr marL="0" indent="0">
              <a:spcBef>
                <a:spcPts val="1600"/>
              </a:spcBef>
              <a:buFont typeface="Arial" panose="020B0604020202020204" pitchFamily="34" charset="0"/>
              <a:buNone/>
            </a:pPr>
            <a:r>
              <a:rPr lang="en-GB" sz="2400" b="1" u="sng" dirty="0">
                <a:latin typeface="SassoonPrimary" panose="020B0500000000000000" pitchFamily="34" charset="0"/>
              </a:rPr>
              <a:t>Attitude to Learning</a:t>
            </a:r>
            <a:r>
              <a:rPr lang="en-GB" sz="2400" b="1" dirty="0">
                <a:latin typeface="SassoonPrimary" panose="020B0500000000000000" pitchFamily="34" charset="0"/>
              </a:rPr>
              <a:t>:</a:t>
            </a:r>
          </a:p>
          <a:p>
            <a:pPr marL="342900" indent="-342900">
              <a:buFont typeface="Arial" panose="020B0604020202020204" pitchFamily="34" charset="0"/>
              <a:buChar char="•"/>
            </a:pPr>
            <a:r>
              <a:rPr lang="en-GB" sz="2400" dirty="0">
                <a:latin typeface="SassoonPrimary" panose="020B0500000000000000" pitchFamily="34" charset="0"/>
              </a:rPr>
              <a:t>Be an active learner.</a:t>
            </a:r>
          </a:p>
          <a:p>
            <a:pPr marL="342900" indent="-342900">
              <a:buFont typeface="Arial" panose="020B0604020202020204" pitchFamily="34" charset="0"/>
              <a:buChar char="•"/>
            </a:pPr>
            <a:r>
              <a:rPr lang="en-GB" sz="2400" dirty="0">
                <a:latin typeface="SassoonPrimary" panose="020B0500000000000000" pitchFamily="34" charset="0"/>
              </a:rPr>
              <a:t>Allow others around you to learn.</a:t>
            </a:r>
          </a:p>
          <a:p>
            <a:pPr marL="342900" indent="-342900">
              <a:buFont typeface="Arial" panose="020B0604020202020204" pitchFamily="34" charset="0"/>
              <a:buChar char="•"/>
            </a:pPr>
            <a:r>
              <a:rPr lang="en-GB" sz="2400" dirty="0">
                <a:latin typeface="SassoonPrimary" panose="020B0500000000000000" pitchFamily="34" charset="0"/>
              </a:rPr>
              <a:t>Take responsibility for your own learning.</a:t>
            </a:r>
          </a:p>
        </p:txBody>
      </p:sp>
    </p:spTree>
    <p:custDataLst>
      <p:tags r:id="rId1"/>
    </p:custDataLst>
    <p:extLst>
      <p:ext uri="{BB962C8B-B14F-4D97-AF65-F5344CB8AC3E}">
        <p14:creationId xmlns:p14="http://schemas.microsoft.com/office/powerpoint/2010/main" val="1795704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1004B-D4DE-1CF8-388D-D3EAE3971B32}"/>
            </a:ext>
          </a:extLst>
        </p:cNvPr>
        <p:cNvGrpSpPr/>
        <p:nvPr/>
      </p:nvGrpSpPr>
      <p:grpSpPr>
        <a:xfrm>
          <a:off x="0" y="0"/>
          <a:ext cx="0" cy="0"/>
          <a:chOff x="0" y="0"/>
          <a:chExt cx="0" cy="0"/>
        </a:xfrm>
      </p:grpSpPr>
      <p:pic>
        <p:nvPicPr>
          <p:cNvPr id="2" name="Picture 1" descr="A logo of a church&#10;&#10;Description automatically generated">
            <a:extLst>
              <a:ext uri="{FF2B5EF4-FFF2-40B4-BE49-F238E27FC236}">
                <a16:creationId xmlns:a16="http://schemas.microsoft.com/office/drawing/2014/main" id="{7746FBEE-55F7-8C01-EEFF-F57CA468D8AE}"/>
              </a:ext>
            </a:extLst>
          </p:cNvPr>
          <p:cNvPicPr>
            <a:picLocks noChangeAspect="1"/>
          </p:cNvPicPr>
          <p:nvPr/>
        </p:nvPicPr>
        <p:blipFill>
          <a:blip r:embed="rId3"/>
          <a:stretch>
            <a:fillRect/>
          </a:stretch>
        </p:blipFill>
        <p:spPr>
          <a:xfrm>
            <a:off x="10733314" y="-16981"/>
            <a:ext cx="1458686" cy="1620250"/>
          </a:xfrm>
          <a:prstGeom prst="rect">
            <a:avLst/>
          </a:prstGeom>
        </p:spPr>
      </p:pic>
      <p:sp>
        <p:nvSpPr>
          <p:cNvPr id="9" name="TextBox 8">
            <a:extLst>
              <a:ext uri="{FF2B5EF4-FFF2-40B4-BE49-F238E27FC236}">
                <a16:creationId xmlns:a16="http://schemas.microsoft.com/office/drawing/2014/main" id="{8EB25C5E-4CBB-DCB9-DF08-9CA01EAE6676}"/>
              </a:ext>
            </a:extLst>
          </p:cNvPr>
          <p:cNvSpPr txBox="1"/>
          <p:nvPr/>
        </p:nvSpPr>
        <p:spPr>
          <a:xfrm>
            <a:off x="426415" y="663191"/>
            <a:ext cx="10094210" cy="4132384"/>
          </a:xfrm>
          <a:prstGeom prst="rect">
            <a:avLst/>
          </a:prstGeom>
        </p:spPr>
        <p:txBody>
          <a:bodyPr vert="horz" lIns="91440" tIns="45720" rIns="91440" bIns="45720" rtlCol="0" anchor="b">
            <a:noAutofit/>
          </a:bodyPr>
          <a:lstStyle/>
          <a:p>
            <a:pPr>
              <a:lnSpc>
                <a:spcPct val="120000"/>
              </a:lnSpc>
            </a:pPr>
            <a:r>
              <a:rPr lang="en-GB" sz="2800" b="1" dirty="0">
                <a:latin typeface="SassoonPrimary" panose="020B0500000000000000" pitchFamily="34" charset="0"/>
              </a:rPr>
              <a:t>REMINDERS</a:t>
            </a:r>
          </a:p>
          <a:p>
            <a:pPr>
              <a:lnSpc>
                <a:spcPct val="120000"/>
              </a:lnSpc>
            </a:pPr>
            <a:endParaRPr lang="en-GB" sz="2800" b="1" dirty="0">
              <a:latin typeface="SassoonPrimary" panose="020B0500000000000000" pitchFamily="34" charset="0"/>
            </a:endParaRPr>
          </a:p>
          <a:p>
            <a:pPr>
              <a:lnSpc>
                <a:spcPct val="120000"/>
              </a:lnSpc>
            </a:pPr>
            <a:r>
              <a:rPr lang="en-GB" sz="2800" b="1" dirty="0">
                <a:latin typeface="SassoonPrimary" panose="020B0500000000000000" pitchFamily="34" charset="0"/>
                <a:ea typeface="Calibri" panose="020F0502020204030204" pitchFamily="34" charset="0"/>
              </a:rPr>
              <a:t>Water Bottle</a:t>
            </a:r>
            <a:r>
              <a:rPr lang="en-GB" sz="2800" dirty="0">
                <a:latin typeface="SassoonPrimary" panose="020B0500000000000000" pitchFamily="34" charset="0"/>
                <a:ea typeface="Calibri" panose="020F0502020204030204" pitchFamily="34" charset="0"/>
              </a:rPr>
              <a:t>: bring every day</a:t>
            </a:r>
          </a:p>
          <a:p>
            <a:pPr>
              <a:lnSpc>
                <a:spcPct val="120000"/>
              </a:lnSpc>
            </a:pPr>
            <a:endParaRPr lang="en-GB" sz="2800" dirty="0">
              <a:latin typeface="SassoonPrimary" panose="020B0500000000000000" pitchFamily="34" charset="0"/>
            </a:endParaRPr>
          </a:p>
          <a:p>
            <a:pPr>
              <a:lnSpc>
                <a:spcPct val="120000"/>
              </a:lnSpc>
            </a:pPr>
            <a:r>
              <a:rPr lang="en-GB" sz="2800" b="1" dirty="0">
                <a:latin typeface="SassoonPrimary" panose="020B0500000000000000" pitchFamily="34" charset="0"/>
              </a:rPr>
              <a:t>Snack:</a:t>
            </a:r>
            <a:r>
              <a:rPr lang="en-GB" sz="2800" dirty="0">
                <a:latin typeface="SassoonPrimary" panose="020B0500000000000000" pitchFamily="34" charset="0"/>
              </a:rPr>
              <a:t> if your child does not have toast, please make sure to send a healthy snack for break times</a:t>
            </a:r>
          </a:p>
          <a:p>
            <a:pPr>
              <a:lnSpc>
                <a:spcPct val="120000"/>
              </a:lnSpc>
            </a:pPr>
            <a:endParaRPr lang="en-GB" sz="2800" dirty="0">
              <a:latin typeface="SassoonPrimary" panose="020B0500000000000000" pitchFamily="34" charset="0"/>
            </a:endParaRPr>
          </a:p>
          <a:p>
            <a:pPr>
              <a:lnSpc>
                <a:spcPct val="120000"/>
              </a:lnSpc>
            </a:pPr>
            <a:r>
              <a:rPr lang="en-GB" sz="2800" b="1" dirty="0">
                <a:latin typeface="SassoonPrimary" panose="020B0500000000000000" pitchFamily="34" charset="0"/>
              </a:rPr>
              <a:t>Reading book: </a:t>
            </a:r>
            <a:r>
              <a:rPr lang="en-GB" sz="2800" dirty="0">
                <a:latin typeface="SassoonPrimary" panose="020B0500000000000000" pitchFamily="34" charset="0"/>
              </a:rPr>
              <a:t>Every day to be checked.</a:t>
            </a:r>
          </a:p>
        </p:txBody>
      </p:sp>
    </p:spTree>
    <p:custDataLst>
      <p:tags r:id="rId1"/>
    </p:custDataLst>
    <p:extLst>
      <p:ext uri="{BB962C8B-B14F-4D97-AF65-F5344CB8AC3E}">
        <p14:creationId xmlns:p14="http://schemas.microsoft.com/office/powerpoint/2010/main" val="389668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9076E-7A9D-5FA4-64A1-6AE3A006320A}"/>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210D518D-DA66-57D8-D14A-433C1ED84FAB}"/>
              </a:ext>
            </a:extLst>
          </p:cNvPr>
          <p:cNvSpPr txBox="1"/>
          <p:nvPr/>
        </p:nvSpPr>
        <p:spPr>
          <a:xfrm>
            <a:off x="3392168" y="-57224"/>
            <a:ext cx="5407664" cy="849302"/>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en-US" sz="4800" b="1" kern="1200" dirty="0">
                <a:latin typeface="Century Gothic" panose="020B0502020202020204" pitchFamily="34" charset="0"/>
                <a:ea typeface="+mj-ea"/>
                <a:cs typeface="+mj-cs"/>
              </a:rPr>
              <a:t>Home</a:t>
            </a:r>
            <a:r>
              <a:rPr lang="en-US" sz="4800" b="1" kern="1200" dirty="0">
                <a:solidFill>
                  <a:schemeClr val="bg1"/>
                </a:solidFill>
                <a:latin typeface="Century Gothic" panose="020B0502020202020204" pitchFamily="34" charset="0"/>
                <a:ea typeface="+mj-ea"/>
                <a:cs typeface="+mj-cs"/>
              </a:rPr>
              <a:t> </a:t>
            </a:r>
            <a:r>
              <a:rPr lang="en-US" sz="4800" b="1" kern="1200" dirty="0">
                <a:latin typeface="Century Gothic" panose="020B0502020202020204" pitchFamily="34" charset="0"/>
                <a:ea typeface="+mj-ea"/>
                <a:cs typeface="+mj-cs"/>
              </a:rPr>
              <a:t>Learning</a:t>
            </a:r>
          </a:p>
        </p:txBody>
      </p:sp>
      <p:pic>
        <p:nvPicPr>
          <p:cNvPr id="1030" name="Picture 6" descr="Guide to Using Times Tables Rock Stars ...">
            <a:extLst>
              <a:ext uri="{FF2B5EF4-FFF2-40B4-BE49-F238E27FC236}">
                <a16:creationId xmlns:a16="http://schemas.microsoft.com/office/drawing/2014/main" id="{F51BC858-6347-F131-92E1-D772160ED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884" r="18118" b="2"/>
          <a:stretch/>
        </p:blipFill>
        <p:spPr bwMode="auto">
          <a:xfrm>
            <a:off x="256442" y="156654"/>
            <a:ext cx="1703108" cy="1538309"/>
          </a:xfrm>
          <a:custGeom>
            <a:avLst/>
            <a:gdLst/>
            <a:ahLst/>
            <a:cxnLst/>
            <a:rect l="l" t="t" r="r" b="b"/>
            <a:pathLst>
              <a:path w="3690902" h="3333750">
                <a:moveTo>
                  <a:pt x="0" y="0"/>
                </a:moveTo>
                <a:lnTo>
                  <a:pt x="2996382" y="0"/>
                </a:lnTo>
                <a:lnTo>
                  <a:pt x="3563333" y="1750276"/>
                </a:lnTo>
                <a:lnTo>
                  <a:pt x="3690902" y="3333750"/>
                </a:lnTo>
                <a:lnTo>
                  <a:pt x="0" y="3333750"/>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Lornshill Academy - Google Classroom">
            <a:extLst>
              <a:ext uri="{FF2B5EF4-FFF2-40B4-BE49-F238E27FC236}">
                <a16:creationId xmlns:a16="http://schemas.microsoft.com/office/drawing/2014/main" id="{4D60CBBB-0A9C-2C52-EB54-58851F7497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722" r="10505" b="-1"/>
          <a:stretch/>
        </p:blipFill>
        <p:spPr bwMode="auto">
          <a:xfrm>
            <a:off x="250128" y="2019278"/>
            <a:ext cx="2062696" cy="1758667"/>
          </a:xfrm>
          <a:custGeom>
            <a:avLst/>
            <a:gdLst/>
            <a:ahLst/>
            <a:cxnLst/>
            <a:rect l="l" t="t" r="r" b="b"/>
            <a:pathLst>
              <a:path w="3910084" h="3333745">
                <a:moveTo>
                  <a:pt x="0" y="0"/>
                </a:moveTo>
                <a:lnTo>
                  <a:pt x="3706250" y="0"/>
                </a:lnTo>
                <a:lnTo>
                  <a:pt x="3910084" y="2530130"/>
                </a:lnTo>
                <a:lnTo>
                  <a:pt x="3791309" y="3333745"/>
                </a:lnTo>
                <a:lnTo>
                  <a:pt x="0" y="3333745"/>
                </a:lnTo>
                <a:close/>
              </a:path>
            </a:pathLst>
          </a:cu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616C81D-4154-99DC-A8F9-7E65535931BC}"/>
              </a:ext>
            </a:extLst>
          </p:cNvPr>
          <p:cNvPicPr>
            <a:picLocks noChangeAspect="1"/>
          </p:cNvPicPr>
          <p:nvPr/>
        </p:nvPicPr>
        <p:blipFill>
          <a:blip r:embed="rId5"/>
          <a:srcRect l="3805" t="48113" r="3751" b="8825"/>
          <a:stretch>
            <a:fillRect/>
          </a:stretch>
        </p:blipFill>
        <p:spPr>
          <a:xfrm>
            <a:off x="9438064" y="1702146"/>
            <a:ext cx="2624135" cy="1726854"/>
          </a:xfrm>
          <a:prstGeom prst="rect">
            <a:avLst/>
          </a:prstGeom>
        </p:spPr>
      </p:pic>
      <p:pic>
        <p:nvPicPr>
          <p:cNvPr id="3" name="Picture 2">
            <a:extLst>
              <a:ext uri="{FF2B5EF4-FFF2-40B4-BE49-F238E27FC236}">
                <a16:creationId xmlns:a16="http://schemas.microsoft.com/office/drawing/2014/main" id="{DD65F55E-6A35-B8D1-CCBA-9591B3C68E56}"/>
              </a:ext>
            </a:extLst>
          </p:cNvPr>
          <p:cNvPicPr>
            <a:picLocks noChangeAspect="1"/>
          </p:cNvPicPr>
          <p:nvPr/>
        </p:nvPicPr>
        <p:blipFill>
          <a:blip r:embed="rId6"/>
          <a:stretch>
            <a:fillRect/>
          </a:stretch>
        </p:blipFill>
        <p:spPr>
          <a:xfrm>
            <a:off x="10132789" y="156653"/>
            <a:ext cx="1802769" cy="1012927"/>
          </a:xfrm>
          <a:prstGeom prst="rect">
            <a:avLst/>
          </a:prstGeom>
        </p:spPr>
      </p:pic>
      <p:sp>
        <p:nvSpPr>
          <p:cNvPr id="7" name="TextBox 6">
            <a:extLst>
              <a:ext uri="{FF2B5EF4-FFF2-40B4-BE49-F238E27FC236}">
                <a16:creationId xmlns:a16="http://schemas.microsoft.com/office/drawing/2014/main" id="{6762A363-1C5E-AC18-1D7B-7D9FC998A433}"/>
              </a:ext>
            </a:extLst>
          </p:cNvPr>
          <p:cNvSpPr txBox="1"/>
          <p:nvPr/>
        </p:nvSpPr>
        <p:spPr>
          <a:xfrm>
            <a:off x="2993514" y="1100421"/>
            <a:ext cx="6221841" cy="2862322"/>
          </a:xfrm>
          <a:prstGeom prst="rect">
            <a:avLst/>
          </a:prstGeom>
          <a:noFill/>
        </p:spPr>
        <p:txBody>
          <a:bodyPr wrap="square" rtlCol="0">
            <a:spAutoFit/>
          </a:bodyPr>
          <a:lstStyle/>
          <a:p>
            <a:r>
              <a:rPr lang="en-GB" sz="2000" dirty="0">
                <a:latin typeface="SassoonPrimary" panose="020B0500000000000000" pitchFamily="34" charset="0"/>
              </a:rPr>
              <a:t>Set on Wednesdays for the following Wednesday</a:t>
            </a:r>
          </a:p>
          <a:p>
            <a:endParaRPr lang="en-GB" sz="2000" dirty="0">
              <a:latin typeface="SassoonPrimary" panose="020B0500000000000000" pitchFamily="34" charset="0"/>
            </a:endParaRPr>
          </a:p>
          <a:p>
            <a:r>
              <a:rPr lang="en-GB" sz="2000" dirty="0">
                <a:latin typeface="SassoonPrimary" panose="020B0500000000000000" pitchFamily="34" charset="0"/>
              </a:rPr>
              <a:t>Combination of paper-based and online learning</a:t>
            </a:r>
          </a:p>
          <a:p>
            <a:endParaRPr lang="en-GB" sz="2000" dirty="0">
              <a:latin typeface="SassoonPrimary" panose="020B0500000000000000" pitchFamily="34" charset="0"/>
            </a:endParaRPr>
          </a:p>
          <a:p>
            <a:r>
              <a:rPr lang="en-GB" sz="2000" dirty="0">
                <a:latin typeface="SassoonPrimary" panose="020B0500000000000000" pitchFamily="34" charset="0"/>
              </a:rPr>
              <a:t>Set via Google Classrooms</a:t>
            </a:r>
          </a:p>
          <a:p>
            <a:endParaRPr lang="en-GB" sz="2000" dirty="0">
              <a:latin typeface="SassoonPrimary" panose="020B0500000000000000" pitchFamily="34" charset="0"/>
            </a:endParaRPr>
          </a:p>
          <a:p>
            <a:r>
              <a:rPr lang="en-GB" sz="2000" dirty="0">
                <a:latin typeface="SassoonPrimary" panose="020B0500000000000000" pitchFamily="34" charset="0"/>
              </a:rPr>
              <a:t>Follow the link on GC to our IXL page</a:t>
            </a:r>
          </a:p>
          <a:p>
            <a:endParaRPr lang="en-GB" sz="2000" dirty="0">
              <a:latin typeface="SassoonPrimary" panose="020B0500000000000000" pitchFamily="34" charset="0"/>
            </a:endParaRPr>
          </a:p>
          <a:p>
            <a:r>
              <a:rPr lang="en-GB" sz="2000" dirty="0">
                <a:latin typeface="SassoonPrimary" panose="020B0500000000000000" pitchFamily="34" charset="0"/>
              </a:rPr>
              <a:t>Any issues please let us know</a:t>
            </a:r>
          </a:p>
        </p:txBody>
      </p:sp>
      <p:pic>
        <p:nvPicPr>
          <p:cNvPr id="9" name="Picture 8">
            <a:extLst>
              <a:ext uri="{FF2B5EF4-FFF2-40B4-BE49-F238E27FC236}">
                <a16:creationId xmlns:a16="http://schemas.microsoft.com/office/drawing/2014/main" id="{DBD7EE14-E82A-4833-5F48-C3FBF4DBAC1D}"/>
              </a:ext>
            </a:extLst>
          </p:cNvPr>
          <p:cNvPicPr>
            <a:picLocks noChangeAspect="1"/>
          </p:cNvPicPr>
          <p:nvPr/>
        </p:nvPicPr>
        <p:blipFill>
          <a:blip r:embed="rId7"/>
          <a:stretch>
            <a:fillRect/>
          </a:stretch>
        </p:blipFill>
        <p:spPr>
          <a:xfrm>
            <a:off x="2154043" y="4663994"/>
            <a:ext cx="7900785" cy="1782587"/>
          </a:xfrm>
          <a:prstGeom prst="rect">
            <a:avLst/>
          </a:prstGeom>
        </p:spPr>
      </p:pic>
    </p:spTree>
    <p:custDataLst>
      <p:tags r:id="rId1"/>
    </p:custDataLst>
    <p:extLst>
      <p:ext uri="{BB962C8B-B14F-4D97-AF65-F5344CB8AC3E}">
        <p14:creationId xmlns:p14="http://schemas.microsoft.com/office/powerpoint/2010/main" val="1611519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20642-BE08-71BC-EF9E-F9A6B7F476DF}"/>
            </a:ext>
          </a:extLst>
        </p:cNvPr>
        <p:cNvGrpSpPr/>
        <p:nvPr/>
      </p:nvGrpSpPr>
      <p:grpSpPr>
        <a:xfrm>
          <a:off x="0" y="0"/>
          <a:ext cx="0" cy="0"/>
          <a:chOff x="0" y="0"/>
          <a:chExt cx="0" cy="0"/>
        </a:xfrm>
      </p:grpSpPr>
      <p:pic>
        <p:nvPicPr>
          <p:cNvPr id="2" name="Picture 1" descr="A logo of a church&#10;&#10;Description automatically generated">
            <a:extLst>
              <a:ext uri="{FF2B5EF4-FFF2-40B4-BE49-F238E27FC236}">
                <a16:creationId xmlns:a16="http://schemas.microsoft.com/office/drawing/2014/main" id="{7454C38E-21AE-542E-C3B0-7DD4F6EB4598}"/>
              </a:ext>
            </a:extLst>
          </p:cNvPr>
          <p:cNvPicPr>
            <a:picLocks noChangeAspect="1"/>
          </p:cNvPicPr>
          <p:nvPr/>
        </p:nvPicPr>
        <p:blipFill>
          <a:blip r:embed="rId3"/>
          <a:stretch>
            <a:fillRect/>
          </a:stretch>
        </p:blipFill>
        <p:spPr>
          <a:xfrm>
            <a:off x="10733314" y="-16981"/>
            <a:ext cx="1458686" cy="1620250"/>
          </a:xfrm>
          <a:prstGeom prst="rect">
            <a:avLst/>
          </a:prstGeom>
        </p:spPr>
      </p:pic>
      <p:pic>
        <p:nvPicPr>
          <p:cNvPr id="7" name="Picture 6" descr="A poster with text and images of books and text&#10;&#10;Description automatically generated with medium confidence">
            <a:extLst>
              <a:ext uri="{FF2B5EF4-FFF2-40B4-BE49-F238E27FC236}">
                <a16:creationId xmlns:a16="http://schemas.microsoft.com/office/drawing/2014/main" id="{4C82A12C-528A-BA00-0722-D638184E523D}"/>
              </a:ext>
            </a:extLst>
          </p:cNvPr>
          <p:cNvPicPr>
            <a:picLocks noChangeAspect="1"/>
          </p:cNvPicPr>
          <p:nvPr/>
        </p:nvPicPr>
        <p:blipFill>
          <a:blip r:embed="rId4"/>
          <a:stretch>
            <a:fillRect/>
          </a:stretch>
        </p:blipFill>
        <p:spPr>
          <a:xfrm>
            <a:off x="165636" y="134315"/>
            <a:ext cx="8913050" cy="6356855"/>
          </a:xfrm>
          <a:prstGeom prst="rect">
            <a:avLst/>
          </a:prstGeom>
        </p:spPr>
      </p:pic>
      <p:sp>
        <p:nvSpPr>
          <p:cNvPr id="4" name="TextBox 3">
            <a:extLst>
              <a:ext uri="{FF2B5EF4-FFF2-40B4-BE49-F238E27FC236}">
                <a16:creationId xmlns:a16="http://schemas.microsoft.com/office/drawing/2014/main" id="{F6751D27-018C-7FF9-FF3F-780BD6AC1CE8}"/>
              </a:ext>
            </a:extLst>
          </p:cNvPr>
          <p:cNvSpPr txBox="1"/>
          <p:nvPr/>
        </p:nvSpPr>
        <p:spPr>
          <a:xfrm>
            <a:off x="9242658" y="1951672"/>
            <a:ext cx="2949342" cy="1477328"/>
          </a:xfrm>
          <a:prstGeom prst="rect">
            <a:avLst/>
          </a:prstGeom>
          <a:noFill/>
        </p:spPr>
        <p:txBody>
          <a:bodyPr wrap="square">
            <a:spAutoFit/>
          </a:bodyPr>
          <a:lstStyle/>
          <a:p>
            <a:r>
              <a:rPr lang="en-GB" b="1" u="sng" dirty="0"/>
              <a:t>Access your local library:</a:t>
            </a:r>
            <a:endParaRPr lang="en-GB" b="1" u="sng" dirty="0">
              <a:hlinkClick r:id="rId5">
                <a:extLst>
                  <a:ext uri="{A12FA001-AC4F-418D-AE19-62706E023703}">
                    <ahyp:hlinkClr xmlns:ahyp="http://schemas.microsoft.com/office/drawing/2018/hyperlinkcolor" val="tx"/>
                  </a:ext>
                </a:extLst>
              </a:hlinkClick>
            </a:endParaRPr>
          </a:p>
          <a:p>
            <a:endParaRPr lang="en-GB" dirty="0">
              <a:solidFill>
                <a:srgbClr val="0563C1"/>
              </a:solidFill>
              <a:hlinkClick r:id="rId5">
                <a:extLst>
                  <a:ext uri="{A12FA001-AC4F-418D-AE19-62706E023703}">
                    <ahyp:hlinkClr xmlns:ahyp="http://schemas.microsoft.com/office/drawing/2018/hyperlinkcolor" val="tx"/>
                  </a:ext>
                </a:extLst>
              </a:hlinkClick>
            </a:endParaRPr>
          </a:p>
          <a:p>
            <a:r>
              <a:rPr lang="en-GB" dirty="0">
                <a:solidFill>
                  <a:srgbClr val="0563C1"/>
                </a:solidFill>
                <a:hlinkClick r:id="rId5">
                  <a:extLst>
                    <a:ext uri="{A12FA001-AC4F-418D-AE19-62706E023703}">
                      <ahyp:hlinkClr xmlns:ahyp="http://schemas.microsoft.com/office/drawing/2018/hyperlinkcolor" val="tx"/>
                    </a:ext>
                  </a:extLst>
                </a:hlinkClick>
              </a:rPr>
              <a:t>https://www.wigan.gov.uk/Resident/Libraries/index.aspx</a:t>
            </a:r>
            <a:endParaRPr lang="en-GB" dirty="0"/>
          </a:p>
          <a:p>
            <a:endParaRPr lang="en-GB" dirty="0"/>
          </a:p>
        </p:txBody>
      </p:sp>
    </p:spTree>
    <p:custDataLst>
      <p:tags r:id="rId1"/>
    </p:custDataLst>
    <p:extLst>
      <p:ext uri="{BB962C8B-B14F-4D97-AF65-F5344CB8AC3E}">
        <p14:creationId xmlns:p14="http://schemas.microsoft.com/office/powerpoint/2010/main" val="1858470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CB2A0A9-5BA2-36C3-C4B1-0CED160CC30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E7619F6-EACA-C21F-9761-75D61B67D334}"/>
              </a:ext>
            </a:extLst>
          </p:cNvPr>
          <p:cNvPicPr>
            <a:picLocks noChangeAspect="1"/>
          </p:cNvPicPr>
          <p:nvPr/>
        </p:nvPicPr>
        <p:blipFill>
          <a:blip r:embed="rId3"/>
          <a:stretch>
            <a:fillRect/>
          </a:stretch>
        </p:blipFill>
        <p:spPr>
          <a:xfrm>
            <a:off x="5630411" y="435538"/>
            <a:ext cx="5469979" cy="5986923"/>
          </a:xfrm>
          <a:prstGeom prst="rect">
            <a:avLst/>
          </a:prstGeom>
        </p:spPr>
      </p:pic>
      <p:pic>
        <p:nvPicPr>
          <p:cNvPr id="7" name="Picture 6">
            <a:extLst>
              <a:ext uri="{FF2B5EF4-FFF2-40B4-BE49-F238E27FC236}">
                <a16:creationId xmlns:a16="http://schemas.microsoft.com/office/drawing/2014/main" id="{CC13002F-C3E2-EA66-B164-3C171DA760E3}"/>
              </a:ext>
            </a:extLst>
          </p:cNvPr>
          <p:cNvPicPr>
            <a:picLocks noChangeAspect="1"/>
          </p:cNvPicPr>
          <p:nvPr/>
        </p:nvPicPr>
        <p:blipFill>
          <a:blip r:embed="rId4"/>
          <a:stretch>
            <a:fillRect/>
          </a:stretch>
        </p:blipFill>
        <p:spPr>
          <a:xfrm>
            <a:off x="619385" y="444869"/>
            <a:ext cx="5084873" cy="5944194"/>
          </a:xfrm>
          <a:prstGeom prst="rect">
            <a:avLst/>
          </a:prstGeom>
        </p:spPr>
      </p:pic>
    </p:spTree>
    <p:custDataLst>
      <p:tags r:id="rId1"/>
    </p:custDataLst>
    <p:extLst>
      <p:ext uri="{BB962C8B-B14F-4D97-AF65-F5344CB8AC3E}">
        <p14:creationId xmlns:p14="http://schemas.microsoft.com/office/powerpoint/2010/main" val="7710317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3310</TotalTime>
  <Words>436</Words>
  <Application>Microsoft Office PowerPoint</Application>
  <PresentationFormat>Widescreen</PresentationFormat>
  <Paragraphs>54</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Arial</vt:lpstr>
      <vt:lpstr>Calibri</vt:lpstr>
      <vt:lpstr>Calibri Light</vt:lpstr>
      <vt:lpstr>Century Gothic</vt:lpstr>
      <vt:lpstr>SassoonPrimary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Ready  Respectful  Safe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Initiative</dc:title>
  <dc:creator>Mr Lymath</dc:creator>
  <cp:lastModifiedBy>Victoria Woodward</cp:lastModifiedBy>
  <cp:revision>165</cp:revision>
  <cp:lastPrinted>2024-02-29T13:07:55Z</cp:lastPrinted>
  <dcterms:created xsi:type="dcterms:W3CDTF">2018-06-18T14:25:54Z</dcterms:created>
  <dcterms:modified xsi:type="dcterms:W3CDTF">2025-09-08T19:55:17Z</dcterms:modified>
</cp:coreProperties>
</file>