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7" r:id="rId5"/>
    <p:sldId id="314" r:id="rId6"/>
    <p:sldId id="260" r:id="rId7"/>
    <p:sldId id="321" r:id="rId8"/>
    <p:sldId id="322" r:id="rId9"/>
    <p:sldId id="262" r:id="rId10"/>
    <p:sldId id="315" r:id="rId11"/>
    <p:sldId id="324" r:id="rId12"/>
    <p:sldId id="270" r:id="rId13"/>
    <p:sldId id="316" r:id="rId14"/>
    <p:sldId id="311" r:id="rId15"/>
    <p:sldId id="312" r:id="rId16"/>
    <p:sldId id="259" r:id="rId17"/>
    <p:sldId id="269" r:id="rId18"/>
    <p:sldId id="317" r:id="rId19"/>
    <p:sldId id="319" r:id="rId20"/>
    <p:sldId id="318" r:id="rId21"/>
    <p:sldId id="297" r:id="rId22"/>
    <p:sldId id="284" r:id="rId23"/>
    <p:sldId id="30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BD81A6-B1AC-4507-9ACF-BF1C2FFA88BE}" v="423" dt="2024-10-01T09:45:20.2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0000" autoAdjust="0"/>
  </p:normalViewPr>
  <p:slideViewPr>
    <p:cSldViewPr snapToGrid="0">
      <p:cViewPr varScale="1">
        <p:scale>
          <a:sx n="66" d="100"/>
          <a:sy n="66" d="100"/>
        </p:scale>
        <p:origin x="1334" y="48"/>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2083"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_rels/viewProps.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01111-ECBD-4294-911A-CB91EC54C989}" type="datetimeFigureOut">
              <a:rPr lang="en-GB" smtClean="0"/>
              <a:t>09/09/2025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600EDF-5EEF-4DE7-B833-DF9D3E989ACE}" type="slidenum">
              <a:rPr lang="en-GB" smtClean="0"/>
              <a:t>‹#›</a:t>
            </a:fld>
            <a:endParaRPr lang="en-GB"/>
          </a:p>
        </p:txBody>
      </p:sp>
    </p:spTree>
    <p:extLst>
      <p:ext uri="{BB962C8B-B14F-4D97-AF65-F5344CB8AC3E}">
        <p14:creationId xmlns:p14="http://schemas.microsoft.com/office/powerpoint/2010/main" val="558235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0580AD-F026-4254-B9BC-D441F6992FA3}" type="slidenum">
              <a:rPr lang="en-GB" smtClean="0"/>
              <a:t>1</a:t>
            </a:fld>
            <a:endParaRPr lang="en-GB" dirty="0"/>
          </a:p>
        </p:txBody>
      </p:sp>
    </p:spTree>
    <p:extLst>
      <p:ext uri="{BB962C8B-B14F-4D97-AF65-F5344CB8AC3E}">
        <p14:creationId xmlns:p14="http://schemas.microsoft.com/office/powerpoint/2010/main" val="1692898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600EDF-5EEF-4DE7-B833-DF9D3E989ACE}" type="slidenum">
              <a:rPr lang="en-GB" smtClean="0"/>
              <a:t>6</a:t>
            </a:fld>
            <a:endParaRPr lang="en-GB"/>
          </a:p>
        </p:txBody>
      </p:sp>
    </p:spTree>
    <p:extLst>
      <p:ext uri="{BB962C8B-B14F-4D97-AF65-F5344CB8AC3E}">
        <p14:creationId xmlns:p14="http://schemas.microsoft.com/office/powerpoint/2010/main" val="3410146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600EDF-5EEF-4DE7-B833-DF9D3E989ACE}" type="slidenum">
              <a:rPr lang="en-GB" smtClean="0"/>
              <a:t>9</a:t>
            </a:fld>
            <a:endParaRPr lang="en-GB"/>
          </a:p>
        </p:txBody>
      </p:sp>
    </p:spTree>
    <p:extLst>
      <p:ext uri="{BB962C8B-B14F-4D97-AF65-F5344CB8AC3E}">
        <p14:creationId xmlns:p14="http://schemas.microsoft.com/office/powerpoint/2010/main" val="3353201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32757-F399-4735-958D-9DB1CE25C8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86F5386-7603-43D5-97ED-86B48E51B9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33CE83F-A1DC-4582-8278-10E9560B20D4}"/>
              </a:ext>
            </a:extLst>
          </p:cNvPr>
          <p:cNvSpPr>
            <a:spLocks noGrp="1"/>
          </p:cNvSpPr>
          <p:nvPr>
            <p:ph type="dt" sz="half" idx="10"/>
          </p:nvPr>
        </p:nvSpPr>
        <p:spPr/>
        <p:txBody>
          <a:bodyPr/>
          <a:lstStyle/>
          <a:p>
            <a:fld id="{F590750D-F964-446A-B786-BC0F53C1F06C}" type="datetimeFigureOut">
              <a:rPr lang="en-GB" smtClean="0"/>
              <a:t>09/09/2025</a:t>
            </a:fld>
            <a:endParaRPr lang="en-GB"/>
          </a:p>
        </p:txBody>
      </p:sp>
      <p:sp>
        <p:nvSpPr>
          <p:cNvPr id="5" name="Footer Placeholder 4">
            <a:extLst>
              <a:ext uri="{FF2B5EF4-FFF2-40B4-BE49-F238E27FC236}">
                <a16:creationId xmlns:a16="http://schemas.microsoft.com/office/drawing/2014/main" id="{DECE5077-5ED7-487B-AFD8-5437B437DD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B026DD-0309-498B-9D24-0BDF2B8D1B76}"/>
              </a:ext>
            </a:extLst>
          </p:cNvPr>
          <p:cNvSpPr>
            <a:spLocks noGrp="1"/>
          </p:cNvSpPr>
          <p:nvPr>
            <p:ph type="sldNum" sz="quarter" idx="12"/>
          </p:nvPr>
        </p:nvSpPr>
        <p:spPr/>
        <p:txBody>
          <a:bodyPr/>
          <a:lstStyle/>
          <a:p>
            <a:fld id="{7F75D8F1-7392-402F-8755-ACD50FE3A91A}" type="slidenum">
              <a:rPr lang="en-GB" smtClean="0"/>
              <a:t>‹#›</a:t>
            </a:fld>
            <a:endParaRPr lang="en-GB"/>
          </a:p>
        </p:txBody>
      </p:sp>
    </p:spTree>
    <p:extLst>
      <p:ext uri="{BB962C8B-B14F-4D97-AF65-F5344CB8AC3E}">
        <p14:creationId xmlns:p14="http://schemas.microsoft.com/office/powerpoint/2010/main" val="1993003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F522-2607-477D-98E2-D51C08AE4D6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16F773-5073-4AA8-B714-8E560F7CA5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A711DB-207F-4A5B-B952-EF0F7F2D5A04}"/>
              </a:ext>
            </a:extLst>
          </p:cNvPr>
          <p:cNvSpPr>
            <a:spLocks noGrp="1"/>
          </p:cNvSpPr>
          <p:nvPr>
            <p:ph type="dt" sz="half" idx="10"/>
          </p:nvPr>
        </p:nvSpPr>
        <p:spPr/>
        <p:txBody>
          <a:bodyPr/>
          <a:lstStyle/>
          <a:p>
            <a:fld id="{F590750D-F964-446A-B786-BC0F53C1F06C}" type="datetimeFigureOut">
              <a:rPr lang="en-GB" smtClean="0"/>
              <a:t>09/09/2025</a:t>
            </a:fld>
            <a:endParaRPr lang="en-GB"/>
          </a:p>
        </p:txBody>
      </p:sp>
      <p:sp>
        <p:nvSpPr>
          <p:cNvPr id="5" name="Footer Placeholder 4">
            <a:extLst>
              <a:ext uri="{FF2B5EF4-FFF2-40B4-BE49-F238E27FC236}">
                <a16:creationId xmlns:a16="http://schemas.microsoft.com/office/drawing/2014/main" id="{D52C57D6-4D74-4803-81D8-7B13E771FB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FFC2C-1ACC-4776-B3D8-E7063E4C9DF7}"/>
              </a:ext>
            </a:extLst>
          </p:cNvPr>
          <p:cNvSpPr>
            <a:spLocks noGrp="1"/>
          </p:cNvSpPr>
          <p:nvPr>
            <p:ph type="sldNum" sz="quarter" idx="12"/>
          </p:nvPr>
        </p:nvSpPr>
        <p:spPr/>
        <p:txBody>
          <a:bodyPr/>
          <a:lstStyle/>
          <a:p>
            <a:fld id="{7F75D8F1-7392-402F-8755-ACD50FE3A91A}" type="slidenum">
              <a:rPr lang="en-GB" smtClean="0"/>
              <a:t>‹#›</a:t>
            </a:fld>
            <a:endParaRPr lang="en-GB"/>
          </a:p>
        </p:txBody>
      </p:sp>
    </p:spTree>
    <p:extLst>
      <p:ext uri="{BB962C8B-B14F-4D97-AF65-F5344CB8AC3E}">
        <p14:creationId xmlns:p14="http://schemas.microsoft.com/office/powerpoint/2010/main" val="3077749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003144-4F32-48BA-B084-AE8A0D5E6F2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E4F98D-FB58-4E09-B420-D117509A4B5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6929F5-EF59-46D7-9040-9C0F7B20C281}"/>
              </a:ext>
            </a:extLst>
          </p:cNvPr>
          <p:cNvSpPr>
            <a:spLocks noGrp="1"/>
          </p:cNvSpPr>
          <p:nvPr>
            <p:ph type="dt" sz="half" idx="10"/>
          </p:nvPr>
        </p:nvSpPr>
        <p:spPr/>
        <p:txBody>
          <a:bodyPr/>
          <a:lstStyle/>
          <a:p>
            <a:fld id="{F590750D-F964-446A-B786-BC0F53C1F06C}" type="datetimeFigureOut">
              <a:rPr lang="en-GB" smtClean="0"/>
              <a:t>09/09/2025</a:t>
            </a:fld>
            <a:endParaRPr lang="en-GB"/>
          </a:p>
        </p:txBody>
      </p:sp>
      <p:sp>
        <p:nvSpPr>
          <p:cNvPr id="5" name="Footer Placeholder 4">
            <a:extLst>
              <a:ext uri="{FF2B5EF4-FFF2-40B4-BE49-F238E27FC236}">
                <a16:creationId xmlns:a16="http://schemas.microsoft.com/office/drawing/2014/main" id="{AB032A5F-D707-4B13-BFBA-DA7E31D5C0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60B1A2-0966-4D8C-9DCE-4B21BF449842}"/>
              </a:ext>
            </a:extLst>
          </p:cNvPr>
          <p:cNvSpPr>
            <a:spLocks noGrp="1"/>
          </p:cNvSpPr>
          <p:nvPr>
            <p:ph type="sldNum" sz="quarter" idx="12"/>
          </p:nvPr>
        </p:nvSpPr>
        <p:spPr/>
        <p:txBody>
          <a:bodyPr/>
          <a:lstStyle/>
          <a:p>
            <a:fld id="{7F75D8F1-7392-402F-8755-ACD50FE3A91A}" type="slidenum">
              <a:rPr lang="en-GB" smtClean="0"/>
              <a:t>‹#›</a:t>
            </a:fld>
            <a:endParaRPr lang="en-GB"/>
          </a:p>
        </p:txBody>
      </p:sp>
    </p:spTree>
    <p:extLst>
      <p:ext uri="{BB962C8B-B14F-4D97-AF65-F5344CB8AC3E}">
        <p14:creationId xmlns:p14="http://schemas.microsoft.com/office/powerpoint/2010/main" val="634552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acred Heart RC - Title ">
    <p:bg>
      <p:bgPr>
        <a:solidFill>
          <a:srgbClr val="812121"/>
        </a:solidFill>
        <a:effectLst/>
      </p:bgPr>
    </p:bg>
    <p:spTree>
      <p:nvGrpSpPr>
        <p:cNvPr id="1" name=""/>
        <p:cNvGrpSpPr/>
        <p:nvPr/>
      </p:nvGrpSpPr>
      <p:grpSpPr>
        <a:xfrm>
          <a:off x="0" y="0"/>
          <a:ext cx="0" cy="0"/>
          <a:chOff x="0" y="0"/>
          <a:chExt cx="0" cy="0"/>
        </a:xfrm>
      </p:grpSpPr>
      <p:pic>
        <p:nvPicPr>
          <p:cNvPr id="7" name="Picture 6" descr="Logo&#10;&#10;Description automatically generated with low confidence">
            <a:extLst>
              <a:ext uri="{FF2B5EF4-FFF2-40B4-BE49-F238E27FC236}">
                <a16:creationId xmlns:a16="http://schemas.microsoft.com/office/drawing/2014/main" id="{591BAAA9-3C49-4ECA-B55C-3A07BC4AC338}"/>
              </a:ext>
            </a:extLst>
          </p:cNvPr>
          <p:cNvPicPr>
            <a:picLocks noChangeAspect="1"/>
          </p:cNvPicPr>
          <p:nvPr userDrawn="1"/>
        </p:nvPicPr>
        <p:blipFill>
          <a:blip r:embed="rId2"/>
          <a:stretch>
            <a:fillRect/>
          </a:stretch>
        </p:blipFill>
        <p:spPr>
          <a:xfrm>
            <a:off x="838200" y="1232937"/>
            <a:ext cx="10515599" cy="2471165"/>
          </a:xfrm>
          <a:prstGeom prst="rect">
            <a:avLst/>
          </a:prstGeom>
          <a:ln>
            <a:solidFill>
              <a:srgbClr val="AA2C2C"/>
            </a:solidFill>
          </a:ln>
        </p:spPr>
      </p:pic>
    </p:spTree>
    <p:extLst>
      <p:ext uri="{BB962C8B-B14F-4D97-AF65-F5344CB8AC3E}">
        <p14:creationId xmlns:p14="http://schemas.microsoft.com/office/powerpoint/2010/main" val="3710981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482C47ED-12AE-45F0-8725-DB9827369A08}"/>
              </a:ext>
            </a:extLst>
          </p:cNvPr>
          <p:cNvPicPr>
            <a:picLocks noChangeAspect="1"/>
          </p:cNvPicPr>
          <p:nvPr userDrawn="1"/>
        </p:nvPicPr>
        <p:blipFill>
          <a:blip r:embed="rId2"/>
          <a:stretch>
            <a:fillRect/>
          </a:stretch>
        </p:blipFill>
        <p:spPr>
          <a:xfrm>
            <a:off x="0" y="4694"/>
            <a:ext cx="1019058" cy="1142998"/>
          </a:xfrm>
          <a:prstGeom prst="rect">
            <a:avLst/>
          </a:prstGeom>
        </p:spPr>
      </p:pic>
      <p:sp>
        <p:nvSpPr>
          <p:cNvPr id="8" name="Rectangle 7">
            <a:extLst>
              <a:ext uri="{FF2B5EF4-FFF2-40B4-BE49-F238E27FC236}">
                <a16:creationId xmlns:a16="http://schemas.microsoft.com/office/drawing/2014/main" id="{BA455B68-7570-477E-B645-E767CE94186A}"/>
              </a:ext>
            </a:extLst>
          </p:cNvPr>
          <p:cNvSpPr/>
          <p:nvPr userDrawn="1"/>
        </p:nvSpPr>
        <p:spPr>
          <a:xfrm>
            <a:off x="10263883" y="0"/>
            <a:ext cx="1928117" cy="6858000"/>
          </a:xfrm>
          <a:prstGeom prst="rect">
            <a:avLst/>
          </a:prstGeom>
          <a:solidFill>
            <a:srgbClr val="8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2338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E7E5B-FD24-49B3-AE46-2B0C749FDE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2ECF96-5BE5-4A04-8DFA-2CA489C452E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712546-3E23-4C76-9330-DB503E1D956A}"/>
              </a:ext>
            </a:extLst>
          </p:cNvPr>
          <p:cNvSpPr>
            <a:spLocks noGrp="1"/>
          </p:cNvSpPr>
          <p:nvPr>
            <p:ph type="dt" sz="half" idx="10"/>
          </p:nvPr>
        </p:nvSpPr>
        <p:spPr/>
        <p:txBody>
          <a:bodyPr/>
          <a:lstStyle/>
          <a:p>
            <a:fld id="{F590750D-F964-446A-B786-BC0F53C1F06C}" type="datetimeFigureOut">
              <a:rPr lang="en-GB" smtClean="0"/>
              <a:t>09/09/2025</a:t>
            </a:fld>
            <a:endParaRPr lang="en-GB"/>
          </a:p>
        </p:txBody>
      </p:sp>
      <p:sp>
        <p:nvSpPr>
          <p:cNvPr id="5" name="Footer Placeholder 4">
            <a:extLst>
              <a:ext uri="{FF2B5EF4-FFF2-40B4-BE49-F238E27FC236}">
                <a16:creationId xmlns:a16="http://schemas.microsoft.com/office/drawing/2014/main" id="{A05CD9CD-91FF-402E-8F32-962901E2A0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E2DF66-C2EE-4801-9CC9-F8D4B51A5B30}"/>
              </a:ext>
            </a:extLst>
          </p:cNvPr>
          <p:cNvSpPr>
            <a:spLocks noGrp="1"/>
          </p:cNvSpPr>
          <p:nvPr>
            <p:ph type="sldNum" sz="quarter" idx="12"/>
          </p:nvPr>
        </p:nvSpPr>
        <p:spPr/>
        <p:txBody>
          <a:bodyPr/>
          <a:lstStyle/>
          <a:p>
            <a:fld id="{7F75D8F1-7392-402F-8755-ACD50FE3A91A}" type="slidenum">
              <a:rPr lang="en-GB" smtClean="0"/>
              <a:t>‹#›</a:t>
            </a:fld>
            <a:endParaRPr lang="en-GB"/>
          </a:p>
        </p:txBody>
      </p:sp>
    </p:spTree>
    <p:extLst>
      <p:ext uri="{BB962C8B-B14F-4D97-AF65-F5344CB8AC3E}">
        <p14:creationId xmlns:p14="http://schemas.microsoft.com/office/powerpoint/2010/main" val="3828432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2C87E-F2AC-4BE4-835D-49BFC71241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58E5CDB-500B-4C30-B748-118A442AE9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E09279A-781B-4CA1-BE44-21C2B7563D50}"/>
              </a:ext>
            </a:extLst>
          </p:cNvPr>
          <p:cNvSpPr>
            <a:spLocks noGrp="1"/>
          </p:cNvSpPr>
          <p:nvPr>
            <p:ph type="dt" sz="half" idx="10"/>
          </p:nvPr>
        </p:nvSpPr>
        <p:spPr/>
        <p:txBody>
          <a:bodyPr/>
          <a:lstStyle/>
          <a:p>
            <a:fld id="{F590750D-F964-446A-B786-BC0F53C1F06C}" type="datetimeFigureOut">
              <a:rPr lang="en-GB" smtClean="0"/>
              <a:t>09/09/2025</a:t>
            </a:fld>
            <a:endParaRPr lang="en-GB"/>
          </a:p>
        </p:txBody>
      </p:sp>
      <p:sp>
        <p:nvSpPr>
          <p:cNvPr id="5" name="Footer Placeholder 4">
            <a:extLst>
              <a:ext uri="{FF2B5EF4-FFF2-40B4-BE49-F238E27FC236}">
                <a16:creationId xmlns:a16="http://schemas.microsoft.com/office/drawing/2014/main" id="{F19DC59B-1EB5-42E1-94C6-CB2CDB88B8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FD14DA-9D46-4425-B13B-D18294B7ED8C}"/>
              </a:ext>
            </a:extLst>
          </p:cNvPr>
          <p:cNvSpPr>
            <a:spLocks noGrp="1"/>
          </p:cNvSpPr>
          <p:nvPr>
            <p:ph type="sldNum" sz="quarter" idx="12"/>
          </p:nvPr>
        </p:nvSpPr>
        <p:spPr/>
        <p:txBody>
          <a:bodyPr/>
          <a:lstStyle/>
          <a:p>
            <a:fld id="{7F75D8F1-7392-402F-8755-ACD50FE3A91A}" type="slidenum">
              <a:rPr lang="en-GB" smtClean="0"/>
              <a:t>‹#›</a:t>
            </a:fld>
            <a:endParaRPr lang="en-GB"/>
          </a:p>
        </p:txBody>
      </p:sp>
    </p:spTree>
    <p:extLst>
      <p:ext uri="{BB962C8B-B14F-4D97-AF65-F5344CB8AC3E}">
        <p14:creationId xmlns:p14="http://schemas.microsoft.com/office/powerpoint/2010/main" val="3990860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1B298-9A22-4957-83A9-F5D570EF8C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CF333A-8C97-4647-BFFE-27CBFD39A37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CE2B259-78B6-4CE1-B083-13B6E117804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10BB2CF-7BD8-47A8-B5C2-D692B2752E9F}"/>
              </a:ext>
            </a:extLst>
          </p:cNvPr>
          <p:cNvSpPr>
            <a:spLocks noGrp="1"/>
          </p:cNvSpPr>
          <p:nvPr>
            <p:ph type="dt" sz="half" idx="10"/>
          </p:nvPr>
        </p:nvSpPr>
        <p:spPr/>
        <p:txBody>
          <a:bodyPr/>
          <a:lstStyle/>
          <a:p>
            <a:fld id="{F590750D-F964-446A-B786-BC0F53C1F06C}" type="datetimeFigureOut">
              <a:rPr lang="en-GB" smtClean="0"/>
              <a:t>09/09/2025</a:t>
            </a:fld>
            <a:endParaRPr lang="en-GB"/>
          </a:p>
        </p:txBody>
      </p:sp>
      <p:sp>
        <p:nvSpPr>
          <p:cNvPr id="6" name="Footer Placeholder 5">
            <a:extLst>
              <a:ext uri="{FF2B5EF4-FFF2-40B4-BE49-F238E27FC236}">
                <a16:creationId xmlns:a16="http://schemas.microsoft.com/office/drawing/2014/main" id="{3E10E3AC-5B73-4360-A812-0FA1AB6617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BF0403-ED49-47B1-9DBE-7E7311904A93}"/>
              </a:ext>
            </a:extLst>
          </p:cNvPr>
          <p:cNvSpPr>
            <a:spLocks noGrp="1"/>
          </p:cNvSpPr>
          <p:nvPr>
            <p:ph type="sldNum" sz="quarter" idx="12"/>
          </p:nvPr>
        </p:nvSpPr>
        <p:spPr/>
        <p:txBody>
          <a:bodyPr/>
          <a:lstStyle/>
          <a:p>
            <a:fld id="{7F75D8F1-7392-402F-8755-ACD50FE3A91A}" type="slidenum">
              <a:rPr lang="en-GB" smtClean="0"/>
              <a:t>‹#›</a:t>
            </a:fld>
            <a:endParaRPr lang="en-GB"/>
          </a:p>
        </p:txBody>
      </p:sp>
    </p:spTree>
    <p:extLst>
      <p:ext uri="{BB962C8B-B14F-4D97-AF65-F5344CB8AC3E}">
        <p14:creationId xmlns:p14="http://schemas.microsoft.com/office/powerpoint/2010/main" val="2574375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4BDDC-A9B1-4251-AA25-E5C512EB759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30B9F5-D4B2-43F7-918B-0485DC3A05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4DA2649-9950-4AB5-A90B-70B0E095ABC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4459AF3-2392-49C4-9530-1729A4087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07A956E-A495-46ED-B85B-03339F8B30D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EF8056F-0CC2-4171-B800-62A511C003B8}"/>
              </a:ext>
            </a:extLst>
          </p:cNvPr>
          <p:cNvSpPr>
            <a:spLocks noGrp="1"/>
          </p:cNvSpPr>
          <p:nvPr>
            <p:ph type="dt" sz="half" idx="10"/>
          </p:nvPr>
        </p:nvSpPr>
        <p:spPr/>
        <p:txBody>
          <a:bodyPr/>
          <a:lstStyle/>
          <a:p>
            <a:fld id="{F590750D-F964-446A-B786-BC0F53C1F06C}" type="datetimeFigureOut">
              <a:rPr lang="en-GB" smtClean="0"/>
              <a:t>09/09/2025</a:t>
            </a:fld>
            <a:endParaRPr lang="en-GB"/>
          </a:p>
        </p:txBody>
      </p:sp>
      <p:sp>
        <p:nvSpPr>
          <p:cNvPr id="8" name="Footer Placeholder 7">
            <a:extLst>
              <a:ext uri="{FF2B5EF4-FFF2-40B4-BE49-F238E27FC236}">
                <a16:creationId xmlns:a16="http://schemas.microsoft.com/office/drawing/2014/main" id="{EE78635D-11AF-4EF5-9F08-3A9F7E2E369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2B4C772-6357-4621-B71B-28CF30E856FE}"/>
              </a:ext>
            </a:extLst>
          </p:cNvPr>
          <p:cNvSpPr>
            <a:spLocks noGrp="1"/>
          </p:cNvSpPr>
          <p:nvPr>
            <p:ph type="sldNum" sz="quarter" idx="12"/>
          </p:nvPr>
        </p:nvSpPr>
        <p:spPr/>
        <p:txBody>
          <a:bodyPr/>
          <a:lstStyle/>
          <a:p>
            <a:fld id="{7F75D8F1-7392-402F-8755-ACD50FE3A91A}" type="slidenum">
              <a:rPr lang="en-GB" smtClean="0"/>
              <a:t>‹#›</a:t>
            </a:fld>
            <a:endParaRPr lang="en-GB"/>
          </a:p>
        </p:txBody>
      </p:sp>
    </p:spTree>
    <p:extLst>
      <p:ext uri="{BB962C8B-B14F-4D97-AF65-F5344CB8AC3E}">
        <p14:creationId xmlns:p14="http://schemas.microsoft.com/office/powerpoint/2010/main" val="190436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40294-DC54-46F2-92BD-ACD789C5BD8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3456ABD-F2DD-4198-B9BB-20E04A328ACF}"/>
              </a:ext>
            </a:extLst>
          </p:cNvPr>
          <p:cNvSpPr>
            <a:spLocks noGrp="1"/>
          </p:cNvSpPr>
          <p:nvPr>
            <p:ph type="dt" sz="half" idx="10"/>
          </p:nvPr>
        </p:nvSpPr>
        <p:spPr/>
        <p:txBody>
          <a:bodyPr/>
          <a:lstStyle/>
          <a:p>
            <a:fld id="{F590750D-F964-446A-B786-BC0F53C1F06C}" type="datetimeFigureOut">
              <a:rPr lang="en-GB" smtClean="0"/>
              <a:t>09/09/2025</a:t>
            </a:fld>
            <a:endParaRPr lang="en-GB"/>
          </a:p>
        </p:txBody>
      </p:sp>
      <p:sp>
        <p:nvSpPr>
          <p:cNvPr id="4" name="Footer Placeholder 3">
            <a:extLst>
              <a:ext uri="{FF2B5EF4-FFF2-40B4-BE49-F238E27FC236}">
                <a16:creationId xmlns:a16="http://schemas.microsoft.com/office/drawing/2014/main" id="{FD04D72E-A0F3-491A-9DDA-9F650254837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DBAB06A-726F-41B9-80C6-6FE75CA006DD}"/>
              </a:ext>
            </a:extLst>
          </p:cNvPr>
          <p:cNvSpPr>
            <a:spLocks noGrp="1"/>
          </p:cNvSpPr>
          <p:nvPr>
            <p:ph type="sldNum" sz="quarter" idx="12"/>
          </p:nvPr>
        </p:nvSpPr>
        <p:spPr/>
        <p:txBody>
          <a:bodyPr/>
          <a:lstStyle/>
          <a:p>
            <a:fld id="{7F75D8F1-7392-402F-8755-ACD50FE3A91A}" type="slidenum">
              <a:rPr lang="en-GB" smtClean="0"/>
              <a:t>‹#›</a:t>
            </a:fld>
            <a:endParaRPr lang="en-GB"/>
          </a:p>
        </p:txBody>
      </p:sp>
    </p:spTree>
    <p:extLst>
      <p:ext uri="{BB962C8B-B14F-4D97-AF65-F5344CB8AC3E}">
        <p14:creationId xmlns:p14="http://schemas.microsoft.com/office/powerpoint/2010/main" val="1430955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7EADE4-EAB1-42BF-AE6A-58BDD9816C56}"/>
              </a:ext>
            </a:extLst>
          </p:cNvPr>
          <p:cNvSpPr>
            <a:spLocks noGrp="1"/>
          </p:cNvSpPr>
          <p:nvPr>
            <p:ph type="dt" sz="half" idx="10"/>
          </p:nvPr>
        </p:nvSpPr>
        <p:spPr/>
        <p:txBody>
          <a:bodyPr/>
          <a:lstStyle/>
          <a:p>
            <a:fld id="{F590750D-F964-446A-B786-BC0F53C1F06C}" type="datetimeFigureOut">
              <a:rPr lang="en-GB" smtClean="0"/>
              <a:t>09/09/2025</a:t>
            </a:fld>
            <a:endParaRPr lang="en-GB"/>
          </a:p>
        </p:txBody>
      </p:sp>
      <p:sp>
        <p:nvSpPr>
          <p:cNvPr id="3" name="Footer Placeholder 2">
            <a:extLst>
              <a:ext uri="{FF2B5EF4-FFF2-40B4-BE49-F238E27FC236}">
                <a16:creationId xmlns:a16="http://schemas.microsoft.com/office/drawing/2014/main" id="{E88A3CDB-8CE3-4702-B82E-1481ED9AD0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C1F66D-5F4B-415E-BD51-F0BB82F1C1E3}"/>
              </a:ext>
            </a:extLst>
          </p:cNvPr>
          <p:cNvSpPr>
            <a:spLocks noGrp="1"/>
          </p:cNvSpPr>
          <p:nvPr>
            <p:ph type="sldNum" sz="quarter" idx="12"/>
          </p:nvPr>
        </p:nvSpPr>
        <p:spPr/>
        <p:txBody>
          <a:bodyPr/>
          <a:lstStyle/>
          <a:p>
            <a:fld id="{7F75D8F1-7392-402F-8755-ACD50FE3A91A}" type="slidenum">
              <a:rPr lang="en-GB" smtClean="0"/>
              <a:t>‹#›</a:t>
            </a:fld>
            <a:endParaRPr lang="en-GB"/>
          </a:p>
        </p:txBody>
      </p:sp>
    </p:spTree>
    <p:extLst>
      <p:ext uri="{BB962C8B-B14F-4D97-AF65-F5344CB8AC3E}">
        <p14:creationId xmlns:p14="http://schemas.microsoft.com/office/powerpoint/2010/main" val="3447971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B7185-637D-47EA-9121-EDDFC26385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B002A62-9AAF-4207-80BB-EB90FDC378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4AFF07D-613E-43D8-AE6A-C357577E9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35B3D6E-F937-4F64-9CDA-9DC430847D13}"/>
              </a:ext>
            </a:extLst>
          </p:cNvPr>
          <p:cNvSpPr>
            <a:spLocks noGrp="1"/>
          </p:cNvSpPr>
          <p:nvPr>
            <p:ph type="dt" sz="half" idx="10"/>
          </p:nvPr>
        </p:nvSpPr>
        <p:spPr/>
        <p:txBody>
          <a:bodyPr/>
          <a:lstStyle/>
          <a:p>
            <a:fld id="{F590750D-F964-446A-B786-BC0F53C1F06C}" type="datetimeFigureOut">
              <a:rPr lang="en-GB" smtClean="0"/>
              <a:t>09/09/2025</a:t>
            </a:fld>
            <a:endParaRPr lang="en-GB"/>
          </a:p>
        </p:txBody>
      </p:sp>
      <p:sp>
        <p:nvSpPr>
          <p:cNvPr id="6" name="Footer Placeholder 5">
            <a:extLst>
              <a:ext uri="{FF2B5EF4-FFF2-40B4-BE49-F238E27FC236}">
                <a16:creationId xmlns:a16="http://schemas.microsoft.com/office/drawing/2014/main" id="{0594A857-BD76-41FA-9DA7-329BECC20B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CBD20E-0AFC-490F-B7D3-3B231C578A91}"/>
              </a:ext>
            </a:extLst>
          </p:cNvPr>
          <p:cNvSpPr>
            <a:spLocks noGrp="1"/>
          </p:cNvSpPr>
          <p:nvPr>
            <p:ph type="sldNum" sz="quarter" idx="12"/>
          </p:nvPr>
        </p:nvSpPr>
        <p:spPr/>
        <p:txBody>
          <a:bodyPr/>
          <a:lstStyle/>
          <a:p>
            <a:fld id="{7F75D8F1-7392-402F-8755-ACD50FE3A91A}" type="slidenum">
              <a:rPr lang="en-GB" smtClean="0"/>
              <a:t>‹#›</a:t>
            </a:fld>
            <a:endParaRPr lang="en-GB"/>
          </a:p>
        </p:txBody>
      </p:sp>
    </p:spTree>
    <p:extLst>
      <p:ext uri="{BB962C8B-B14F-4D97-AF65-F5344CB8AC3E}">
        <p14:creationId xmlns:p14="http://schemas.microsoft.com/office/powerpoint/2010/main" val="2508561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D870F-2D9B-4C56-90C7-5ED8E83C09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A68E7C-5AA1-4BDE-A2B0-D541B5A202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E7BAFE3-ED1F-4CCA-BBF8-F769B7955A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6DA689-3FEA-4C26-9F9D-5A8108A45DE1}"/>
              </a:ext>
            </a:extLst>
          </p:cNvPr>
          <p:cNvSpPr>
            <a:spLocks noGrp="1"/>
          </p:cNvSpPr>
          <p:nvPr>
            <p:ph type="dt" sz="half" idx="10"/>
          </p:nvPr>
        </p:nvSpPr>
        <p:spPr/>
        <p:txBody>
          <a:bodyPr/>
          <a:lstStyle/>
          <a:p>
            <a:fld id="{F590750D-F964-446A-B786-BC0F53C1F06C}" type="datetimeFigureOut">
              <a:rPr lang="en-GB" smtClean="0"/>
              <a:t>09/09/2025</a:t>
            </a:fld>
            <a:endParaRPr lang="en-GB"/>
          </a:p>
        </p:txBody>
      </p:sp>
      <p:sp>
        <p:nvSpPr>
          <p:cNvPr id="6" name="Footer Placeholder 5">
            <a:extLst>
              <a:ext uri="{FF2B5EF4-FFF2-40B4-BE49-F238E27FC236}">
                <a16:creationId xmlns:a16="http://schemas.microsoft.com/office/drawing/2014/main" id="{B2A1F4F0-AB8F-48D2-9A9B-CA99205383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3261F3-09F4-4CEE-A22C-2A69D4BA6BB4}"/>
              </a:ext>
            </a:extLst>
          </p:cNvPr>
          <p:cNvSpPr>
            <a:spLocks noGrp="1"/>
          </p:cNvSpPr>
          <p:nvPr>
            <p:ph type="sldNum" sz="quarter" idx="12"/>
          </p:nvPr>
        </p:nvSpPr>
        <p:spPr/>
        <p:txBody>
          <a:bodyPr/>
          <a:lstStyle/>
          <a:p>
            <a:fld id="{7F75D8F1-7392-402F-8755-ACD50FE3A91A}" type="slidenum">
              <a:rPr lang="en-GB" smtClean="0"/>
              <a:t>‹#›</a:t>
            </a:fld>
            <a:endParaRPr lang="en-GB"/>
          </a:p>
        </p:txBody>
      </p:sp>
    </p:spTree>
    <p:extLst>
      <p:ext uri="{BB962C8B-B14F-4D97-AF65-F5344CB8AC3E}">
        <p14:creationId xmlns:p14="http://schemas.microsoft.com/office/powerpoint/2010/main" val="3593793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E5BB8F-A46B-46C5-85C4-37C04830D9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1D51E2-1859-4974-A5B0-7B2AF5B580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4F58B1-A35C-402C-B131-7EA45ED0AB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0750D-F964-446A-B786-BC0F53C1F06C}" type="datetimeFigureOut">
              <a:rPr lang="en-GB" smtClean="0"/>
              <a:t>09/09/2025</a:t>
            </a:fld>
            <a:endParaRPr lang="en-GB"/>
          </a:p>
        </p:txBody>
      </p:sp>
      <p:sp>
        <p:nvSpPr>
          <p:cNvPr id="5" name="Footer Placeholder 4">
            <a:extLst>
              <a:ext uri="{FF2B5EF4-FFF2-40B4-BE49-F238E27FC236}">
                <a16:creationId xmlns:a16="http://schemas.microsoft.com/office/drawing/2014/main" id="{32D93AC4-7E2D-48B7-8E23-1068D8885C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7BBF3D8-171C-4B2A-B048-69B34A3CEF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75D8F1-7392-402F-8755-ACD50FE3A91A}" type="slidenum">
              <a:rPr lang="en-GB" smtClean="0"/>
              <a:t>‹#›</a:t>
            </a:fld>
            <a:endParaRPr lang="en-GB"/>
          </a:p>
        </p:txBody>
      </p:sp>
    </p:spTree>
    <p:extLst>
      <p:ext uri="{BB962C8B-B14F-4D97-AF65-F5344CB8AC3E}">
        <p14:creationId xmlns:p14="http://schemas.microsoft.com/office/powerpoint/2010/main" val="2090105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www.phonicsplay.co.uk/" TargetMode="External"/><Relationship Id="rId7" Type="http://schemas.openxmlformats.org/officeDocument/2006/relationships/hyperlink" Target="http://www.oxfordowl.co.uk/" TargetMode="External"/><Relationship Id="rId2" Type="http://schemas.openxmlformats.org/officeDocument/2006/relationships/hyperlink" Target="http://www.ictgames.com/" TargetMode="External"/><Relationship Id="rId1" Type="http://schemas.openxmlformats.org/officeDocument/2006/relationships/slideLayout" Target="../slideLayouts/slideLayout13.xml"/><Relationship Id="rId6" Type="http://schemas.openxmlformats.org/officeDocument/2006/relationships/hyperlink" Target="http://www.nrich.maths.org/" TargetMode="External"/><Relationship Id="rId5" Type="http://schemas.openxmlformats.org/officeDocument/2006/relationships/hyperlink" Target="http://www.bbc.co.uk/education" TargetMode="External"/><Relationship Id="rId4" Type="http://schemas.openxmlformats.org/officeDocument/2006/relationships/hyperlink" Target="http://www.topmarks.co.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C94C4B7-5B80-4DFC-82F3-6351936E7D09}"/>
              </a:ext>
            </a:extLst>
          </p:cNvPr>
          <p:cNvSpPr txBox="1"/>
          <p:nvPr/>
        </p:nvSpPr>
        <p:spPr>
          <a:xfrm>
            <a:off x="2237627" y="4356768"/>
            <a:ext cx="8175880" cy="769441"/>
          </a:xfrm>
          <a:prstGeom prst="rect">
            <a:avLst/>
          </a:prstGeom>
          <a:noFill/>
        </p:spPr>
        <p:txBody>
          <a:bodyPr wrap="square" rtlCol="0">
            <a:spAutoFit/>
          </a:bodyPr>
          <a:lstStyle/>
          <a:p>
            <a:pPr algn="ctr"/>
            <a:r>
              <a:rPr lang="en-GB" sz="4400" dirty="0">
                <a:solidFill>
                  <a:srgbClr val="FFC000"/>
                </a:solidFill>
              </a:rPr>
              <a:t>Year 3 Meet the Teacher</a:t>
            </a:r>
          </a:p>
        </p:txBody>
      </p:sp>
      <p:sp>
        <p:nvSpPr>
          <p:cNvPr id="2" name="TextBox 1">
            <a:extLst>
              <a:ext uri="{FF2B5EF4-FFF2-40B4-BE49-F238E27FC236}">
                <a16:creationId xmlns:a16="http://schemas.microsoft.com/office/drawing/2014/main" id="{A2E0913D-70CF-83C6-B143-5DA14669C585}"/>
              </a:ext>
            </a:extLst>
          </p:cNvPr>
          <p:cNvSpPr txBox="1"/>
          <p:nvPr/>
        </p:nvSpPr>
        <p:spPr>
          <a:xfrm>
            <a:off x="5184942" y="2527968"/>
            <a:ext cx="1828800" cy="1828800"/>
          </a:xfrm>
          <a:prstGeom prst="rect">
            <a:avLst/>
          </a:prstGeom>
          <a:noFill/>
        </p:spPr>
        <p:txBody>
          <a:bodyPr wrap="square" rtlCol="0">
            <a:spAutoFit/>
          </a:bodyPr>
          <a:lstStyle/>
          <a:p>
            <a:pPr algn="l"/>
            <a:endParaRPr lang="en-US" dirty="0"/>
          </a:p>
        </p:txBody>
      </p:sp>
    </p:spTree>
    <p:extLst>
      <p:ext uri="{BB962C8B-B14F-4D97-AF65-F5344CB8AC3E}">
        <p14:creationId xmlns:p14="http://schemas.microsoft.com/office/powerpoint/2010/main" val="39434398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A3A4292-472D-478A-9336-E66DE5C53638}"/>
              </a:ext>
            </a:extLst>
          </p:cNvPr>
          <p:cNvSpPr txBox="1">
            <a:spLocks/>
          </p:cNvSpPr>
          <p:nvPr/>
        </p:nvSpPr>
        <p:spPr>
          <a:xfrm>
            <a:off x="1228817" y="479394"/>
            <a:ext cx="7054049" cy="56886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n-GB" sz="2600" b="1" dirty="0">
                <a:solidFill>
                  <a:srgbClr val="812121"/>
                </a:solidFill>
                <a:latin typeface="SassoonPrimary" panose="020B0500000000000000" pitchFamily="34" charset="0"/>
              </a:rPr>
              <a:t>SCHOOL RULES</a:t>
            </a:r>
          </a:p>
          <a:p>
            <a:pPr marL="0" indent="0">
              <a:spcBef>
                <a:spcPts val="1600"/>
              </a:spcBef>
              <a:buFont typeface="Arial" panose="020B0604020202020204" pitchFamily="34" charset="0"/>
              <a:buNone/>
            </a:pPr>
            <a:endParaRPr lang="en-GB" sz="2600" b="1" u="sng" dirty="0">
              <a:latin typeface="SassoonPrimary" panose="020B0500000000000000" pitchFamily="34" charset="0"/>
            </a:endParaRPr>
          </a:p>
          <a:p>
            <a:r>
              <a:rPr lang="en-GB" sz="2600" b="1" dirty="0">
                <a:latin typeface="SassoonPrimary" panose="020B0500000000000000" pitchFamily="34" charset="0"/>
              </a:rPr>
              <a:t>Ready</a:t>
            </a:r>
          </a:p>
          <a:p>
            <a:r>
              <a:rPr lang="en-GB" sz="2600" b="1" dirty="0">
                <a:latin typeface="SassoonPrimary" panose="020B0500000000000000" pitchFamily="34" charset="0"/>
              </a:rPr>
              <a:t>Respectful</a:t>
            </a:r>
          </a:p>
          <a:p>
            <a:r>
              <a:rPr lang="en-GB" sz="2600" b="1" dirty="0">
                <a:latin typeface="SassoonPrimary" panose="020B0500000000000000" pitchFamily="34" charset="0"/>
              </a:rPr>
              <a:t>Safe </a:t>
            </a:r>
          </a:p>
        </p:txBody>
      </p:sp>
    </p:spTree>
    <p:extLst>
      <p:ext uri="{BB962C8B-B14F-4D97-AF65-F5344CB8AC3E}">
        <p14:creationId xmlns:p14="http://schemas.microsoft.com/office/powerpoint/2010/main" val="4075687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A3A4292-472D-478A-9336-E66DE5C53638}"/>
              </a:ext>
            </a:extLst>
          </p:cNvPr>
          <p:cNvSpPr txBox="1">
            <a:spLocks/>
          </p:cNvSpPr>
          <p:nvPr/>
        </p:nvSpPr>
        <p:spPr>
          <a:xfrm>
            <a:off x="1228817" y="479394"/>
            <a:ext cx="7054049" cy="56886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n-GB" sz="2600" b="1" dirty="0">
                <a:solidFill>
                  <a:srgbClr val="812121"/>
                </a:solidFill>
                <a:latin typeface="SassoonPrimary" panose="020B0500000000000000" pitchFamily="34" charset="0"/>
              </a:rPr>
              <a:t>EXPECTATIONS</a:t>
            </a:r>
          </a:p>
          <a:p>
            <a:pPr marL="0" indent="0">
              <a:spcBef>
                <a:spcPts val="1600"/>
              </a:spcBef>
              <a:buFont typeface="Arial" panose="020B0604020202020204" pitchFamily="34" charset="0"/>
              <a:buNone/>
            </a:pPr>
            <a:r>
              <a:rPr lang="en-GB" sz="2600" b="1" u="sng" dirty="0">
                <a:latin typeface="SassoonPrimary" panose="020B0500000000000000" pitchFamily="34" charset="0"/>
              </a:rPr>
              <a:t>Work:</a:t>
            </a:r>
            <a:endParaRPr lang="en-GB" sz="2600" b="1" dirty="0">
              <a:latin typeface="SassoonPrimary" panose="020B0500000000000000" pitchFamily="34" charset="0"/>
            </a:endParaRPr>
          </a:p>
          <a:p>
            <a:pPr marL="285750" indent="-285750"/>
            <a:r>
              <a:rPr lang="en-GB" sz="2600" dirty="0">
                <a:latin typeface="SassoonPrimary" panose="020B0500000000000000" pitchFamily="34" charset="0"/>
              </a:rPr>
              <a:t>Remain on task, allow others to learn.</a:t>
            </a:r>
          </a:p>
          <a:p>
            <a:pPr marL="285750" indent="-285750"/>
            <a:r>
              <a:rPr lang="en-GB" sz="2600" dirty="0">
                <a:latin typeface="SassoonPrimary" panose="020B0500000000000000" pitchFamily="34" charset="0"/>
              </a:rPr>
              <a:t>Produce work you are proud of.</a:t>
            </a:r>
          </a:p>
          <a:p>
            <a:pPr marL="285750" indent="-285750"/>
            <a:r>
              <a:rPr lang="en-GB" sz="2600" dirty="0">
                <a:latin typeface="SassoonPrimary" panose="020B0500000000000000" pitchFamily="34" charset="0"/>
              </a:rPr>
              <a:t>Try your best and to build resilience.</a:t>
            </a:r>
          </a:p>
          <a:p>
            <a:pPr marL="285750" indent="-285750"/>
            <a:endParaRPr lang="en-GB" sz="2600" dirty="0">
              <a:latin typeface="SassoonPrimary" panose="020B0500000000000000" pitchFamily="34" charset="0"/>
            </a:endParaRPr>
          </a:p>
          <a:p>
            <a:pPr marL="0" indent="0">
              <a:spcBef>
                <a:spcPts val="1600"/>
              </a:spcBef>
              <a:buFont typeface="Arial" panose="020B0604020202020204" pitchFamily="34" charset="0"/>
              <a:buNone/>
            </a:pPr>
            <a:r>
              <a:rPr lang="en-GB" sz="2600" b="1" u="sng" dirty="0">
                <a:latin typeface="SassoonPrimary" panose="020B0500000000000000" pitchFamily="34" charset="0"/>
              </a:rPr>
              <a:t>Attitude to Learning</a:t>
            </a:r>
            <a:r>
              <a:rPr lang="en-GB" sz="2600" b="1" dirty="0">
                <a:latin typeface="SassoonPrimary" panose="020B0500000000000000" pitchFamily="34" charset="0"/>
              </a:rPr>
              <a:t>:</a:t>
            </a:r>
          </a:p>
          <a:p>
            <a:pPr marL="285750" indent="-285750"/>
            <a:r>
              <a:rPr lang="en-GB" sz="2600" dirty="0">
                <a:latin typeface="SassoonPrimary" panose="020B0500000000000000" pitchFamily="34" charset="0"/>
              </a:rPr>
              <a:t>Be an active learner.</a:t>
            </a:r>
          </a:p>
          <a:p>
            <a:pPr marL="285750" indent="-285750"/>
            <a:r>
              <a:rPr lang="en-GB" sz="2600" dirty="0">
                <a:latin typeface="SassoonPrimary" panose="020B0500000000000000" pitchFamily="34" charset="0"/>
              </a:rPr>
              <a:t>Allow others around you to learn.</a:t>
            </a:r>
          </a:p>
          <a:p>
            <a:pPr marL="285750" indent="-285750"/>
            <a:r>
              <a:rPr lang="en-GB" sz="2600" dirty="0">
                <a:latin typeface="SassoonPrimary" panose="020B0500000000000000" pitchFamily="34" charset="0"/>
              </a:rPr>
              <a:t>Take responsibility for your own learning</a:t>
            </a:r>
          </a:p>
          <a:p>
            <a:endParaRPr lang="en-GB" sz="2600" dirty="0">
              <a:latin typeface="SassoonPrimary" panose="020B0500000000000000" pitchFamily="34" charset="0"/>
            </a:endParaRPr>
          </a:p>
        </p:txBody>
      </p:sp>
    </p:spTree>
    <p:extLst>
      <p:ext uri="{BB962C8B-B14F-4D97-AF65-F5344CB8AC3E}">
        <p14:creationId xmlns:p14="http://schemas.microsoft.com/office/powerpoint/2010/main" val="8581014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6170B4B-D62B-4B78-BA5A-543A0EE0D0D6}"/>
              </a:ext>
            </a:extLst>
          </p:cNvPr>
          <p:cNvSpPr txBox="1">
            <a:spLocks/>
          </p:cNvSpPr>
          <p:nvPr/>
        </p:nvSpPr>
        <p:spPr>
          <a:xfrm>
            <a:off x="838201" y="674703"/>
            <a:ext cx="6577360" cy="55022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200" b="1" dirty="0">
                <a:solidFill>
                  <a:srgbClr val="C00000"/>
                </a:solidFill>
                <a:latin typeface="SassoonPrimary" panose="020B0500000000000000" pitchFamily="34" charset="0"/>
              </a:rPr>
              <a:t>BEHAVIOUR:</a:t>
            </a:r>
          </a:p>
          <a:p>
            <a:pPr marL="0" indent="0">
              <a:buFont typeface="Arial" panose="020B0604020202020204" pitchFamily="34" charset="0"/>
              <a:buNone/>
            </a:pPr>
            <a:endParaRPr lang="en-GB" sz="2200" dirty="0">
              <a:latin typeface="SassoonPrimary" panose="020B0500000000000000" pitchFamily="34" charset="0"/>
            </a:endParaRPr>
          </a:p>
          <a:p>
            <a:r>
              <a:rPr lang="en-GB" sz="2400" dirty="0">
                <a:latin typeface="SassoonPrimary" panose="020B0500000000000000" pitchFamily="34" charset="0"/>
              </a:rPr>
              <a:t>The class are given targets to be placed on the recognition board.</a:t>
            </a:r>
          </a:p>
          <a:p>
            <a:r>
              <a:rPr lang="en-GB" sz="2400" dirty="0">
                <a:latin typeface="SassoonPrimary" panose="020B0500000000000000" pitchFamily="34" charset="0"/>
              </a:rPr>
              <a:t>In addition, children can earn dojos for positive behaviours and going above and beyond.</a:t>
            </a:r>
          </a:p>
          <a:p>
            <a:endParaRPr lang="en-GB" sz="2200" dirty="0">
              <a:latin typeface="SassoonPrimary" panose="020B0500000000000000" pitchFamily="34" charset="0"/>
            </a:endParaRPr>
          </a:p>
          <a:p>
            <a:endParaRPr lang="en-GB" sz="2200" dirty="0">
              <a:solidFill>
                <a:srgbClr val="C00000"/>
              </a:solidFill>
              <a:latin typeface="SassoonPrimary" panose="020B0500000000000000" pitchFamily="34" charset="0"/>
            </a:endParaRPr>
          </a:p>
          <a:p>
            <a:endParaRPr lang="en-GB" sz="2200" dirty="0">
              <a:latin typeface="SassoonPrimary" panose="020B0500000000000000" pitchFamily="34" charset="0"/>
            </a:endParaRPr>
          </a:p>
        </p:txBody>
      </p:sp>
      <p:pic>
        <p:nvPicPr>
          <p:cNvPr id="3" name="Picture 2">
            <a:extLst>
              <a:ext uri="{FF2B5EF4-FFF2-40B4-BE49-F238E27FC236}">
                <a16:creationId xmlns:a16="http://schemas.microsoft.com/office/drawing/2014/main" id="{619F6F5D-060F-4A6E-A830-07E4D07AA55A}"/>
              </a:ext>
            </a:extLst>
          </p:cNvPr>
          <p:cNvPicPr>
            <a:picLocks noChangeAspect="1"/>
          </p:cNvPicPr>
          <p:nvPr/>
        </p:nvPicPr>
        <p:blipFill>
          <a:blip r:embed="rId2"/>
          <a:stretch>
            <a:fillRect/>
          </a:stretch>
        </p:blipFill>
        <p:spPr>
          <a:xfrm>
            <a:off x="7062341" y="5174165"/>
            <a:ext cx="2710299" cy="1425692"/>
          </a:xfrm>
          <a:prstGeom prst="rect">
            <a:avLst/>
          </a:prstGeom>
        </p:spPr>
      </p:pic>
    </p:spTree>
    <p:extLst>
      <p:ext uri="{BB962C8B-B14F-4D97-AF65-F5344CB8AC3E}">
        <p14:creationId xmlns:p14="http://schemas.microsoft.com/office/powerpoint/2010/main" val="42088645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phone&#10;&#10;Description automatically generated">
            <a:extLst>
              <a:ext uri="{FF2B5EF4-FFF2-40B4-BE49-F238E27FC236}">
                <a16:creationId xmlns:a16="http://schemas.microsoft.com/office/drawing/2014/main" id="{5CFDB65E-375B-77E2-F7AD-87E5FB11C4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498" y="2221558"/>
            <a:ext cx="8713195" cy="4547642"/>
          </a:xfrm>
          <a:prstGeom prst="rect">
            <a:avLst/>
          </a:prstGeom>
        </p:spPr>
      </p:pic>
      <p:pic>
        <p:nvPicPr>
          <p:cNvPr id="3" name="Picture 2" descr="A cartoon character with a bandana&#10;&#10;Description automatically generated">
            <a:extLst>
              <a:ext uri="{FF2B5EF4-FFF2-40B4-BE49-F238E27FC236}">
                <a16:creationId xmlns:a16="http://schemas.microsoft.com/office/drawing/2014/main" id="{83C15DCD-D77F-1DB6-F8EC-93D7F49E59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462" y="1765807"/>
            <a:ext cx="1381125" cy="1259205"/>
          </a:xfrm>
          <a:prstGeom prst="rect">
            <a:avLst/>
          </a:prstGeom>
        </p:spPr>
      </p:pic>
      <p:pic>
        <p:nvPicPr>
          <p:cNvPr id="8" name="Picture 7" descr="A cartoon character with a bandana on it&#10;&#10;Description automatically generated">
            <a:extLst>
              <a:ext uri="{FF2B5EF4-FFF2-40B4-BE49-F238E27FC236}">
                <a16:creationId xmlns:a16="http://schemas.microsoft.com/office/drawing/2014/main" id="{4556B74B-50B1-47A7-ED91-0B0AEF56E434}"/>
              </a:ext>
            </a:extLst>
          </p:cNvPr>
          <p:cNvPicPr>
            <a:picLocks noChangeAspect="1"/>
          </p:cNvPicPr>
          <p:nvPr/>
        </p:nvPicPr>
        <p:blipFill>
          <a:blip r:embed="rId5"/>
          <a:stretch>
            <a:fillRect/>
          </a:stretch>
        </p:blipFill>
        <p:spPr>
          <a:xfrm>
            <a:off x="6440681" y="4812558"/>
            <a:ext cx="1302783" cy="1647505"/>
          </a:xfrm>
          <a:prstGeom prst="rect">
            <a:avLst/>
          </a:prstGeom>
        </p:spPr>
      </p:pic>
      <p:sp>
        <p:nvSpPr>
          <p:cNvPr id="9" name="TextBox 8">
            <a:extLst>
              <a:ext uri="{FF2B5EF4-FFF2-40B4-BE49-F238E27FC236}">
                <a16:creationId xmlns:a16="http://schemas.microsoft.com/office/drawing/2014/main" id="{8EB25C5E-4CBB-DCB9-DF08-9CA01EAE6676}"/>
              </a:ext>
            </a:extLst>
          </p:cNvPr>
          <p:cNvSpPr txBox="1"/>
          <p:nvPr/>
        </p:nvSpPr>
        <p:spPr>
          <a:xfrm>
            <a:off x="1078987" y="282566"/>
            <a:ext cx="9787988" cy="1938992"/>
          </a:xfrm>
          <a:prstGeom prst="rect">
            <a:avLst/>
          </a:prstGeom>
          <a:noFill/>
        </p:spPr>
        <p:txBody>
          <a:bodyPr wrap="square" rtlCol="0">
            <a:spAutoFit/>
          </a:bodyPr>
          <a:lstStyle/>
          <a:p>
            <a:pPr algn="ctr"/>
            <a:r>
              <a:rPr lang="en-GB" sz="6000" dirty="0">
                <a:latin typeface="SassoonPrimary" panose="020B0500000000000000" pitchFamily="34" charset="0"/>
              </a:rPr>
              <a:t>What behaviours earn Dojos?</a:t>
            </a:r>
            <a:endParaRPr lang="en-GB" sz="1600" dirty="0"/>
          </a:p>
        </p:txBody>
      </p:sp>
      <p:pic>
        <p:nvPicPr>
          <p:cNvPr id="10" name="Picture 9" descr="A cartoon character with a bandana&#10;&#10;Description automatically generated">
            <a:extLst>
              <a:ext uri="{FF2B5EF4-FFF2-40B4-BE49-F238E27FC236}">
                <a16:creationId xmlns:a16="http://schemas.microsoft.com/office/drawing/2014/main" id="{BB056B29-C1BD-A039-3B18-2CBCF6F6B7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6413" y="1628250"/>
            <a:ext cx="1381125" cy="1259205"/>
          </a:xfrm>
          <a:prstGeom prst="rect">
            <a:avLst/>
          </a:prstGeom>
        </p:spPr>
      </p:pic>
    </p:spTree>
    <p:custDataLst>
      <p:tags r:id="rId1"/>
    </p:custDataLst>
    <p:extLst>
      <p:ext uri="{BB962C8B-B14F-4D97-AF65-F5344CB8AC3E}">
        <p14:creationId xmlns:p14="http://schemas.microsoft.com/office/powerpoint/2010/main" val="3031485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802584B-92DD-4B98-B3AC-231EEB32DCB5}"/>
              </a:ext>
            </a:extLst>
          </p:cNvPr>
          <p:cNvSpPr txBox="1">
            <a:spLocks/>
          </p:cNvSpPr>
          <p:nvPr/>
        </p:nvSpPr>
        <p:spPr>
          <a:xfrm>
            <a:off x="1260716" y="254702"/>
            <a:ext cx="8185126" cy="413200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GB" sz="2200" b="1" dirty="0">
                <a:solidFill>
                  <a:srgbClr val="812121"/>
                </a:solidFill>
                <a:latin typeface="SassoonPrimary" panose="020B0500000000000000" pitchFamily="34" charset="0"/>
              </a:rPr>
              <a:t>THE CURRICULUM</a:t>
            </a:r>
          </a:p>
          <a:p>
            <a:pPr>
              <a:lnSpc>
                <a:spcPct val="120000"/>
              </a:lnSpc>
            </a:pPr>
            <a:r>
              <a:rPr lang="en-GB" sz="2200" b="1" dirty="0">
                <a:solidFill>
                  <a:srgbClr val="812121"/>
                </a:solidFill>
                <a:latin typeface="SassoonPrimary" panose="020B0500000000000000" pitchFamily="34" charset="0"/>
              </a:rPr>
              <a:t>What do we learn about in year 3?</a:t>
            </a:r>
          </a:p>
          <a:p>
            <a:pPr>
              <a:lnSpc>
                <a:spcPct val="120000"/>
              </a:lnSpc>
            </a:pPr>
            <a:endParaRPr lang="en-GB" sz="2200" b="1" dirty="0">
              <a:solidFill>
                <a:srgbClr val="812121"/>
              </a:solidFill>
              <a:latin typeface="SassoonPrimary" panose="020B0500000000000000" pitchFamily="34" charset="0"/>
            </a:endParaRPr>
          </a:p>
          <a:p>
            <a:pPr>
              <a:lnSpc>
                <a:spcPct val="120000"/>
              </a:lnSpc>
            </a:pPr>
            <a:r>
              <a:rPr lang="en-GB" sz="2200" dirty="0">
                <a:latin typeface="SassoonPrimary" panose="020B0500000000000000" pitchFamily="34" charset="0"/>
              </a:rPr>
              <a:t>In Year 3, the children are given the opportunity to access a rich and varied curriculum. </a:t>
            </a:r>
          </a:p>
          <a:p>
            <a:pPr>
              <a:lnSpc>
                <a:spcPct val="120000"/>
              </a:lnSpc>
            </a:pPr>
            <a:endParaRPr lang="en-GB" sz="2200" dirty="0">
              <a:latin typeface="SassoonPrimary" panose="020B0500000000000000" pitchFamily="34" charset="0"/>
            </a:endParaRPr>
          </a:p>
          <a:p>
            <a:pPr>
              <a:lnSpc>
                <a:spcPct val="120000"/>
              </a:lnSpc>
            </a:pPr>
            <a:r>
              <a:rPr lang="en-GB" sz="2200" dirty="0">
                <a:latin typeface="SassoonPrimary" panose="020B0500000000000000" pitchFamily="34" charset="0"/>
              </a:rPr>
              <a:t>Each morning, children will complete a </a:t>
            </a:r>
            <a:r>
              <a:rPr lang="en-GB" sz="2200" b="1" dirty="0">
                <a:latin typeface="SassoonPrimary" panose="020B0500000000000000" pitchFamily="34" charset="0"/>
              </a:rPr>
              <a:t>Maths, English, Guided Reading, Handwriting and Spelling </a:t>
            </a:r>
            <a:r>
              <a:rPr lang="en-GB" sz="2200" dirty="0">
                <a:latin typeface="SassoonPrimary" panose="020B0500000000000000" pitchFamily="34" charset="0"/>
              </a:rPr>
              <a:t>lesson.</a:t>
            </a:r>
          </a:p>
          <a:p>
            <a:pPr>
              <a:lnSpc>
                <a:spcPct val="120000"/>
              </a:lnSpc>
            </a:pPr>
            <a:endParaRPr lang="en-GB" sz="2200" dirty="0">
              <a:latin typeface="SassoonPrimary" panose="020B0500000000000000" pitchFamily="34" charset="0"/>
            </a:endParaRPr>
          </a:p>
          <a:p>
            <a:pPr>
              <a:lnSpc>
                <a:spcPct val="120000"/>
              </a:lnSpc>
            </a:pPr>
            <a:r>
              <a:rPr lang="en-GB" sz="2200" dirty="0">
                <a:latin typeface="SassoonPrimary" panose="020B0500000000000000" pitchFamily="34" charset="0"/>
              </a:rPr>
              <a:t>Throughout the week, the afternoons will involve, </a:t>
            </a:r>
            <a:r>
              <a:rPr lang="en-GB" sz="2200" b="1" dirty="0">
                <a:latin typeface="SassoonPrimary" panose="020B0500000000000000" pitchFamily="34" charset="0"/>
              </a:rPr>
              <a:t>RE, Science, History or Geography, Computing, Art, Music, PSHE, Music and PE.</a:t>
            </a:r>
            <a:endParaRPr lang="en-GB" sz="2400" b="1" dirty="0">
              <a:latin typeface="SassoonPrimary" panose="020B0500000000000000" pitchFamily="34" charset="0"/>
            </a:endParaRPr>
          </a:p>
        </p:txBody>
      </p:sp>
    </p:spTree>
    <p:extLst>
      <p:ext uri="{BB962C8B-B14F-4D97-AF65-F5344CB8AC3E}">
        <p14:creationId xmlns:p14="http://schemas.microsoft.com/office/powerpoint/2010/main" val="1747132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802584B-92DD-4B98-B3AC-231EEB32DCB5}"/>
              </a:ext>
            </a:extLst>
          </p:cNvPr>
          <p:cNvSpPr txBox="1">
            <a:spLocks/>
          </p:cNvSpPr>
          <p:nvPr/>
        </p:nvSpPr>
        <p:spPr>
          <a:xfrm>
            <a:off x="1260716" y="254702"/>
            <a:ext cx="8185126" cy="413200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GB" sz="2200" b="1" dirty="0">
                <a:solidFill>
                  <a:srgbClr val="812121"/>
                </a:solidFill>
                <a:latin typeface="SassoonPrimary" panose="020B0500000000000000" pitchFamily="34" charset="0"/>
              </a:rPr>
              <a:t>THE CURRICULUM</a:t>
            </a:r>
          </a:p>
          <a:p>
            <a:pPr>
              <a:lnSpc>
                <a:spcPct val="120000"/>
              </a:lnSpc>
            </a:pPr>
            <a:r>
              <a:rPr lang="en-GB" sz="2200" b="1" dirty="0">
                <a:solidFill>
                  <a:srgbClr val="812121"/>
                </a:solidFill>
                <a:latin typeface="SassoonPrimary" panose="020B0500000000000000" pitchFamily="34" charset="0"/>
              </a:rPr>
              <a:t>What do we learn about in year 3?</a:t>
            </a:r>
          </a:p>
          <a:p>
            <a:pPr>
              <a:lnSpc>
                <a:spcPct val="120000"/>
              </a:lnSpc>
            </a:pPr>
            <a:endParaRPr lang="en-GB" sz="2200" b="1" dirty="0">
              <a:latin typeface="SassoonPrimary" panose="020B0500000000000000" pitchFamily="34" charset="0"/>
            </a:endParaRPr>
          </a:p>
          <a:p>
            <a:pPr>
              <a:lnSpc>
                <a:spcPct val="120000"/>
              </a:lnSpc>
            </a:pPr>
            <a:r>
              <a:rPr lang="en-GB" sz="2200" b="1" dirty="0">
                <a:latin typeface="SassoonPrimary" panose="020B0500000000000000" pitchFamily="34" charset="0"/>
              </a:rPr>
              <a:t>Science Topics:</a:t>
            </a:r>
            <a:endParaRPr lang="en-GB" sz="2400" b="1" dirty="0">
              <a:latin typeface="SassoonPrimary" panose="020B0500000000000000" pitchFamily="34" charset="0"/>
            </a:endParaRPr>
          </a:p>
          <a:p>
            <a:pPr>
              <a:lnSpc>
                <a:spcPct val="120000"/>
              </a:lnSpc>
            </a:pPr>
            <a:endParaRPr lang="en-GB" sz="2200" b="1" dirty="0">
              <a:solidFill>
                <a:srgbClr val="812121"/>
              </a:solidFill>
              <a:latin typeface="SassoonPrimary" panose="020B0500000000000000" pitchFamily="34" charset="0"/>
            </a:endParaRPr>
          </a:p>
          <a:p>
            <a:pPr marL="342900" indent="-342900">
              <a:lnSpc>
                <a:spcPct val="120000"/>
              </a:lnSpc>
              <a:buFont typeface="Arial" panose="020B0604020202020204" pitchFamily="34" charset="0"/>
              <a:buChar char="•"/>
            </a:pPr>
            <a:r>
              <a:rPr lang="en-GB" sz="2200" dirty="0">
                <a:latin typeface="SassoonPrimary" panose="020B0500000000000000" pitchFamily="34" charset="0"/>
              </a:rPr>
              <a:t>Animals including Humans</a:t>
            </a:r>
          </a:p>
          <a:p>
            <a:pPr marL="342900" indent="-342900">
              <a:lnSpc>
                <a:spcPct val="120000"/>
              </a:lnSpc>
              <a:buFont typeface="Arial" panose="020B0604020202020204" pitchFamily="34" charset="0"/>
              <a:buChar char="•"/>
            </a:pPr>
            <a:r>
              <a:rPr lang="en-GB" sz="2200" dirty="0">
                <a:latin typeface="SassoonPrimary" panose="020B0500000000000000" pitchFamily="34" charset="0"/>
              </a:rPr>
              <a:t>Rocks and Fossils</a:t>
            </a:r>
          </a:p>
          <a:p>
            <a:pPr marL="342900" indent="-342900">
              <a:lnSpc>
                <a:spcPct val="120000"/>
              </a:lnSpc>
              <a:buFont typeface="Arial" panose="020B0604020202020204" pitchFamily="34" charset="0"/>
              <a:buChar char="•"/>
            </a:pPr>
            <a:r>
              <a:rPr lang="en-GB" sz="2200" dirty="0">
                <a:latin typeface="SassoonPrimary" panose="020B0500000000000000" pitchFamily="34" charset="0"/>
              </a:rPr>
              <a:t>Magnets </a:t>
            </a:r>
          </a:p>
          <a:p>
            <a:pPr marL="342900" indent="-342900">
              <a:lnSpc>
                <a:spcPct val="120000"/>
              </a:lnSpc>
              <a:buFont typeface="Arial" panose="020B0604020202020204" pitchFamily="34" charset="0"/>
              <a:buChar char="•"/>
            </a:pPr>
            <a:r>
              <a:rPr lang="en-GB" sz="2200" dirty="0">
                <a:latin typeface="SassoonPrimary" panose="020B0500000000000000" pitchFamily="34" charset="0"/>
              </a:rPr>
              <a:t>Light</a:t>
            </a:r>
          </a:p>
          <a:p>
            <a:pPr marL="342900" indent="-342900">
              <a:lnSpc>
                <a:spcPct val="120000"/>
              </a:lnSpc>
              <a:buFont typeface="Arial" panose="020B0604020202020204" pitchFamily="34" charset="0"/>
              <a:buChar char="•"/>
            </a:pPr>
            <a:r>
              <a:rPr lang="en-GB" sz="2200" dirty="0">
                <a:latin typeface="SassoonPrimary" panose="020B0500000000000000" pitchFamily="34" charset="0"/>
              </a:rPr>
              <a:t>Plants</a:t>
            </a:r>
          </a:p>
        </p:txBody>
      </p:sp>
    </p:spTree>
    <p:extLst>
      <p:ext uri="{BB962C8B-B14F-4D97-AF65-F5344CB8AC3E}">
        <p14:creationId xmlns:p14="http://schemas.microsoft.com/office/powerpoint/2010/main" val="25955577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802584B-92DD-4B98-B3AC-231EEB32DCB5}"/>
              </a:ext>
            </a:extLst>
          </p:cNvPr>
          <p:cNvSpPr txBox="1">
            <a:spLocks/>
          </p:cNvSpPr>
          <p:nvPr/>
        </p:nvSpPr>
        <p:spPr>
          <a:xfrm>
            <a:off x="1260716" y="254702"/>
            <a:ext cx="8185126" cy="413200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GB" sz="2200" b="1" dirty="0">
                <a:solidFill>
                  <a:srgbClr val="812121"/>
                </a:solidFill>
                <a:latin typeface="SassoonPrimary" panose="020B0500000000000000" pitchFamily="34" charset="0"/>
              </a:rPr>
              <a:t>THE CURRICULUM</a:t>
            </a:r>
          </a:p>
          <a:p>
            <a:pPr>
              <a:lnSpc>
                <a:spcPct val="120000"/>
              </a:lnSpc>
            </a:pPr>
            <a:r>
              <a:rPr lang="en-GB" sz="2200" b="1" dirty="0">
                <a:solidFill>
                  <a:srgbClr val="812121"/>
                </a:solidFill>
                <a:latin typeface="SassoonPrimary" panose="020B0500000000000000" pitchFamily="34" charset="0"/>
              </a:rPr>
              <a:t>What do we learn about in year 3?</a:t>
            </a:r>
          </a:p>
          <a:p>
            <a:pPr>
              <a:lnSpc>
                <a:spcPct val="120000"/>
              </a:lnSpc>
            </a:pPr>
            <a:endParaRPr lang="en-GB" sz="2200" b="1" dirty="0">
              <a:latin typeface="SassoonPrimary" panose="020B0500000000000000" pitchFamily="34" charset="0"/>
            </a:endParaRPr>
          </a:p>
          <a:p>
            <a:pPr>
              <a:lnSpc>
                <a:spcPct val="120000"/>
              </a:lnSpc>
            </a:pPr>
            <a:r>
              <a:rPr lang="en-GB" sz="2200" b="1" dirty="0">
                <a:latin typeface="SassoonPrimary" panose="020B0500000000000000" pitchFamily="34" charset="0"/>
              </a:rPr>
              <a:t>History Topics:</a:t>
            </a:r>
            <a:endParaRPr lang="en-GB" sz="2400" b="1" dirty="0">
              <a:latin typeface="SassoonPrimary" panose="020B0500000000000000" pitchFamily="34" charset="0"/>
            </a:endParaRPr>
          </a:p>
          <a:p>
            <a:pPr>
              <a:lnSpc>
                <a:spcPct val="120000"/>
              </a:lnSpc>
            </a:pPr>
            <a:endParaRPr lang="en-GB" sz="2200" b="1" dirty="0">
              <a:solidFill>
                <a:srgbClr val="812121"/>
              </a:solidFill>
              <a:latin typeface="SassoonPrimary" panose="020B0500000000000000" pitchFamily="34" charset="0"/>
            </a:endParaRPr>
          </a:p>
        </p:txBody>
      </p:sp>
      <p:pic>
        <p:nvPicPr>
          <p:cNvPr id="1026" name="Picture 2" descr="chronologies : Stone Age eras">
            <a:extLst>
              <a:ext uri="{FF2B5EF4-FFF2-40B4-BE49-F238E27FC236}">
                <a16:creationId xmlns:a16="http://schemas.microsoft.com/office/drawing/2014/main" id="{DCC6A36F-3B32-D58E-29F2-2E94F2C31E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870" y="2604303"/>
            <a:ext cx="3210046" cy="24075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cient Egypt">
            <a:extLst>
              <a:ext uri="{FF2B5EF4-FFF2-40B4-BE49-F238E27FC236}">
                <a16:creationId xmlns:a16="http://schemas.microsoft.com/office/drawing/2014/main" id="{CCB7D32F-F731-D275-3BAC-69F581C59A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3222" y="2604303"/>
            <a:ext cx="3210047" cy="24092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D3B344B-5004-52D3-024D-11CCEE67759D}"/>
              </a:ext>
            </a:extLst>
          </p:cNvPr>
          <p:cNvSpPr txBox="1"/>
          <p:nvPr/>
        </p:nvSpPr>
        <p:spPr>
          <a:xfrm>
            <a:off x="156500" y="5425353"/>
            <a:ext cx="3298785" cy="369332"/>
          </a:xfrm>
          <a:prstGeom prst="rect">
            <a:avLst/>
          </a:prstGeom>
          <a:noFill/>
        </p:spPr>
        <p:txBody>
          <a:bodyPr wrap="square" rtlCol="0">
            <a:spAutoFit/>
          </a:bodyPr>
          <a:lstStyle/>
          <a:p>
            <a:pPr algn="ctr"/>
            <a:r>
              <a:rPr lang="en-GB" dirty="0">
                <a:latin typeface="SassoonPrimary" panose="020B0500000000000000" pitchFamily="34" charset="0"/>
              </a:rPr>
              <a:t>The Stone Age</a:t>
            </a:r>
          </a:p>
        </p:txBody>
      </p:sp>
      <p:sp>
        <p:nvSpPr>
          <p:cNvPr id="4" name="TextBox 3">
            <a:extLst>
              <a:ext uri="{FF2B5EF4-FFF2-40B4-BE49-F238E27FC236}">
                <a16:creationId xmlns:a16="http://schemas.microsoft.com/office/drawing/2014/main" id="{3EF50DA8-255B-B852-7B20-4B30422404E1}"/>
              </a:ext>
            </a:extLst>
          </p:cNvPr>
          <p:cNvSpPr txBox="1"/>
          <p:nvPr/>
        </p:nvSpPr>
        <p:spPr>
          <a:xfrm>
            <a:off x="6933222" y="5425353"/>
            <a:ext cx="3298785" cy="369332"/>
          </a:xfrm>
          <a:prstGeom prst="rect">
            <a:avLst/>
          </a:prstGeom>
          <a:noFill/>
        </p:spPr>
        <p:txBody>
          <a:bodyPr wrap="square" rtlCol="0">
            <a:spAutoFit/>
          </a:bodyPr>
          <a:lstStyle/>
          <a:p>
            <a:pPr algn="ctr"/>
            <a:r>
              <a:rPr lang="en-GB" dirty="0">
                <a:latin typeface="SassoonPrimary" panose="020B0500000000000000" pitchFamily="34" charset="0"/>
              </a:rPr>
              <a:t>Ancient Egypt</a:t>
            </a:r>
          </a:p>
        </p:txBody>
      </p:sp>
      <p:pic>
        <p:nvPicPr>
          <p:cNvPr id="5" name="Picture 2" descr="Iron Age">
            <a:extLst>
              <a:ext uri="{FF2B5EF4-FFF2-40B4-BE49-F238E27FC236}">
                <a16:creationId xmlns:a16="http://schemas.microsoft.com/office/drawing/2014/main" id="{763E0AC0-A836-B4C9-A90D-C1DD4FEC61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1419"/>
          <a:stretch>
            <a:fillRect/>
          </a:stretch>
        </p:blipFill>
        <p:spPr bwMode="auto">
          <a:xfrm>
            <a:off x="3567046" y="2637899"/>
            <a:ext cx="3210046" cy="23403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7A1069A-E2A2-5E07-B229-6A034B554477}"/>
              </a:ext>
            </a:extLst>
          </p:cNvPr>
          <p:cNvSpPr txBox="1"/>
          <p:nvPr/>
        </p:nvSpPr>
        <p:spPr>
          <a:xfrm>
            <a:off x="3544861" y="5491099"/>
            <a:ext cx="3298785" cy="369332"/>
          </a:xfrm>
          <a:prstGeom prst="rect">
            <a:avLst/>
          </a:prstGeom>
          <a:noFill/>
        </p:spPr>
        <p:txBody>
          <a:bodyPr wrap="square" rtlCol="0">
            <a:spAutoFit/>
          </a:bodyPr>
          <a:lstStyle/>
          <a:p>
            <a:pPr algn="ctr"/>
            <a:r>
              <a:rPr lang="en-GB" dirty="0">
                <a:latin typeface="SassoonPrimary" panose="020B0500000000000000" pitchFamily="34" charset="0"/>
              </a:rPr>
              <a:t>The Iron Age</a:t>
            </a:r>
          </a:p>
        </p:txBody>
      </p:sp>
    </p:spTree>
    <p:extLst>
      <p:ext uri="{BB962C8B-B14F-4D97-AF65-F5344CB8AC3E}">
        <p14:creationId xmlns:p14="http://schemas.microsoft.com/office/powerpoint/2010/main" val="10989530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802584B-92DD-4B98-B3AC-231EEB32DCB5}"/>
              </a:ext>
            </a:extLst>
          </p:cNvPr>
          <p:cNvSpPr txBox="1">
            <a:spLocks/>
          </p:cNvSpPr>
          <p:nvPr/>
        </p:nvSpPr>
        <p:spPr>
          <a:xfrm>
            <a:off x="1260716" y="254702"/>
            <a:ext cx="8185126" cy="413200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GB" sz="2200" b="1" dirty="0">
                <a:solidFill>
                  <a:srgbClr val="812121"/>
                </a:solidFill>
                <a:latin typeface="SassoonPrimary" panose="020B0500000000000000" pitchFamily="34" charset="0"/>
              </a:rPr>
              <a:t>THE CURRICULUM</a:t>
            </a:r>
          </a:p>
          <a:p>
            <a:pPr>
              <a:lnSpc>
                <a:spcPct val="120000"/>
              </a:lnSpc>
            </a:pPr>
            <a:r>
              <a:rPr lang="en-GB" sz="2200" b="1" dirty="0">
                <a:solidFill>
                  <a:srgbClr val="812121"/>
                </a:solidFill>
                <a:latin typeface="SassoonPrimary" panose="020B0500000000000000" pitchFamily="34" charset="0"/>
              </a:rPr>
              <a:t>What do we learn about in year 3?</a:t>
            </a:r>
          </a:p>
          <a:p>
            <a:pPr>
              <a:lnSpc>
                <a:spcPct val="120000"/>
              </a:lnSpc>
            </a:pPr>
            <a:endParaRPr lang="en-GB" sz="2200" b="1" dirty="0">
              <a:latin typeface="SassoonPrimary" panose="020B0500000000000000" pitchFamily="34" charset="0"/>
            </a:endParaRPr>
          </a:p>
          <a:p>
            <a:pPr>
              <a:lnSpc>
                <a:spcPct val="120000"/>
              </a:lnSpc>
            </a:pPr>
            <a:r>
              <a:rPr lang="en-GB" sz="2200" b="1" dirty="0">
                <a:latin typeface="SassoonPrimary" panose="020B0500000000000000" pitchFamily="34" charset="0"/>
              </a:rPr>
              <a:t>Geography Topics:</a:t>
            </a:r>
            <a:endParaRPr lang="en-GB" sz="2400" b="1" dirty="0">
              <a:latin typeface="SassoonPrimary" panose="020B0500000000000000" pitchFamily="34" charset="0"/>
            </a:endParaRPr>
          </a:p>
          <a:p>
            <a:pPr>
              <a:lnSpc>
                <a:spcPct val="120000"/>
              </a:lnSpc>
            </a:pPr>
            <a:endParaRPr lang="en-GB" sz="2200" b="1" dirty="0">
              <a:solidFill>
                <a:srgbClr val="812121"/>
              </a:solidFill>
              <a:latin typeface="SassoonPrimary" panose="020B0500000000000000" pitchFamily="34" charset="0"/>
            </a:endParaRPr>
          </a:p>
        </p:txBody>
      </p:sp>
      <p:pic>
        <p:nvPicPr>
          <p:cNvPr id="2050" name="Picture 2" descr="12.2 RURAL SETTLEMENT PATTERNS – Introduction to Human Geography">
            <a:extLst>
              <a:ext uri="{FF2B5EF4-FFF2-40B4-BE49-F238E27FC236}">
                <a16:creationId xmlns:a16="http://schemas.microsoft.com/office/drawing/2014/main" id="{F1147D6D-C590-CF5A-5D3A-3197A55DA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138" y="2563773"/>
            <a:ext cx="2917964" cy="21934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6.29: Biomes and Climate - K12 LibreTexts">
            <a:extLst>
              <a:ext uri="{FF2B5EF4-FFF2-40B4-BE49-F238E27FC236}">
                <a16:creationId xmlns:a16="http://schemas.microsoft.com/office/drawing/2014/main" id="{914127B9-07E3-7734-FB35-415B56CBE8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9819" y="2531943"/>
            <a:ext cx="2741596" cy="23906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CC3246E-C454-50F6-D317-05F21F996D23}"/>
              </a:ext>
            </a:extLst>
          </p:cNvPr>
          <p:cNvSpPr txBox="1"/>
          <p:nvPr/>
        </p:nvSpPr>
        <p:spPr>
          <a:xfrm>
            <a:off x="0" y="5416953"/>
            <a:ext cx="3298785" cy="369332"/>
          </a:xfrm>
          <a:prstGeom prst="rect">
            <a:avLst/>
          </a:prstGeom>
          <a:noFill/>
        </p:spPr>
        <p:txBody>
          <a:bodyPr wrap="square" rtlCol="0">
            <a:spAutoFit/>
          </a:bodyPr>
          <a:lstStyle/>
          <a:p>
            <a:pPr algn="ctr"/>
            <a:r>
              <a:rPr lang="en-GB" dirty="0">
                <a:latin typeface="SassoonPrimary" panose="020B0500000000000000" pitchFamily="34" charset="0"/>
              </a:rPr>
              <a:t>Settlements and Land Use</a:t>
            </a:r>
          </a:p>
        </p:txBody>
      </p:sp>
      <p:sp>
        <p:nvSpPr>
          <p:cNvPr id="4" name="TextBox 3">
            <a:extLst>
              <a:ext uri="{FF2B5EF4-FFF2-40B4-BE49-F238E27FC236}">
                <a16:creationId xmlns:a16="http://schemas.microsoft.com/office/drawing/2014/main" id="{4EF9FA82-CD52-220E-0D92-EAAC5060C175}"/>
              </a:ext>
            </a:extLst>
          </p:cNvPr>
          <p:cNvSpPr txBox="1"/>
          <p:nvPr/>
        </p:nvSpPr>
        <p:spPr>
          <a:xfrm>
            <a:off x="3361224" y="5416954"/>
            <a:ext cx="3298785" cy="369332"/>
          </a:xfrm>
          <a:prstGeom prst="rect">
            <a:avLst/>
          </a:prstGeom>
          <a:noFill/>
        </p:spPr>
        <p:txBody>
          <a:bodyPr wrap="square" rtlCol="0">
            <a:spAutoFit/>
          </a:bodyPr>
          <a:lstStyle/>
          <a:p>
            <a:pPr algn="ctr"/>
            <a:r>
              <a:rPr lang="en-GB" dirty="0">
                <a:latin typeface="SassoonPrimary" panose="020B0500000000000000" pitchFamily="34" charset="0"/>
              </a:rPr>
              <a:t>Biomes and Climate</a:t>
            </a:r>
          </a:p>
        </p:txBody>
      </p:sp>
      <p:pic>
        <p:nvPicPr>
          <p:cNvPr id="5" name="Picture 2" descr="Volcanoes | New Scientist">
            <a:extLst>
              <a:ext uri="{FF2B5EF4-FFF2-40B4-BE49-F238E27FC236}">
                <a16:creationId xmlns:a16="http://schemas.microsoft.com/office/drawing/2014/main" id="{110476FD-E856-C87D-6FC0-5BE0C7384E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7132" y="2563773"/>
            <a:ext cx="3064427" cy="20429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8753F57-22B3-EA37-0A25-3799CDE5829D}"/>
              </a:ext>
            </a:extLst>
          </p:cNvPr>
          <p:cNvSpPr txBox="1"/>
          <p:nvPr/>
        </p:nvSpPr>
        <p:spPr>
          <a:xfrm>
            <a:off x="6660009" y="5416953"/>
            <a:ext cx="3298785" cy="369332"/>
          </a:xfrm>
          <a:prstGeom prst="rect">
            <a:avLst/>
          </a:prstGeom>
          <a:noFill/>
        </p:spPr>
        <p:txBody>
          <a:bodyPr wrap="square" rtlCol="0">
            <a:spAutoFit/>
          </a:bodyPr>
          <a:lstStyle/>
          <a:p>
            <a:pPr algn="ctr"/>
            <a:r>
              <a:rPr lang="en-GB" dirty="0">
                <a:latin typeface="SassoonPrimary" panose="020B0500000000000000" pitchFamily="34" charset="0"/>
              </a:rPr>
              <a:t>Volcanoes</a:t>
            </a:r>
          </a:p>
        </p:txBody>
      </p:sp>
    </p:spTree>
    <p:extLst>
      <p:ext uri="{BB962C8B-B14F-4D97-AF65-F5344CB8AC3E}">
        <p14:creationId xmlns:p14="http://schemas.microsoft.com/office/powerpoint/2010/main" val="15176655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96636F-A438-4501-86CB-F1C2DB867958}"/>
              </a:ext>
            </a:extLst>
          </p:cNvPr>
          <p:cNvSpPr/>
          <p:nvPr/>
        </p:nvSpPr>
        <p:spPr>
          <a:xfrm>
            <a:off x="1130423" y="197346"/>
            <a:ext cx="8049087" cy="4555093"/>
          </a:xfrm>
          <a:prstGeom prst="rect">
            <a:avLst/>
          </a:prstGeom>
        </p:spPr>
        <p:txBody>
          <a:bodyPr wrap="square">
            <a:spAutoFit/>
          </a:bodyPr>
          <a:lstStyle/>
          <a:p>
            <a:pPr marR="297180">
              <a:spcAft>
                <a:spcPts val="1200"/>
              </a:spcAft>
            </a:pPr>
            <a:r>
              <a:rPr lang="en-US" sz="2200" b="1" dirty="0">
                <a:solidFill>
                  <a:srgbClr val="C00000"/>
                </a:solidFill>
                <a:latin typeface="SassoonPrimary" panose="020B0500000000000000" pitchFamily="34" charset="0"/>
                <a:ea typeface="MS Mincho" panose="02020609040205080304" pitchFamily="49" charset="-128"/>
              </a:rPr>
              <a:t>HOW YOU CAN HELP?</a:t>
            </a:r>
          </a:p>
          <a:p>
            <a:pPr marR="297180">
              <a:spcAft>
                <a:spcPts val="1200"/>
              </a:spcAft>
            </a:pPr>
            <a:endParaRPr lang="en-GB" sz="2200" dirty="0">
              <a:solidFill>
                <a:srgbClr val="C00000"/>
              </a:solidFill>
              <a:effectLst/>
              <a:latin typeface="SassoonPrimary" panose="020B0500000000000000" pitchFamily="34" charset="0"/>
              <a:ea typeface="Times New Roman" panose="02020603050405020304" pitchFamily="18" charset="0"/>
            </a:endParaRPr>
          </a:p>
          <a:p>
            <a:pPr marR="297180">
              <a:spcAft>
                <a:spcPts val="1200"/>
              </a:spcAft>
            </a:pPr>
            <a:r>
              <a:rPr lang="en-US" sz="2400" dirty="0">
                <a:solidFill>
                  <a:srgbClr val="C00000"/>
                </a:solidFill>
                <a:latin typeface="SassoonPrimary" panose="020B0500000000000000" pitchFamily="34" charset="0"/>
                <a:ea typeface="MS Mincho" panose="02020609040205080304" pitchFamily="49" charset="-128"/>
              </a:rPr>
              <a:t>Reading - </a:t>
            </a:r>
            <a:r>
              <a:rPr lang="en-US" sz="2400" dirty="0">
                <a:solidFill>
                  <a:srgbClr val="FB0007"/>
                </a:solidFill>
                <a:latin typeface="SassoonPrimary" panose="020B0500000000000000" pitchFamily="34" charset="0"/>
                <a:ea typeface="MS Mincho" panose="02020609040205080304" pitchFamily="49" charset="-128"/>
              </a:rPr>
              <a:t> </a:t>
            </a:r>
            <a:r>
              <a:rPr lang="en-US" sz="2400" dirty="0">
                <a:latin typeface="SassoonPrimary" panose="020B0500000000000000" pitchFamily="34" charset="0"/>
                <a:ea typeface="MS Mincho" panose="02020609040205080304" pitchFamily="49" charset="-128"/>
              </a:rPr>
              <a:t>Please read as often as you can with your child, preferably a little bit every day.</a:t>
            </a:r>
          </a:p>
          <a:p>
            <a:pPr marR="297180">
              <a:spcAft>
                <a:spcPts val="1200"/>
              </a:spcAft>
            </a:pPr>
            <a:endParaRPr lang="en-US" sz="2200" dirty="0">
              <a:latin typeface="SassoonPrimary" panose="020B0500000000000000" pitchFamily="34" charset="0"/>
              <a:ea typeface="MS Mincho" panose="02020609040205080304" pitchFamily="49" charset="-128"/>
            </a:endParaRPr>
          </a:p>
          <a:p>
            <a:pPr marR="297180">
              <a:spcAft>
                <a:spcPts val="1200"/>
              </a:spcAft>
            </a:pPr>
            <a:r>
              <a:rPr lang="en-US" sz="2400" dirty="0" err="1">
                <a:solidFill>
                  <a:srgbClr val="C00000"/>
                </a:solidFill>
                <a:latin typeface="SassoonPrimary" panose="020B0500000000000000" pitchFamily="34" charset="0"/>
              </a:rPr>
              <a:t>Maths</a:t>
            </a:r>
            <a:r>
              <a:rPr lang="en-US" sz="2400" dirty="0">
                <a:solidFill>
                  <a:srgbClr val="C00000"/>
                </a:solidFill>
                <a:latin typeface="SassoonPrimary" panose="020B0500000000000000" pitchFamily="34" charset="0"/>
              </a:rPr>
              <a:t>-</a:t>
            </a:r>
            <a:r>
              <a:rPr lang="en-US" sz="2400" dirty="0">
                <a:solidFill>
                  <a:srgbClr val="FF0000"/>
                </a:solidFill>
                <a:latin typeface="SassoonPrimary" panose="020B0500000000000000" pitchFamily="34" charset="0"/>
              </a:rPr>
              <a:t> </a:t>
            </a:r>
            <a:r>
              <a:rPr lang="en-US" sz="2400" dirty="0">
                <a:latin typeface="SassoonPrimary" panose="020B0500000000000000" pitchFamily="34" charset="0"/>
              </a:rPr>
              <a:t>Please practice the 2-, 5- and 10-times tables with your child. They need to be able to recall and use multiplication and division facts for </a:t>
            </a:r>
            <a:r>
              <a:rPr lang="en-GB" sz="2400" dirty="0">
                <a:latin typeface="SassoonPrimary" panose="020B0500000000000000" pitchFamily="34" charset="0"/>
              </a:rPr>
              <a:t>these tables.</a:t>
            </a:r>
          </a:p>
          <a:p>
            <a:pPr marR="297180">
              <a:spcAft>
                <a:spcPts val="1200"/>
              </a:spcAft>
            </a:pPr>
            <a:endParaRPr lang="en-US" sz="2200" dirty="0">
              <a:latin typeface="SassoonPrimary" panose="020B0500000000000000" pitchFamily="34" charset="0"/>
              <a:ea typeface="MS Mincho" panose="02020609040205080304" pitchFamily="49" charset="-128"/>
            </a:endParaRPr>
          </a:p>
          <a:p>
            <a:pPr marR="297180">
              <a:spcAft>
                <a:spcPts val="1200"/>
              </a:spcAft>
            </a:pPr>
            <a:endParaRPr lang="en-GB" sz="2200" dirty="0">
              <a:effectLst/>
              <a:latin typeface="SassoonPrimary" panose="020B0500000000000000" pitchFamily="34" charset="0"/>
              <a:ea typeface="Times New Roman" panose="02020603050405020304" pitchFamily="18" charset="0"/>
            </a:endParaRPr>
          </a:p>
        </p:txBody>
      </p:sp>
    </p:spTree>
    <p:extLst>
      <p:ext uri="{BB962C8B-B14F-4D97-AF65-F5344CB8AC3E}">
        <p14:creationId xmlns:p14="http://schemas.microsoft.com/office/powerpoint/2010/main" val="40914635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23CC5D-1B57-4169-90D8-27607F45E0EA}"/>
              </a:ext>
            </a:extLst>
          </p:cNvPr>
          <p:cNvSpPr txBox="1"/>
          <p:nvPr/>
        </p:nvSpPr>
        <p:spPr>
          <a:xfrm>
            <a:off x="1020932" y="435006"/>
            <a:ext cx="8975324" cy="4524315"/>
          </a:xfrm>
          <a:prstGeom prst="rect">
            <a:avLst/>
          </a:prstGeom>
          <a:noFill/>
        </p:spPr>
        <p:txBody>
          <a:bodyPr wrap="square" rtlCol="0">
            <a:spAutoFit/>
          </a:bodyPr>
          <a:lstStyle/>
          <a:p>
            <a:r>
              <a:rPr lang="en-GB" sz="3200" dirty="0">
                <a:solidFill>
                  <a:srgbClr val="C00000"/>
                </a:solidFill>
                <a:latin typeface="SassoonPrimary" panose="020B0500000000000000" pitchFamily="34" charset="0"/>
              </a:rPr>
              <a:t>USEFUL WEBSITES TO SUPPORT LEARNING:</a:t>
            </a:r>
          </a:p>
          <a:p>
            <a:endParaRPr lang="en-GB" sz="3200" dirty="0">
              <a:solidFill>
                <a:srgbClr val="C00000"/>
              </a:solidFill>
              <a:latin typeface="SassoonPrimary" panose="020B0500000000000000" pitchFamily="34" charset="0"/>
              <a:hlinkClick r:id="rId2"/>
            </a:endParaRPr>
          </a:p>
          <a:p>
            <a:r>
              <a:rPr lang="en-GB" sz="3200" dirty="0">
                <a:latin typeface="SassoonPrimary" panose="020B0500000000000000" pitchFamily="34" charset="0"/>
                <a:hlinkClick r:id="rId2"/>
              </a:rPr>
              <a:t>www.ictgames.com</a:t>
            </a:r>
            <a:endParaRPr lang="en-GB" sz="3200" dirty="0">
              <a:latin typeface="SassoonPrimary" panose="020B0500000000000000" pitchFamily="34" charset="0"/>
            </a:endParaRPr>
          </a:p>
          <a:p>
            <a:r>
              <a:rPr lang="en-GB" sz="3200" dirty="0">
                <a:latin typeface="SassoonPrimary" panose="020B0500000000000000" pitchFamily="34" charset="0"/>
                <a:hlinkClick r:id="rId3"/>
              </a:rPr>
              <a:t>www.phonicsplay.co.uk</a:t>
            </a:r>
            <a:endParaRPr lang="en-GB" sz="3200" dirty="0">
              <a:latin typeface="SassoonPrimary" panose="020B0500000000000000" pitchFamily="34" charset="0"/>
            </a:endParaRPr>
          </a:p>
          <a:p>
            <a:r>
              <a:rPr lang="en-GB" sz="3200" dirty="0">
                <a:latin typeface="SassoonPrimary" panose="020B0500000000000000" pitchFamily="34" charset="0"/>
                <a:hlinkClick r:id="rId4"/>
              </a:rPr>
              <a:t>www.topmarks.co.uk</a:t>
            </a:r>
            <a:endParaRPr lang="en-GB" sz="3200" dirty="0">
              <a:latin typeface="SassoonPrimary" panose="020B0500000000000000" pitchFamily="34" charset="0"/>
            </a:endParaRPr>
          </a:p>
          <a:p>
            <a:r>
              <a:rPr lang="en-GB" sz="3200" dirty="0">
                <a:latin typeface="SassoonPrimary" panose="020B0500000000000000" pitchFamily="34" charset="0"/>
                <a:hlinkClick r:id="rId5"/>
              </a:rPr>
              <a:t>www.bbc.co.uk/education</a:t>
            </a:r>
            <a:endParaRPr lang="en-GB" sz="3200" dirty="0">
              <a:latin typeface="SassoonPrimary" panose="020B0500000000000000" pitchFamily="34" charset="0"/>
            </a:endParaRPr>
          </a:p>
          <a:p>
            <a:r>
              <a:rPr lang="en-GB" sz="3200" dirty="0">
                <a:latin typeface="SassoonPrimary" panose="020B0500000000000000" pitchFamily="34" charset="0"/>
                <a:hlinkClick r:id="rId6"/>
              </a:rPr>
              <a:t>www.nrich.maths.org</a:t>
            </a:r>
            <a:endParaRPr lang="en-GB" sz="3200" dirty="0">
              <a:latin typeface="SassoonPrimary" panose="020B0500000000000000" pitchFamily="34" charset="0"/>
            </a:endParaRPr>
          </a:p>
          <a:p>
            <a:r>
              <a:rPr lang="en-GB" sz="3200" dirty="0">
                <a:latin typeface="SassoonPrimary" panose="020B0500000000000000" pitchFamily="34" charset="0"/>
                <a:hlinkClick r:id="rId7"/>
              </a:rPr>
              <a:t>www.oxfordowl.co.uk</a:t>
            </a:r>
            <a:endParaRPr lang="en-GB" sz="3200" dirty="0">
              <a:latin typeface="SassoonPrimary" panose="020B0500000000000000" pitchFamily="34" charset="0"/>
            </a:endParaRPr>
          </a:p>
          <a:p>
            <a:endParaRPr lang="en-GB" sz="3200" dirty="0">
              <a:latin typeface="SassoonPrimary" panose="020B0500000000000000" pitchFamily="34" charset="0"/>
            </a:endParaRPr>
          </a:p>
        </p:txBody>
      </p:sp>
    </p:spTree>
    <p:extLst>
      <p:ext uri="{BB962C8B-B14F-4D97-AF65-F5344CB8AC3E}">
        <p14:creationId xmlns:p14="http://schemas.microsoft.com/office/powerpoint/2010/main" val="16851966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6AA627-B847-4B70-9AC1-E43EF28FCC73}"/>
              </a:ext>
            </a:extLst>
          </p:cNvPr>
          <p:cNvSpPr/>
          <p:nvPr/>
        </p:nvSpPr>
        <p:spPr>
          <a:xfrm>
            <a:off x="1116563" y="548720"/>
            <a:ext cx="8615266" cy="3908762"/>
          </a:xfrm>
          <a:prstGeom prst="rect">
            <a:avLst/>
          </a:prstGeom>
        </p:spPr>
        <p:txBody>
          <a:bodyPr wrap="square">
            <a:spAutoFit/>
          </a:bodyPr>
          <a:lstStyle/>
          <a:p>
            <a:pPr lvl="0"/>
            <a:r>
              <a:rPr lang="en-GB" sz="3200" b="1" dirty="0">
                <a:solidFill>
                  <a:srgbClr val="C00000"/>
                </a:solidFill>
                <a:latin typeface="SassoonPrimary" panose="020B0500000000000000" pitchFamily="34" charset="0"/>
              </a:rPr>
              <a:t>WELCOME TO YEAR 3’S Meet the Teacher</a:t>
            </a:r>
          </a:p>
          <a:p>
            <a:pPr lvl="0"/>
            <a:endParaRPr lang="en-GB" dirty="0">
              <a:latin typeface="SassoonPrimary" panose="020B0500000000000000" pitchFamily="34" charset="0"/>
            </a:endParaRPr>
          </a:p>
          <a:p>
            <a:pPr lvl="0"/>
            <a:r>
              <a:rPr lang="en-GB" sz="2200" dirty="0">
                <a:latin typeface="SassoonPrimary" panose="020B0500000000000000" pitchFamily="34" charset="0"/>
              </a:rPr>
              <a:t>You will find out about:</a:t>
            </a:r>
          </a:p>
          <a:p>
            <a:pPr lvl="0"/>
            <a:endParaRPr lang="en-GB" sz="2200" dirty="0">
              <a:latin typeface="SassoonPrimary" panose="020B0500000000000000" pitchFamily="34" charset="0"/>
            </a:endParaRPr>
          </a:p>
          <a:p>
            <a:pPr marL="342900" lvl="0" indent="-342900">
              <a:buFont typeface="Arial" panose="020B0604020202020204" pitchFamily="34" charset="0"/>
              <a:buChar char="•"/>
            </a:pPr>
            <a:r>
              <a:rPr lang="en-GB" sz="2200" dirty="0">
                <a:latin typeface="SassoonPrimary" panose="020B0500000000000000" pitchFamily="34" charset="0"/>
              </a:rPr>
              <a:t>Staffing</a:t>
            </a:r>
          </a:p>
          <a:p>
            <a:pPr marL="342900" lvl="0" indent="-342900">
              <a:buFont typeface="Arial" panose="020B0604020202020204" pitchFamily="34" charset="0"/>
              <a:buChar char="•"/>
            </a:pPr>
            <a:r>
              <a:rPr lang="en-GB" sz="2200" dirty="0">
                <a:latin typeface="SassoonPrimary" panose="020B0500000000000000" pitchFamily="34" charset="0"/>
              </a:rPr>
              <a:t>Reminders</a:t>
            </a:r>
          </a:p>
          <a:p>
            <a:pPr marL="342900" lvl="0" indent="-342900">
              <a:buFont typeface="Arial" panose="020B0604020202020204" pitchFamily="34" charset="0"/>
              <a:buChar char="•"/>
            </a:pPr>
            <a:r>
              <a:rPr lang="en-GB" sz="2200" dirty="0">
                <a:latin typeface="SassoonPrimary" panose="020B0500000000000000" pitchFamily="34" charset="0"/>
              </a:rPr>
              <a:t>Expectations</a:t>
            </a:r>
          </a:p>
          <a:p>
            <a:pPr marL="342900" lvl="0" indent="-342900">
              <a:buFont typeface="Arial" panose="020B0604020202020204" pitchFamily="34" charset="0"/>
              <a:buChar char="•"/>
            </a:pPr>
            <a:r>
              <a:rPr lang="en-GB" sz="2200" dirty="0">
                <a:latin typeface="SassoonPrimary" panose="020B0500000000000000" pitchFamily="34" charset="0"/>
              </a:rPr>
              <a:t>Behaviour</a:t>
            </a:r>
          </a:p>
          <a:p>
            <a:pPr marL="342900" lvl="0" indent="-342900">
              <a:buFont typeface="Arial" panose="020B0604020202020204" pitchFamily="34" charset="0"/>
              <a:buChar char="•"/>
            </a:pPr>
            <a:r>
              <a:rPr lang="en-GB" sz="2200" dirty="0">
                <a:latin typeface="SassoonPrimary" panose="020B0500000000000000" pitchFamily="34" charset="0"/>
              </a:rPr>
              <a:t>The curriculum</a:t>
            </a:r>
          </a:p>
          <a:p>
            <a:pPr marL="342900" lvl="0" indent="-342900">
              <a:buFont typeface="Arial" panose="020B0604020202020204" pitchFamily="34" charset="0"/>
              <a:buChar char="•"/>
            </a:pPr>
            <a:r>
              <a:rPr lang="en-GB" sz="2200" dirty="0">
                <a:latin typeface="SassoonPrimary" panose="020B0500000000000000" pitchFamily="34" charset="0"/>
              </a:rPr>
              <a:t>How you can help at home</a:t>
            </a:r>
          </a:p>
          <a:p>
            <a:pPr lvl="0"/>
            <a:endParaRPr lang="en-GB" sz="2200" dirty="0">
              <a:latin typeface="SassoonPrimary" panose="020B0500000000000000" pitchFamily="34" charset="0"/>
            </a:endParaRPr>
          </a:p>
        </p:txBody>
      </p:sp>
    </p:spTree>
    <p:extLst>
      <p:ext uri="{BB962C8B-B14F-4D97-AF65-F5344CB8AC3E}">
        <p14:creationId xmlns:p14="http://schemas.microsoft.com/office/powerpoint/2010/main" val="13034184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4D22C6-03F0-48CA-9E8C-3CBE2391FC2A}"/>
              </a:ext>
            </a:extLst>
          </p:cNvPr>
          <p:cNvSpPr txBox="1"/>
          <p:nvPr/>
        </p:nvSpPr>
        <p:spPr>
          <a:xfrm>
            <a:off x="747132" y="1615736"/>
            <a:ext cx="9199756" cy="1569660"/>
          </a:xfrm>
          <a:prstGeom prst="rect">
            <a:avLst/>
          </a:prstGeom>
          <a:noFill/>
        </p:spPr>
        <p:txBody>
          <a:bodyPr wrap="square" rtlCol="0">
            <a:spAutoFit/>
          </a:bodyPr>
          <a:lstStyle/>
          <a:p>
            <a:pPr algn="ctr"/>
            <a:r>
              <a:rPr lang="en-GB" sz="3200" b="1" dirty="0">
                <a:solidFill>
                  <a:srgbClr val="C00000"/>
                </a:solidFill>
                <a:latin typeface="SassoonPrimary" panose="020B0500000000000000" pitchFamily="34" charset="0"/>
              </a:rPr>
              <a:t>THANK YOU VERY MUCH FOR COMING.</a:t>
            </a:r>
          </a:p>
          <a:p>
            <a:pPr algn="ctr"/>
            <a:endParaRPr lang="en-GB" sz="3200" b="1" dirty="0">
              <a:solidFill>
                <a:srgbClr val="C00000"/>
              </a:solidFill>
              <a:latin typeface="SassoonPrimary" panose="020B0500000000000000" pitchFamily="34" charset="0"/>
            </a:endParaRPr>
          </a:p>
          <a:p>
            <a:pPr algn="ctr"/>
            <a:r>
              <a:rPr lang="en-GB" sz="3200" b="1" dirty="0">
                <a:solidFill>
                  <a:srgbClr val="C00000"/>
                </a:solidFill>
                <a:latin typeface="SassoonPrimary" panose="020B0500000000000000" pitchFamily="34" charset="0"/>
              </a:rPr>
              <a:t>ANY QUESTIONS?</a:t>
            </a:r>
            <a:endParaRPr lang="en-GB" sz="3200" dirty="0">
              <a:latin typeface="SassoonPrimary" panose="020B0500000000000000" pitchFamily="34" charset="0"/>
            </a:endParaRPr>
          </a:p>
        </p:txBody>
      </p:sp>
    </p:spTree>
    <p:extLst>
      <p:ext uri="{BB962C8B-B14F-4D97-AF65-F5344CB8AC3E}">
        <p14:creationId xmlns:p14="http://schemas.microsoft.com/office/powerpoint/2010/main" val="24501163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47A0E96-0EAC-4017-9100-E2F26A5BC712}"/>
              </a:ext>
            </a:extLst>
          </p:cNvPr>
          <p:cNvSpPr txBox="1">
            <a:spLocks/>
          </p:cNvSpPr>
          <p:nvPr/>
        </p:nvSpPr>
        <p:spPr>
          <a:xfrm>
            <a:off x="1336916" y="706619"/>
            <a:ext cx="5805909" cy="54447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GB" sz="2600" b="1" dirty="0">
                <a:solidFill>
                  <a:srgbClr val="812121"/>
                </a:solidFill>
                <a:latin typeface="SassoonPrimary" panose="020B0500000000000000" pitchFamily="34" charset="0"/>
              </a:rPr>
              <a:t>THE YEAR 3 TEAM</a:t>
            </a:r>
          </a:p>
          <a:p>
            <a:pPr>
              <a:lnSpc>
                <a:spcPct val="120000"/>
              </a:lnSpc>
            </a:pPr>
            <a:endParaRPr lang="en-GB" sz="2600" b="1" dirty="0">
              <a:solidFill>
                <a:srgbClr val="812121"/>
              </a:solidFill>
              <a:latin typeface="SassoonPrimary" panose="020B0500000000000000" pitchFamily="34" charset="0"/>
            </a:endParaRPr>
          </a:p>
          <a:p>
            <a:pPr>
              <a:lnSpc>
                <a:spcPct val="120000"/>
              </a:lnSpc>
            </a:pPr>
            <a:r>
              <a:rPr lang="en-GB" sz="2600" b="1" dirty="0">
                <a:solidFill>
                  <a:srgbClr val="C00000"/>
                </a:solidFill>
                <a:latin typeface="SassoonPrimary" panose="020B0500000000000000" pitchFamily="34" charset="0"/>
                <a:ea typeface="Calibri" panose="020F0502020204030204" pitchFamily="34" charset="0"/>
              </a:rPr>
              <a:t>Teachers</a:t>
            </a:r>
            <a:r>
              <a:rPr lang="en-GB" sz="2600" dirty="0">
                <a:latin typeface="SassoonPrimary" panose="020B0500000000000000" pitchFamily="34" charset="0"/>
                <a:ea typeface="Calibri" panose="020F0502020204030204" pitchFamily="34" charset="0"/>
              </a:rPr>
              <a:t>: </a:t>
            </a:r>
          </a:p>
          <a:p>
            <a:pPr>
              <a:lnSpc>
                <a:spcPct val="120000"/>
              </a:lnSpc>
            </a:pPr>
            <a:r>
              <a:rPr lang="en-GB" sz="2600" dirty="0">
                <a:latin typeface="SassoonPrimary" panose="020B0500000000000000" pitchFamily="34" charset="0"/>
                <a:ea typeface="Calibri" panose="020F0502020204030204" pitchFamily="34" charset="0"/>
              </a:rPr>
              <a:t>Miss Williams</a:t>
            </a:r>
          </a:p>
          <a:p>
            <a:pPr>
              <a:lnSpc>
                <a:spcPct val="120000"/>
              </a:lnSpc>
            </a:pPr>
            <a:r>
              <a:rPr lang="en-GB" sz="2600" dirty="0">
                <a:latin typeface="SassoonPrimary" panose="020B0500000000000000" pitchFamily="34" charset="0"/>
                <a:ea typeface="Calibri" panose="020F0502020204030204" pitchFamily="34" charset="0"/>
              </a:rPr>
              <a:t>Mrs Jones: Tuesday</a:t>
            </a:r>
          </a:p>
          <a:p>
            <a:pPr>
              <a:lnSpc>
                <a:spcPct val="120000"/>
              </a:lnSpc>
            </a:pPr>
            <a:r>
              <a:rPr lang="en-GB" sz="2600" dirty="0">
                <a:latin typeface="SassoonPrimary" panose="020B0500000000000000" pitchFamily="34" charset="0"/>
                <a:ea typeface="Calibri" panose="020F0502020204030204" pitchFamily="34" charset="0"/>
              </a:rPr>
              <a:t>Mr Barlow: Tuesday PM</a:t>
            </a:r>
          </a:p>
          <a:p>
            <a:pPr>
              <a:lnSpc>
                <a:spcPct val="120000"/>
              </a:lnSpc>
            </a:pPr>
            <a:endParaRPr lang="en-GB" sz="2600" dirty="0">
              <a:latin typeface="SassoonPrimary" panose="020B0500000000000000" pitchFamily="34" charset="0"/>
              <a:ea typeface="Calibri" panose="020F0502020204030204" pitchFamily="34" charset="0"/>
            </a:endParaRPr>
          </a:p>
          <a:p>
            <a:pPr>
              <a:lnSpc>
                <a:spcPct val="120000"/>
              </a:lnSpc>
            </a:pPr>
            <a:r>
              <a:rPr lang="en-GB" sz="2600" b="1" dirty="0">
                <a:solidFill>
                  <a:srgbClr val="C00000"/>
                </a:solidFill>
                <a:latin typeface="SassoonPrimary" panose="020B0500000000000000" pitchFamily="34" charset="0"/>
                <a:ea typeface="Calibri" panose="020F0502020204030204" pitchFamily="34" charset="0"/>
              </a:rPr>
              <a:t>Teaching Assistants:</a:t>
            </a:r>
          </a:p>
          <a:p>
            <a:pPr>
              <a:lnSpc>
                <a:spcPct val="120000"/>
              </a:lnSpc>
            </a:pPr>
            <a:r>
              <a:rPr lang="en-GB" sz="2600" dirty="0">
                <a:latin typeface="SassoonPrimary" panose="020B0500000000000000" pitchFamily="34" charset="0"/>
                <a:ea typeface="Calibri" panose="020F0502020204030204" pitchFamily="34" charset="0"/>
              </a:rPr>
              <a:t>Mrs Lonsdale</a:t>
            </a:r>
            <a:endParaRPr lang="en-GB" sz="2600" dirty="0">
              <a:latin typeface="SassoonPrimary" panose="020B0500000000000000" pitchFamily="34" charset="0"/>
            </a:endParaRPr>
          </a:p>
          <a:p>
            <a:pPr>
              <a:lnSpc>
                <a:spcPct val="120000"/>
              </a:lnSpc>
            </a:pPr>
            <a:endParaRPr lang="en-GB" sz="2600" dirty="0">
              <a:latin typeface="SassoonPrimary" panose="020B0500000000000000" pitchFamily="34" charset="0"/>
            </a:endParaRPr>
          </a:p>
          <a:p>
            <a:pPr marL="571500" indent="-571500">
              <a:lnSpc>
                <a:spcPct val="120000"/>
              </a:lnSpc>
              <a:buFont typeface="Arial" panose="020B0604020202020204" pitchFamily="34" charset="0"/>
              <a:buChar char="•"/>
            </a:pPr>
            <a:endParaRPr lang="en-GB" sz="2600" dirty="0">
              <a:latin typeface="SassoonPrimary" panose="020B0500000000000000" pitchFamily="34" charset="0"/>
            </a:endParaRPr>
          </a:p>
          <a:p>
            <a:pPr marL="571500" indent="-571500">
              <a:lnSpc>
                <a:spcPct val="120000"/>
              </a:lnSpc>
              <a:buFont typeface="Arial" panose="020B0604020202020204" pitchFamily="34" charset="0"/>
              <a:buChar char="•"/>
            </a:pPr>
            <a:endParaRPr lang="en-GB" sz="2600" dirty="0">
              <a:latin typeface="SassoonPrimary" panose="020B0500000000000000" pitchFamily="34" charset="0"/>
            </a:endParaRPr>
          </a:p>
        </p:txBody>
      </p:sp>
    </p:spTree>
    <p:extLst>
      <p:ext uri="{BB962C8B-B14F-4D97-AF65-F5344CB8AC3E}">
        <p14:creationId xmlns:p14="http://schemas.microsoft.com/office/powerpoint/2010/main" val="5547944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table with text and images&#10;&#10;AI-generated content may be incorrect.">
            <a:extLst>
              <a:ext uri="{FF2B5EF4-FFF2-40B4-BE49-F238E27FC236}">
                <a16:creationId xmlns:a16="http://schemas.microsoft.com/office/drawing/2014/main" id="{D9D064A9-2F7C-EAA4-D16F-29C7B9210A16}"/>
              </a:ext>
            </a:extLst>
          </p:cNvPr>
          <p:cNvPicPr>
            <a:picLocks noChangeAspect="1"/>
          </p:cNvPicPr>
          <p:nvPr/>
        </p:nvPicPr>
        <p:blipFill>
          <a:blip r:embed="rId2"/>
          <a:stretch>
            <a:fillRect/>
          </a:stretch>
        </p:blipFill>
        <p:spPr>
          <a:xfrm>
            <a:off x="607529" y="1145893"/>
            <a:ext cx="9333102" cy="5281733"/>
          </a:xfrm>
          <a:prstGeom prst="rect">
            <a:avLst/>
          </a:prstGeom>
        </p:spPr>
      </p:pic>
    </p:spTree>
    <p:extLst>
      <p:ext uri="{BB962C8B-B14F-4D97-AF65-F5344CB8AC3E}">
        <p14:creationId xmlns:p14="http://schemas.microsoft.com/office/powerpoint/2010/main" val="992773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0FFBCC-31B2-FAC0-624E-4E031AD1EF3C}"/>
              </a:ext>
            </a:extLst>
          </p:cNvPr>
          <p:cNvSpPr txBox="1"/>
          <p:nvPr/>
        </p:nvSpPr>
        <p:spPr>
          <a:xfrm>
            <a:off x="920528" y="207399"/>
            <a:ext cx="9045274" cy="6247864"/>
          </a:xfrm>
          <a:prstGeom prst="rect">
            <a:avLst/>
          </a:prstGeom>
          <a:noFill/>
        </p:spPr>
        <p:txBody>
          <a:bodyPr wrap="square">
            <a:spAutoFit/>
          </a:bodyPr>
          <a:lstStyle/>
          <a:p>
            <a:pPr algn="ctr"/>
            <a:r>
              <a:rPr lang="en-GB" sz="2000" b="1" u="sng" dirty="0">
                <a:latin typeface="SassoonPrimary" panose="020B0500000000000000" pitchFamily="34" charset="0"/>
              </a:rPr>
              <a:t>Communication Plan </a:t>
            </a:r>
          </a:p>
          <a:p>
            <a:r>
              <a:rPr lang="en-GB" sz="2000" b="1" u="sng" dirty="0">
                <a:latin typeface="SassoonPrimary" panose="020B0500000000000000" pitchFamily="34" charset="0"/>
              </a:rPr>
              <a:t>Key points:</a:t>
            </a:r>
            <a:endParaRPr lang="en-GB" sz="2000" dirty="0">
              <a:latin typeface="SassoonPrimary" panose="020B0500000000000000" pitchFamily="34" charset="0"/>
            </a:endParaRPr>
          </a:p>
          <a:p>
            <a:r>
              <a:rPr lang="en-GB" sz="2000" dirty="0">
                <a:latin typeface="SassoonPrimary" panose="020B0500000000000000" pitchFamily="34" charset="0"/>
              </a:rPr>
              <a:t>5 working days to reply – we try to respond sooner but can’t always guarantee it depending on what is already scheduled that week.</a:t>
            </a:r>
          </a:p>
          <a:p>
            <a:r>
              <a:rPr lang="en-GB" sz="2000" dirty="0">
                <a:latin typeface="SassoonPrimary" panose="020B0500000000000000" pitchFamily="34" charset="0"/>
              </a:rPr>
              <a:t>Not all staff work every day.</a:t>
            </a:r>
          </a:p>
          <a:p>
            <a:pPr marL="342900" indent="-342900">
              <a:buFont typeface="Arial" panose="020B0604020202020204" pitchFamily="34" charset="0"/>
              <a:buChar char="•"/>
            </a:pPr>
            <a:r>
              <a:rPr lang="en-GB" sz="2000" dirty="0">
                <a:latin typeface="SassoonPrimary" panose="020B0500000000000000" pitchFamily="34" charset="0"/>
              </a:rPr>
              <a:t>We kindly ask that parents arrange meetings with staff in advance rather than arriving at school without notice. As our school grounds are private, unplanned visits may not be possible, and staff are often engaged with teaching or other scheduled responsibilities. To ensure we can give you the time and attention you deserve, please contact the school office to arrange a suitable appointment. </a:t>
            </a:r>
          </a:p>
          <a:p>
            <a:r>
              <a:rPr lang="en-GB" sz="2000" dirty="0">
                <a:latin typeface="SassoonPrimary" panose="020B0500000000000000" pitchFamily="34" charset="0"/>
              </a:rPr>
              <a:t>This is because - Staff have pre-planned work to complete or undertake or  might not be in or in a position to support you at that time.</a:t>
            </a:r>
          </a:p>
          <a:p>
            <a:r>
              <a:rPr lang="en-GB" sz="2000" dirty="0">
                <a:latin typeface="SassoonPrimary" panose="020B0500000000000000" pitchFamily="34" charset="0"/>
              </a:rPr>
              <a:t>When communicating with school, include key facts and try and avoid emotive language this helps us to be more effective and efficient in feedback and any investigations.</a:t>
            </a:r>
          </a:p>
          <a:p>
            <a:r>
              <a:rPr lang="en-GB" sz="2000" dirty="0">
                <a:latin typeface="SassoonPrimary" panose="020B0500000000000000" pitchFamily="34" charset="0"/>
              </a:rPr>
              <a:t>Facebook is not a part of our communication plan – it is a window into school life. All questions, queries must be directed to the office. Inappropriate comments will be deleted, and comments may be turn off for that post or class posts moving forward.</a:t>
            </a:r>
          </a:p>
        </p:txBody>
      </p:sp>
    </p:spTree>
    <p:extLst>
      <p:ext uri="{BB962C8B-B14F-4D97-AF65-F5344CB8AC3E}">
        <p14:creationId xmlns:p14="http://schemas.microsoft.com/office/powerpoint/2010/main" val="3800004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BA13E2-6E05-42D6-9889-6744F6863D14}"/>
              </a:ext>
            </a:extLst>
          </p:cNvPr>
          <p:cNvSpPr txBox="1">
            <a:spLocks/>
          </p:cNvSpPr>
          <p:nvPr/>
        </p:nvSpPr>
        <p:spPr>
          <a:xfrm>
            <a:off x="1260715" y="254702"/>
            <a:ext cx="8806563" cy="41575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GB" sz="2600" b="1" dirty="0">
                <a:solidFill>
                  <a:srgbClr val="812121"/>
                </a:solidFill>
                <a:latin typeface="SassoonPrimary" panose="020B0500000000000000" pitchFamily="34" charset="0"/>
              </a:rPr>
              <a:t>REMINDERS:</a:t>
            </a:r>
          </a:p>
          <a:p>
            <a:pPr>
              <a:lnSpc>
                <a:spcPct val="120000"/>
              </a:lnSpc>
            </a:pPr>
            <a:endParaRPr lang="en-GB" sz="2600" b="1" dirty="0">
              <a:solidFill>
                <a:srgbClr val="812121"/>
              </a:solidFill>
              <a:latin typeface="SassoonPrimary" panose="020B0500000000000000" pitchFamily="34" charset="0"/>
            </a:endParaRPr>
          </a:p>
          <a:p>
            <a:pPr>
              <a:lnSpc>
                <a:spcPct val="120000"/>
              </a:lnSpc>
            </a:pPr>
            <a:r>
              <a:rPr lang="en-GB" sz="2600" b="1" dirty="0">
                <a:solidFill>
                  <a:srgbClr val="C00000"/>
                </a:solidFill>
                <a:latin typeface="SassoonPrimary" panose="020B0500000000000000" pitchFamily="34" charset="0"/>
                <a:ea typeface="Calibri" panose="020F0502020204030204" pitchFamily="34" charset="0"/>
              </a:rPr>
              <a:t>PE Day: </a:t>
            </a:r>
            <a:r>
              <a:rPr lang="en-GB" sz="2600" dirty="0">
                <a:latin typeface="SassoonPrimary" panose="020B0500000000000000" pitchFamily="34" charset="0"/>
                <a:ea typeface="Calibri" panose="020F0502020204030204" pitchFamily="34" charset="0"/>
              </a:rPr>
              <a:t>Pe day is Tuesday. Children to come to school in full PE kit.</a:t>
            </a:r>
          </a:p>
          <a:p>
            <a:pPr>
              <a:lnSpc>
                <a:spcPct val="120000"/>
              </a:lnSpc>
            </a:pPr>
            <a:endParaRPr lang="en-GB" sz="2600" b="1" dirty="0">
              <a:solidFill>
                <a:srgbClr val="C00000"/>
              </a:solidFill>
              <a:latin typeface="SassoonPrimary" panose="020B0500000000000000" pitchFamily="34" charset="0"/>
              <a:ea typeface="Calibri" panose="020F0502020204030204" pitchFamily="34" charset="0"/>
            </a:endParaRPr>
          </a:p>
          <a:p>
            <a:pPr>
              <a:lnSpc>
                <a:spcPct val="120000"/>
              </a:lnSpc>
            </a:pPr>
            <a:r>
              <a:rPr lang="en-GB" sz="2600" b="1" dirty="0">
                <a:solidFill>
                  <a:srgbClr val="C00000"/>
                </a:solidFill>
                <a:latin typeface="SassoonPrimary" panose="020B0500000000000000" pitchFamily="34" charset="0"/>
                <a:ea typeface="Calibri" panose="020F0502020204030204" pitchFamily="34" charset="0"/>
              </a:rPr>
              <a:t>Water Bottle</a:t>
            </a:r>
            <a:r>
              <a:rPr lang="en-GB" sz="2600" dirty="0">
                <a:solidFill>
                  <a:srgbClr val="C00000"/>
                </a:solidFill>
                <a:latin typeface="SassoonPrimary" panose="020B0500000000000000" pitchFamily="34" charset="0"/>
                <a:ea typeface="Calibri" panose="020F0502020204030204" pitchFamily="34" charset="0"/>
              </a:rPr>
              <a:t>: </a:t>
            </a:r>
            <a:r>
              <a:rPr lang="en-GB" sz="2600" dirty="0">
                <a:latin typeface="SassoonPrimary" panose="020B0500000000000000" pitchFamily="34" charset="0"/>
                <a:ea typeface="Calibri" panose="020F0502020204030204" pitchFamily="34" charset="0"/>
              </a:rPr>
              <a:t>please make sure that your child brings this to school each day.</a:t>
            </a:r>
          </a:p>
          <a:p>
            <a:pPr>
              <a:lnSpc>
                <a:spcPct val="120000"/>
              </a:lnSpc>
            </a:pPr>
            <a:endParaRPr lang="en-GB" sz="2600" dirty="0">
              <a:latin typeface="SassoonPrimary" panose="020B0500000000000000" pitchFamily="34" charset="0"/>
            </a:endParaRPr>
          </a:p>
          <a:p>
            <a:pPr>
              <a:lnSpc>
                <a:spcPct val="120000"/>
              </a:lnSpc>
            </a:pPr>
            <a:r>
              <a:rPr lang="en-GB" sz="2600" b="1" dirty="0">
                <a:solidFill>
                  <a:srgbClr val="C00000"/>
                </a:solidFill>
                <a:latin typeface="SassoonPrimary" panose="020B0500000000000000" pitchFamily="34" charset="0"/>
              </a:rPr>
              <a:t>Snack:</a:t>
            </a:r>
            <a:r>
              <a:rPr lang="en-GB" sz="2600" dirty="0">
                <a:latin typeface="SassoonPrimary" panose="020B0500000000000000" pitchFamily="34" charset="0"/>
              </a:rPr>
              <a:t> if your child does not have toast, please make sure to send a suitable snack for break times.</a:t>
            </a:r>
          </a:p>
          <a:p>
            <a:pPr>
              <a:lnSpc>
                <a:spcPct val="120000"/>
              </a:lnSpc>
            </a:pPr>
            <a:endParaRPr lang="en-GB" sz="2600" dirty="0">
              <a:latin typeface="SassoonPrimary" panose="020B0500000000000000" pitchFamily="34" charset="0"/>
            </a:endParaRPr>
          </a:p>
          <a:p>
            <a:pPr marL="571500" indent="-571500">
              <a:lnSpc>
                <a:spcPct val="120000"/>
              </a:lnSpc>
              <a:buFont typeface="Arial" panose="020B0604020202020204" pitchFamily="34" charset="0"/>
              <a:buChar char="•"/>
            </a:pPr>
            <a:endParaRPr lang="en-GB" sz="2600" dirty="0">
              <a:latin typeface="SassoonPrimary" panose="020B0500000000000000" pitchFamily="34" charset="0"/>
            </a:endParaRPr>
          </a:p>
          <a:p>
            <a:pPr marL="571500" indent="-571500">
              <a:lnSpc>
                <a:spcPct val="120000"/>
              </a:lnSpc>
              <a:buFont typeface="Arial" panose="020B0604020202020204" pitchFamily="34" charset="0"/>
              <a:buChar char="•"/>
            </a:pPr>
            <a:endParaRPr lang="en-GB" sz="2600" dirty="0">
              <a:latin typeface="SassoonPrimary" panose="020B0500000000000000" pitchFamily="34" charset="0"/>
            </a:endParaRPr>
          </a:p>
        </p:txBody>
      </p:sp>
    </p:spTree>
    <p:extLst>
      <p:ext uri="{BB962C8B-B14F-4D97-AF65-F5344CB8AC3E}">
        <p14:creationId xmlns:p14="http://schemas.microsoft.com/office/powerpoint/2010/main" val="1278686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BA13E2-6E05-42D6-9889-6744F6863D14}"/>
              </a:ext>
            </a:extLst>
          </p:cNvPr>
          <p:cNvSpPr txBox="1">
            <a:spLocks/>
          </p:cNvSpPr>
          <p:nvPr/>
        </p:nvSpPr>
        <p:spPr>
          <a:xfrm>
            <a:off x="1260715" y="254702"/>
            <a:ext cx="8806563" cy="41575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GB" sz="2600" b="1" dirty="0">
                <a:solidFill>
                  <a:srgbClr val="812121"/>
                </a:solidFill>
                <a:latin typeface="SassoonPrimary" panose="020B0500000000000000" pitchFamily="34" charset="0"/>
              </a:rPr>
              <a:t>REMINDERS:</a:t>
            </a:r>
          </a:p>
          <a:p>
            <a:pPr>
              <a:lnSpc>
                <a:spcPct val="120000"/>
              </a:lnSpc>
            </a:pPr>
            <a:endParaRPr lang="en-GB" sz="2600" dirty="0">
              <a:latin typeface="SassoonPrimary" panose="020B0500000000000000" pitchFamily="34" charset="0"/>
            </a:endParaRPr>
          </a:p>
          <a:p>
            <a:pPr>
              <a:lnSpc>
                <a:spcPct val="120000"/>
              </a:lnSpc>
            </a:pPr>
            <a:r>
              <a:rPr lang="en-GB" sz="2600" b="1" dirty="0">
                <a:solidFill>
                  <a:srgbClr val="C00000"/>
                </a:solidFill>
                <a:latin typeface="SassoonPrimary" panose="020B0500000000000000" pitchFamily="34" charset="0"/>
              </a:rPr>
              <a:t>Book Change </a:t>
            </a:r>
            <a:r>
              <a:rPr lang="en-GB" sz="2600" dirty="0">
                <a:latin typeface="SassoonPrimary" panose="020B0500000000000000" pitchFamily="34" charset="0"/>
              </a:rPr>
              <a:t>will be on Tuesdays, Wednesdays and Thursdays but we ask for reading books and records to be brought to school every day so that we can listen to your child read. </a:t>
            </a:r>
          </a:p>
          <a:p>
            <a:pPr>
              <a:lnSpc>
                <a:spcPct val="120000"/>
              </a:lnSpc>
            </a:pPr>
            <a:endParaRPr lang="en-GB" sz="2600" dirty="0">
              <a:latin typeface="SassoonPrimary" panose="020B0500000000000000" pitchFamily="34" charset="0"/>
            </a:endParaRPr>
          </a:p>
          <a:p>
            <a:pPr>
              <a:lnSpc>
                <a:spcPct val="120000"/>
              </a:lnSpc>
            </a:pPr>
            <a:r>
              <a:rPr lang="en-GB" sz="2600" b="1" dirty="0">
                <a:solidFill>
                  <a:srgbClr val="C00000"/>
                </a:solidFill>
                <a:latin typeface="SassoonPrimary" panose="020B0500000000000000" pitchFamily="34" charset="0"/>
              </a:rPr>
              <a:t>Home Reading: </a:t>
            </a:r>
            <a:r>
              <a:rPr lang="en-GB" sz="2600" dirty="0">
                <a:latin typeface="SassoonPrimary" panose="020B0500000000000000" pitchFamily="34" charset="0"/>
              </a:rPr>
              <a:t>we encourage children to read daily at home and it is a school requirement that children have at least 5 adult signatures each week in their reading records to indicate that they have read at home. </a:t>
            </a:r>
          </a:p>
          <a:p>
            <a:pPr marL="571500" indent="-571500">
              <a:lnSpc>
                <a:spcPct val="120000"/>
              </a:lnSpc>
              <a:buFont typeface="Arial" panose="020B0604020202020204" pitchFamily="34" charset="0"/>
              <a:buChar char="•"/>
            </a:pPr>
            <a:endParaRPr lang="en-GB" sz="2600" dirty="0">
              <a:latin typeface="SassoonPrimary" panose="020B0500000000000000" pitchFamily="34" charset="0"/>
            </a:endParaRPr>
          </a:p>
          <a:p>
            <a:pPr marL="571500" indent="-571500">
              <a:lnSpc>
                <a:spcPct val="120000"/>
              </a:lnSpc>
              <a:buFont typeface="Arial" panose="020B0604020202020204" pitchFamily="34" charset="0"/>
              <a:buChar char="•"/>
            </a:pPr>
            <a:endParaRPr lang="en-GB" sz="2600" dirty="0">
              <a:latin typeface="SassoonPrimary" panose="020B0500000000000000" pitchFamily="34" charset="0"/>
            </a:endParaRPr>
          </a:p>
        </p:txBody>
      </p:sp>
    </p:spTree>
    <p:extLst>
      <p:ext uri="{BB962C8B-B14F-4D97-AF65-F5344CB8AC3E}">
        <p14:creationId xmlns:p14="http://schemas.microsoft.com/office/powerpoint/2010/main" val="25847303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8CE087-E60C-126E-4CB2-D26221E3336E}"/>
              </a:ext>
            </a:extLst>
          </p:cNvPr>
          <p:cNvPicPr>
            <a:picLocks noChangeAspect="1"/>
          </p:cNvPicPr>
          <p:nvPr/>
        </p:nvPicPr>
        <p:blipFill>
          <a:blip r:embed="rId2"/>
          <a:stretch>
            <a:fillRect/>
          </a:stretch>
        </p:blipFill>
        <p:spPr>
          <a:xfrm>
            <a:off x="89548" y="1113853"/>
            <a:ext cx="4841267" cy="5659420"/>
          </a:xfrm>
          <a:prstGeom prst="rect">
            <a:avLst/>
          </a:prstGeom>
        </p:spPr>
      </p:pic>
      <p:pic>
        <p:nvPicPr>
          <p:cNvPr id="3" name="Picture 2">
            <a:extLst>
              <a:ext uri="{FF2B5EF4-FFF2-40B4-BE49-F238E27FC236}">
                <a16:creationId xmlns:a16="http://schemas.microsoft.com/office/drawing/2014/main" id="{50FBF1A8-AC88-0A79-AAD3-2347DFC5296D}"/>
              </a:ext>
            </a:extLst>
          </p:cNvPr>
          <p:cNvPicPr>
            <a:picLocks noChangeAspect="1"/>
          </p:cNvPicPr>
          <p:nvPr/>
        </p:nvPicPr>
        <p:blipFill>
          <a:blip r:embed="rId3"/>
          <a:stretch>
            <a:fillRect/>
          </a:stretch>
        </p:blipFill>
        <p:spPr>
          <a:xfrm>
            <a:off x="4930815" y="1113853"/>
            <a:ext cx="5170754" cy="5659420"/>
          </a:xfrm>
          <a:prstGeom prst="rect">
            <a:avLst/>
          </a:prstGeom>
        </p:spPr>
      </p:pic>
    </p:spTree>
    <p:extLst>
      <p:ext uri="{BB962C8B-B14F-4D97-AF65-F5344CB8AC3E}">
        <p14:creationId xmlns:p14="http://schemas.microsoft.com/office/powerpoint/2010/main" val="904416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990A983-B106-4674-9663-60C3B861AE4B}"/>
              </a:ext>
            </a:extLst>
          </p:cNvPr>
          <p:cNvSpPr txBox="1">
            <a:spLocks/>
          </p:cNvSpPr>
          <p:nvPr/>
        </p:nvSpPr>
        <p:spPr>
          <a:xfrm>
            <a:off x="1115750" y="343911"/>
            <a:ext cx="8327168" cy="555129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GB" sz="2200" b="1" dirty="0">
                <a:solidFill>
                  <a:srgbClr val="C00000"/>
                </a:solidFill>
                <a:latin typeface="SassoonPrimary" panose="020B0500000000000000" pitchFamily="34" charset="0"/>
              </a:rPr>
              <a:t>Home Learning</a:t>
            </a:r>
            <a:r>
              <a:rPr lang="en-GB" sz="2200" b="1" dirty="0">
                <a:latin typeface="SassoonPrimary" panose="020B0500000000000000" pitchFamily="34" charset="0"/>
              </a:rPr>
              <a:t>:</a:t>
            </a:r>
            <a:r>
              <a:rPr lang="en-GB" sz="2200" dirty="0">
                <a:latin typeface="SassoonPrimary" panose="020B0500000000000000" pitchFamily="34" charset="0"/>
              </a:rPr>
              <a:t> will be set on Google Classroom on a Tuesday for the following Tuesday so children are given a week to complete this work. It is important that children complete this work as it supports the learning from class.</a:t>
            </a:r>
          </a:p>
          <a:p>
            <a:pPr>
              <a:lnSpc>
                <a:spcPct val="120000"/>
              </a:lnSpc>
            </a:pPr>
            <a:endParaRPr lang="en-GB" sz="2200" dirty="0">
              <a:latin typeface="SassoonPrimary" panose="020B0500000000000000" pitchFamily="34" charset="0"/>
            </a:endParaRPr>
          </a:p>
          <a:p>
            <a:pPr>
              <a:lnSpc>
                <a:spcPct val="120000"/>
              </a:lnSpc>
            </a:pPr>
            <a:r>
              <a:rPr lang="en-GB" sz="2200" dirty="0">
                <a:solidFill>
                  <a:srgbClr val="00B050"/>
                </a:solidFill>
                <a:latin typeface="SassoonPrimary" panose="020B0500000000000000" pitchFamily="34" charset="0"/>
              </a:rPr>
              <a:t>One Maths and one English home learning task is set weekly.</a:t>
            </a:r>
          </a:p>
          <a:p>
            <a:pPr>
              <a:lnSpc>
                <a:spcPct val="120000"/>
              </a:lnSpc>
            </a:pPr>
            <a:r>
              <a:rPr lang="en-GB" sz="2200" dirty="0">
                <a:solidFill>
                  <a:srgbClr val="00B050"/>
                </a:solidFill>
                <a:latin typeface="SassoonPrimary" panose="020B0500000000000000" pitchFamily="34" charset="0"/>
              </a:rPr>
              <a:t>In addition, children will have </a:t>
            </a:r>
            <a:r>
              <a:rPr lang="en-GB" sz="2200" dirty="0" err="1">
                <a:solidFill>
                  <a:srgbClr val="00B050"/>
                </a:solidFill>
                <a:latin typeface="SassoonPrimary" panose="020B0500000000000000" pitchFamily="34" charset="0"/>
              </a:rPr>
              <a:t>TTRockstars</a:t>
            </a:r>
            <a:r>
              <a:rPr lang="en-GB" sz="2200" dirty="0">
                <a:solidFill>
                  <a:srgbClr val="00B050"/>
                </a:solidFill>
                <a:latin typeface="SassoonPrimary" panose="020B0500000000000000" pitchFamily="34" charset="0"/>
              </a:rPr>
              <a:t> to practise times tables.</a:t>
            </a:r>
          </a:p>
          <a:p>
            <a:pPr>
              <a:lnSpc>
                <a:spcPct val="120000"/>
              </a:lnSpc>
            </a:pPr>
            <a:endParaRPr lang="en-GB" sz="2200" dirty="0">
              <a:solidFill>
                <a:srgbClr val="00B050"/>
              </a:solidFill>
              <a:latin typeface="SassoonPrimary" panose="020B0500000000000000" pitchFamily="34" charset="0"/>
            </a:endParaRPr>
          </a:p>
          <a:p>
            <a:pPr>
              <a:lnSpc>
                <a:spcPct val="120000"/>
              </a:lnSpc>
            </a:pPr>
            <a:endParaRPr lang="en-GB" sz="2200" dirty="0">
              <a:latin typeface="SassoonPrimary" panose="020B0500000000000000" pitchFamily="34" charset="0"/>
            </a:endParaRPr>
          </a:p>
          <a:p>
            <a:pPr>
              <a:lnSpc>
                <a:spcPct val="120000"/>
              </a:lnSpc>
            </a:pPr>
            <a:endParaRPr lang="en-GB" sz="2200" dirty="0">
              <a:latin typeface="SassoonPrimary" panose="020B0500000000000000" pitchFamily="34" charset="0"/>
            </a:endParaRPr>
          </a:p>
          <a:p>
            <a:pPr marL="571500" indent="-571500">
              <a:lnSpc>
                <a:spcPct val="120000"/>
              </a:lnSpc>
              <a:buFont typeface="Arial" panose="020B0604020202020204" pitchFamily="34" charset="0"/>
              <a:buChar char="•"/>
            </a:pPr>
            <a:endParaRPr lang="en-GB" sz="2200" dirty="0">
              <a:latin typeface="SassoonPrimary" panose="020B0500000000000000" pitchFamily="34" charset="0"/>
            </a:endParaRPr>
          </a:p>
        </p:txBody>
      </p:sp>
    </p:spTree>
    <p:extLst>
      <p:ext uri="{BB962C8B-B14F-4D97-AF65-F5344CB8AC3E}">
        <p14:creationId xmlns:p14="http://schemas.microsoft.com/office/powerpoint/2010/main" val="15669708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68D18F31AB4B47AD746B4BD60229D8" ma:contentTypeVersion="16" ma:contentTypeDescription="Create a new document." ma:contentTypeScope="" ma:versionID="a4fb502fe60c95e121c01804bfba2fbc">
  <xsd:schema xmlns:xsd="http://www.w3.org/2001/XMLSchema" xmlns:xs="http://www.w3.org/2001/XMLSchema" xmlns:p="http://schemas.microsoft.com/office/2006/metadata/properties" xmlns:ns3="fccafc95-8c6c-49c1-be7d-4b7bd0bdddc0" xmlns:ns4="4bc3e37d-5d8d-4f27-9c89-f032d8b9210d" targetNamespace="http://schemas.microsoft.com/office/2006/metadata/properties" ma:root="true" ma:fieldsID="e104f0050ef1c91ec00d4c5a0a53f96f" ns3:_="" ns4:_="">
    <xsd:import namespace="fccafc95-8c6c-49c1-be7d-4b7bd0bdddc0"/>
    <xsd:import namespace="4bc3e37d-5d8d-4f27-9c89-f032d8b9210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4:SharedWithUsers" minOccurs="0"/>
                <xsd:element ref="ns4:SharedWithDetails" minOccurs="0"/>
                <xsd:element ref="ns4:SharingHintHash"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afc95-8c6c-49c1-be7d-4b7bd0bddd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c3e37d-5d8d-4f27-9c89-f032d8b9210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fccafc95-8c6c-49c1-be7d-4b7bd0bdddc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20ED44-9DAF-4F88-A6EE-B9BE522CCB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cafc95-8c6c-49c1-be7d-4b7bd0bdddc0"/>
    <ds:schemaRef ds:uri="4bc3e37d-5d8d-4f27-9c89-f032d8b921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C0F082-DAA9-43C5-A5F0-8371AEADD6E6}">
  <ds:schemaRefs>
    <ds:schemaRef ds:uri="http://purl.org/dc/elements/1.1/"/>
    <ds:schemaRef ds:uri="4bc3e37d-5d8d-4f27-9c89-f032d8b9210d"/>
    <ds:schemaRef ds:uri="http://schemas.microsoft.com/office/2006/documentManagement/types"/>
    <ds:schemaRef ds:uri="http://purl.org/dc/terms/"/>
    <ds:schemaRef ds:uri="http://schemas.microsoft.com/office/infopath/2007/PartnerControls"/>
    <ds:schemaRef ds:uri="http://purl.org/dc/dcmitype/"/>
    <ds:schemaRef ds:uri="http://schemas.openxmlformats.org/package/2006/metadata/core-properties"/>
    <ds:schemaRef ds:uri="fccafc95-8c6c-49c1-be7d-4b7bd0bdddc0"/>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0A1F731-424F-4780-8E10-D38AAC7452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3989</TotalTime>
  <Words>818</Words>
  <Application>Microsoft Office PowerPoint</Application>
  <PresentationFormat>Widescreen</PresentationFormat>
  <Paragraphs>120</Paragraphs>
  <Slides>20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SassoonPrimary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Saffron Johnson</dc:creator>
  <cp:lastModifiedBy>Lauren Williams</cp:lastModifiedBy>
  <cp:revision>33</cp:revision>
  <dcterms:created xsi:type="dcterms:W3CDTF">2023-09-01T18:41:52Z</dcterms:created>
  <dcterms:modified xsi:type="dcterms:W3CDTF">2025-09-09T10:19:25Z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0x0101007468D18F31AB4B47AD746B4BD60229D8</vt:lpwstr>
  </property>
</Properties>
</file>