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7" r:id="rId1"/>
  </p:sldMasterIdLst>
  <p:notesMasterIdLst>
    <p:notesMasterId r:id="rId15"/>
  </p:notesMasterIdLst>
  <p:handoutMasterIdLst>
    <p:handoutMasterId r:id="rId16"/>
  </p:handoutMasterIdLst>
  <p:sldIdLst>
    <p:sldId id="259" r:id="rId2"/>
    <p:sldId id="264" r:id="rId3"/>
    <p:sldId id="265" r:id="rId4"/>
    <p:sldId id="272" r:id="rId5"/>
    <p:sldId id="271" r:id="rId6"/>
    <p:sldId id="267" r:id="rId7"/>
    <p:sldId id="263" r:id="rId8"/>
    <p:sldId id="257" r:id="rId9"/>
    <p:sldId id="266" r:id="rId10"/>
    <p:sldId id="269" r:id="rId11"/>
    <p:sldId id="261" r:id="rId12"/>
    <p:sldId id="256" r:id="rId13"/>
    <p:sldId id="260"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0" d="100"/>
          <a:sy n="70" d="100"/>
        </p:scale>
        <p:origin x="4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21508-F0D8-40CD-B8E1-CD61B0DD49EA}" type="doc">
      <dgm:prSet loTypeId="urn:microsoft.com/office/officeart/2005/8/layout/hChevron3" loCatId="process" qsTypeId="urn:microsoft.com/office/officeart/2005/8/quickstyle/simple5" qsCatId="simple" csTypeId="urn:microsoft.com/office/officeart/2005/8/colors/accent0_3" csCatId="mainScheme" phldr="1"/>
      <dgm:spPr/>
      <dgm:t>
        <a:bodyPr/>
        <a:lstStyle/>
        <a:p>
          <a:endParaRPr lang="en-US"/>
        </a:p>
      </dgm:t>
    </dgm:pt>
    <dgm:pt modelId="{022F20DF-CA40-4B3A-87FA-A110DED2A064}">
      <dgm:prSet/>
      <dgm:spPr/>
      <dgm:t>
        <a:bodyPr/>
        <a:lstStyle/>
        <a:p>
          <a:r>
            <a:rPr lang="en-GB"/>
            <a:t>School Starts @ 8:45-9:00AM </a:t>
          </a:r>
        </a:p>
        <a:p>
          <a:r>
            <a:rPr lang="en-GB"/>
            <a:t>(Rolling Register) </a:t>
          </a:r>
          <a:endParaRPr lang="en-US"/>
        </a:p>
      </dgm:t>
    </dgm:pt>
    <dgm:pt modelId="{274C5F2D-CBD7-4994-B04F-7849548BF70E}" type="parTrans" cxnId="{586BAB16-C19D-4543-985B-E03C667A6E16}">
      <dgm:prSet/>
      <dgm:spPr/>
      <dgm:t>
        <a:bodyPr/>
        <a:lstStyle/>
        <a:p>
          <a:endParaRPr lang="en-US"/>
        </a:p>
      </dgm:t>
    </dgm:pt>
    <dgm:pt modelId="{83FECC53-648A-4F02-B62A-03EC185AED7B}" type="sibTrans" cxnId="{586BAB16-C19D-4543-985B-E03C667A6E16}">
      <dgm:prSet/>
      <dgm:spPr/>
      <dgm:t>
        <a:bodyPr/>
        <a:lstStyle/>
        <a:p>
          <a:endParaRPr lang="en-US"/>
        </a:p>
      </dgm:t>
    </dgm:pt>
    <dgm:pt modelId="{08D4DE14-6238-4276-9EC9-5F755236C1DA}">
      <dgm:prSet/>
      <dgm:spPr/>
      <dgm:t>
        <a:bodyPr/>
        <a:lstStyle/>
        <a:p>
          <a:r>
            <a:rPr lang="en-GB" dirty="0"/>
            <a:t>Physical </a:t>
          </a:r>
          <a:r>
            <a:rPr lang="en-GB" dirty="0" smtClean="0"/>
            <a:t>Education (PE) </a:t>
          </a:r>
          <a:r>
            <a:rPr lang="en-GB" dirty="0"/>
            <a:t>– Wednesdays</a:t>
          </a:r>
          <a:endParaRPr lang="en-US" dirty="0"/>
        </a:p>
      </dgm:t>
    </dgm:pt>
    <dgm:pt modelId="{D17608E0-E954-487E-A34D-E06A40D40E03}" type="parTrans" cxnId="{58CCE613-0216-412E-B3F3-2D8975A4F9CF}">
      <dgm:prSet/>
      <dgm:spPr/>
      <dgm:t>
        <a:bodyPr/>
        <a:lstStyle/>
        <a:p>
          <a:endParaRPr lang="en-US"/>
        </a:p>
      </dgm:t>
    </dgm:pt>
    <dgm:pt modelId="{945CFB96-E423-4D09-BD8D-8BDB28DCFDB5}" type="sibTrans" cxnId="{58CCE613-0216-412E-B3F3-2D8975A4F9CF}">
      <dgm:prSet/>
      <dgm:spPr/>
      <dgm:t>
        <a:bodyPr/>
        <a:lstStyle/>
        <a:p>
          <a:endParaRPr lang="en-US"/>
        </a:p>
      </dgm:t>
    </dgm:pt>
    <dgm:pt modelId="{83DAE59E-00B0-4F90-8225-816257D9FA4E}">
      <dgm:prSet/>
      <dgm:spPr/>
      <dgm:t>
        <a:bodyPr/>
        <a:lstStyle/>
        <a:p>
          <a:r>
            <a:rPr lang="en-GB" dirty="0"/>
            <a:t>Home Learning </a:t>
          </a:r>
          <a:r>
            <a:rPr lang="en-GB" dirty="0" smtClean="0"/>
            <a:t>–Tuesday </a:t>
          </a:r>
          <a:r>
            <a:rPr lang="en-GB" dirty="0"/>
            <a:t>(to be handed in following </a:t>
          </a:r>
          <a:r>
            <a:rPr lang="en-GB" dirty="0" smtClean="0"/>
            <a:t>Monday)</a:t>
          </a:r>
          <a:endParaRPr lang="en-US" dirty="0"/>
        </a:p>
      </dgm:t>
    </dgm:pt>
    <dgm:pt modelId="{DD1FD024-3F85-4CAA-842A-BFE15F565B81}" type="parTrans" cxnId="{67FEC319-C0E0-445E-90C1-C98D341C33D4}">
      <dgm:prSet/>
      <dgm:spPr/>
      <dgm:t>
        <a:bodyPr/>
        <a:lstStyle/>
        <a:p>
          <a:endParaRPr lang="en-US"/>
        </a:p>
      </dgm:t>
    </dgm:pt>
    <dgm:pt modelId="{B2FF02EA-64F9-4D69-AA2D-097AECA9F367}" type="sibTrans" cxnId="{67FEC319-C0E0-445E-90C1-C98D341C33D4}">
      <dgm:prSet/>
      <dgm:spPr/>
      <dgm:t>
        <a:bodyPr/>
        <a:lstStyle/>
        <a:p>
          <a:endParaRPr lang="en-US"/>
        </a:p>
      </dgm:t>
    </dgm:pt>
    <dgm:pt modelId="{626D0FD9-DC70-4B09-94FA-86C9453AC02A}">
      <dgm:prSet/>
      <dgm:spPr/>
      <dgm:t>
        <a:bodyPr/>
        <a:lstStyle/>
        <a:p>
          <a:r>
            <a:rPr lang="en-GB"/>
            <a:t>Full school uniform</a:t>
          </a:r>
          <a:endParaRPr lang="en-US"/>
        </a:p>
      </dgm:t>
    </dgm:pt>
    <dgm:pt modelId="{97A4CF39-8DC9-42BB-89A3-A9112271EA49}" type="parTrans" cxnId="{83DEA0E8-D699-457C-8FD3-FEE5ADDD1C43}">
      <dgm:prSet/>
      <dgm:spPr/>
      <dgm:t>
        <a:bodyPr/>
        <a:lstStyle/>
        <a:p>
          <a:endParaRPr lang="en-US"/>
        </a:p>
      </dgm:t>
    </dgm:pt>
    <dgm:pt modelId="{9CAF2B64-0FB4-4AC6-B70B-126FE191E9E3}" type="sibTrans" cxnId="{83DEA0E8-D699-457C-8FD3-FEE5ADDD1C43}">
      <dgm:prSet/>
      <dgm:spPr/>
      <dgm:t>
        <a:bodyPr/>
        <a:lstStyle/>
        <a:p>
          <a:endParaRPr lang="en-US"/>
        </a:p>
      </dgm:t>
    </dgm:pt>
    <dgm:pt modelId="{9574AB1C-B479-468E-9912-340569F2CFE3}" type="pres">
      <dgm:prSet presAssocID="{46021508-F0D8-40CD-B8E1-CD61B0DD49EA}" presName="Name0" presStyleCnt="0">
        <dgm:presLayoutVars>
          <dgm:dir/>
          <dgm:resizeHandles val="exact"/>
        </dgm:presLayoutVars>
      </dgm:prSet>
      <dgm:spPr/>
      <dgm:t>
        <a:bodyPr/>
        <a:lstStyle/>
        <a:p>
          <a:endParaRPr lang="en-GB"/>
        </a:p>
      </dgm:t>
    </dgm:pt>
    <dgm:pt modelId="{A92F50E1-891C-43B2-930F-97AC84224046}" type="pres">
      <dgm:prSet presAssocID="{022F20DF-CA40-4B3A-87FA-A110DED2A064}" presName="parTxOnly" presStyleLbl="node1" presStyleIdx="0" presStyleCnt="4">
        <dgm:presLayoutVars>
          <dgm:bulletEnabled val="1"/>
        </dgm:presLayoutVars>
      </dgm:prSet>
      <dgm:spPr/>
      <dgm:t>
        <a:bodyPr/>
        <a:lstStyle/>
        <a:p>
          <a:endParaRPr lang="en-GB"/>
        </a:p>
      </dgm:t>
    </dgm:pt>
    <dgm:pt modelId="{B4C15DBD-389A-4FF6-B15C-A9B0DFACBFCD}" type="pres">
      <dgm:prSet presAssocID="{83FECC53-648A-4F02-B62A-03EC185AED7B}" presName="parSpace" presStyleCnt="0"/>
      <dgm:spPr/>
    </dgm:pt>
    <dgm:pt modelId="{AA03B66F-ECE3-49C5-8F19-D29E19804978}" type="pres">
      <dgm:prSet presAssocID="{08D4DE14-6238-4276-9EC9-5F755236C1DA}" presName="parTxOnly" presStyleLbl="node1" presStyleIdx="1" presStyleCnt="4">
        <dgm:presLayoutVars>
          <dgm:bulletEnabled val="1"/>
        </dgm:presLayoutVars>
      </dgm:prSet>
      <dgm:spPr/>
      <dgm:t>
        <a:bodyPr/>
        <a:lstStyle/>
        <a:p>
          <a:endParaRPr lang="en-GB"/>
        </a:p>
      </dgm:t>
    </dgm:pt>
    <dgm:pt modelId="{88414A40-545B-414B-ACBC-F2283BD3E2CC}" type="pres">
      <dgm:prSet presAssocID="{945CFB96-E423-4D09-BD8D-8BDB28DCFDB5}" presName="parSpace" presStyleCnt="0"/>
      <dgm:spPr/>
    </dgm:pt>
    <dgm:pt modelId="{F0B3773A-A201-4DEA-9555-89830533159D}" type="pres">
      <dgm:prSet presAssocID="{83DAE59E-00B0-4F90-8225-816257D9FA4E}" presName="parTxOnly" presStyleLbl="node1" presStyleIdx="2" presStyleCnt="4">
        <dgm:presLayoutVars>
          <dgm:bulletEnabled val="1"/>
        </dgm:presLayoutVars>
      </dgm:prSet>
      <dgm:spPr/>
      <dgm:t>
        <a:bodyPr/>
        <a:lstStyle/>
        <a:p>
          <a:endParaRPr lang="en-GB"/>
        </a:p>
      </dgm:t>
    </dgm:pt>
    <dgm:pt modelId="{C142A476-16C0-4077-8C85-64D0DFA9E0EC}" type="pres">
      <dgm:prSet presAssocID="{B2FF02EA-64F9-4D69-AA2D-097AECA9F367}" presName="parSpace" presStyleCnt="0"/>
      <dgm:spPr/>
    </dgm:pt>
    <dgm:pt modelId="{D48D634F-48F3-4B13-B93F-98255A687485}" type="pres">
      <dgm:prSet presAssocID="{626D0FD9-DC70-4B09-94FA-86C9453AC02A}" presName="parTxOnly" presStyleLbl="node1" presStyleIdx="3" presStyleCnt="4">
        <dgm:presLayoutVars>
          <dgm:bulletEnabled val="1"/>
        </dgm:presLayoutVars>
      </dgm:prSet>
      <dgm:spPr/>
      <dgm:t>
        <a:bodyPr/>
        <a:lstStyle/>
        <a:p>
          <a:endParaRPr lang="en-GB"/>
        </a:p>
      </dgm:t>
    </dgm:pt>
  </dgm:ptLst>
  <dgm:cxnLst>
    <dgm:cxn modelId="{586BAB16-C19D-4543-985B-E03C667A6E16}" srcId="{46021508-F0D8-40CD-B8E1-CD61B0DD49EA}" destId="{022F20DF-CA40-4B3A-87FA-A110DED2A064}" srcOrd="0" destOrd="0" parTransId="{274C5F2D-CBD7-4994-B04F-7849548BF70E}" sibTransId="{83FECC53-648A-4F02-B62A-03EC185AED7B}"/>
    <dgm:cxn modelId="{83DEA0E8-D699-457C-8FD3-FEE5ADDD1C43}" srcId="{46021508-F0D8-40CD-B8E1-CD61B0DD49EA}" destId="{626D0FD9-DC70-4B09-94FA-86C9453AC02A}" srcOrd="3" destOrd="0" parTransId="{97A4CF39-8DC9-42BB-89A3-A9112271EA49}" sibTransId="{9CAF2B64-0FB4-4AC6-B70B-126FE191E9E3}"/>
    <dgm:cxn modelId="{4A73FDB3-24C6-4046-86FA-25CD0F730E6E}" type="presOf" srcId="{83DAE59E-00B0-4F90-8225-816257D9FA4E}" destId="{F0B3773A-A201-4DEA-9555-89830533159D}" srcOrd="0" destOrd="0" presId="urn:microsoft.com/office/officeart/2005/8/layout/hChevron3"/>
    <dgm:cxn modelId="{58CCE613-0216-412E-B3F3-2D8975A4F9CF}" srcId="{46021508-F0D8-40CD-B8E1-CD61B0DD49EA}" destId="{08D4DE14-6238-4276-9EC9-5F755236C1DA}" srcOrd="1" destOrd="0" parTransId="{D17608E0-E954-487E-A34D-E06A40D40E03}" sibTransId="{945CFB96-E423-4D09-BD8D-8BDB28DCFDB5}"/>
    <dgm:cxn modelId="{D6B760F8-7C3C-4832-88A8-B4C355CB6DC4}" type="presOf" srcId="{46021508-F0D8-40CD-B8E1-CD61B0DD49EA}" destId="{9574AB1C-B479-468E-9912-340569F2CFE3}" srcOrd="0" destOrd="0" presId="urn:microsoft.com/office/officeart/2005/8/layout/hChevron3"/>
    <dgm:cxn modelId="{AEEAADB9-BB62-4D45-BF5F-9F7BE957D8F9}" type="presOf" srcId="{08D4DE14-6238-4276-9EC9-5F755236C1DA}" destId="{AA03B66F-ECE3-49C5-8F19-D29E19804978}" srcOrd="0" destOrd="0" presId="urn:microsoft.com/office/officeart/2005/8/layout/hChevron3"/>
    <dgm:cxn modelId="{B898C2FE-D5F7-430D-959F-B536B2836B12}" type="presOf" srcId="{022F20DF-CA40-4B3A-87FA-A110DED2A064}" destId="{A92F50E1-891C-43B2-930F-97AC84224046}" srcOrd="0" destOrd="0" presId="urn:microsoft.com/office/officeart/2005/8/layout/hChevron3"/>
    <dgm:cxn modelId="{F961945D-F490-4B80-94E2-A20C8655F939}" type="presOf" srcId="{626D0FD9-DC70-4B09-94FA-86C9453AC02A}" destId="{D48D634F-48F3-4B13-B93F-98255A687485}" srcOrd="0" destOrd="0" presId="urn:microsoft.com/office/officeart/2005/8/layout/hChevron3"/>
    <dgm:cxn modelId="{67FEC319-C0E0-445E-90C1-C98D341C33D4}" srcId="{46021508-F0D8-40CD-B8E1-CD61B0DD49EA}" destId="{83DAE59E-00B0-4F90-8225-816257D9FA4E}" srcOrd="2" destOrd="0" parTransId="{DD1FD024-3F85-4CAA-842A-BFE15F565B81}" sibTransId="{B2FF02EA-64F9-4D69-AA2D-097AECA9F367}"/>
    <dgm:cxn modelId="{C3FB2C9C-4C0F-4DBD-80EE-9238BE417F74}" type="presParOf" srcId="{9574AB1C-B479-468E-9912-340569F2CFE3}" destId="{A92F50E1-891C-43B2-930F-97AC84224046}" srcOrd="0" destOrd="0" presId="urn:microsoft.com/office/officeart/2005/8/layout/hChevron3"/>
    <dgm:cxn modelId="{5067A952-143D-4D36-9872-D6325A5C7A91}" type="presParOf" srcId="{9574AB1C-B479-468E-9912-340569F2CFE3}" destId="{B4C15DBD-389A-4FF6-B15C-A9B0DFACBFCD}" srcOrd="1" destOrd="0" presId="urn:microsoft.com/office/officeart/2005/8/layout/hChevron3"/>
    <dgm:cxn modelId="{7C9C99DA-3BC4-446B-BACD-5F6765ECD7EE}" type="presParOf" srcId="{9574AB1C-B479-468E-9912-340569F2CFE3}" destId="{AA03B66F-ECE3-49C5-8F19-D29E19804978}" srcOrd="2" destOrd="0" presId="urn:microsoft.com/office/officeart/2005/8/layout/hChevron3"/>
    <dgm:cxn modelId="{0C7D0FBE-DEE2-44A8-BB8C-76D455E30305}" type="presParOf" srcId="{9574AB1C-B479-468E-9912-340569F2CFE3}" destId="{88414A40-545B-414B-ACBC-F2283BD3E2CC}" srcOrd="3" destOrd="0" presId="urn:microsoft.com/office/officeart/2005/8/layout/hChevron3"/>
    <dgm:cxn modelId="{A6F87E9F-60CB-4237-8F33-3901CB42AAC9}" type="presParOf" srcId="{9574AB1C-B479-468E-9912-340569F2CFE3}" destId="{F0B3773A-A201-4DEA-9555-89830533159D}" srcOrd="4" destOrd="0" presId="urn:microsoft.com/office/officeart/2005/8/layout/hChevron3"/>
    <dgm:cxn modelId="{BBBC2F5B-0CC6-4861-AAAF-5181B804CADB}" type="presParOf" srcId="{9574AB1C-B479-468E-9912-340569F2CFE3}" destId="{C142A476-16C0-4077-8C85-64D0DFA9E0EC}" srcOrd="5" destOrd="0" presId="urn:microsoft.com/office/officeart/2005/8/layout/hChevron3"/>
    <dgm:cxn modelId="{44333D0D-7E94-4A86-B52F-46CC5F6894D8}" type="presParOf" srcId="{9574AB1C-B479-468E-9912-340569F2CFE3}" destId="{D48D634F-48F3-4B13-B93F-98255A687485}"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50E1-891C-43B2-930F-97AC84224046}">
      <dsp:nvSpPr>
        <dsp:cNvPr id="0" name=""/>
        <dsp:cNvSpPr/>
      </dsp:nvSpPr>
      <dsp:spPr>
        <a:xfrm>
          <a:off x="3479" y="169596"/>
          <a:ext cx="3491232" cy="139649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GB" sz="2000" kern="1200"/>
            <a:t>School Starts @ 8:45-9:00AM </a:t>
          </a:r>
        </a:p>
        <a:p>
          <a:pPr lvl="0" algn="ctr" defTabSz="889000">
            <a:lnSpc>
              <a:spcPct val="90000"/>
            </a:lnSpc>
            <a:spcBef>
              <a:spcPct val="0"/>
            </a:spcBef>
            <a:spcAft>
              <a:spcPct val="35000"/>
            </a:spcAft>
          </a:pPr>
          <a:r>
            <a:rPr lang="en-GB" sz="2000" kern="1200"/>
            <a:t>(Rolling Register) </a:t>
          </a:r>
          <a:endParaRPr lang="en-US" sz="2000" kern="1200"/>
        </a:p>
      </dsp:txBody>
      <dsp:txXfrm>
        <a:off x="3479" y="169596"/>
        <a:ext cx="3142109" cy="1396493"/>
      </dsp:txXfrm>
    </dsp:sp>
    <dsp:sp modelId="{AA03B66F-ECE3-49C5-8F19-D29E19804978}">
      <dsp:nvSpPr>
        <dsp:cNvPr id="0" name=""/>
        <dsp:cNvSpPr/>
      </dsp:nvSpPr>
      <dsp:spPr>
        <a:xfrm>
          <a:off x="2796465"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a:t>Physical </a:t>
          </a:r>
          <a:r>
            <a:rPr lang="en-GB" sz="2000" kern="1200" dirty="0" smtClean="0"/>
            <a:t>Education (PE) </a:t>
          </a:r>
          <a:r>
            <a:rPr lang="en-GB" sz="2000" kern="1200" dirty="0"/>
            <a:t>– Wednesdays</a:t>
          </a:r>
          <a:endParaRPr lang="en-US" sz="2000" kern="1200" dirty="0"/>
        </a:p>
      </dsp:txBody>
      <dsp:txXfrm>
        <a:off x="3494712" y="169596"/>
        <a:ext cx="2094739" cy="1396493"/>
      </dsp:txXfrm>
    </dsp:sp>
    <dsp:sp modelId="{F0B3773A-A201-4DEA-9555-89830533159D}">
      <dsp:nvSpPr>
        <dsp:cNvPr id="0" name=""/>
        <dsp:cNvSpPr/>
      </dsp:nvSpPr>
      <dsp:spPr>
        <a:xfrm>
          <a:off x="5589452"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a:t>Home Learning </a:t>
          </a:r>
          <a:r>
            <a:rPr lang="en-GB" sz="2000" kern="1200" dirty="0" smtClean="0"/>
            <a:t>–Tuesday </a:t>
          </a:r>
          <a:r>
            <a:rPr lang="en-GB" sz="2000" kern="1200" dirty="0"/>
            <a:t>(to be handed in following </a:t>
          </a:r>
          <a:r>
            <a:rPr lang="en-GB" sz="2000" kern="1200" dirty="0" smtClean="0"/>
            <a:t>Monday)</a:t>
          </a:r>
          <a:endParaRPr lang="en-US" sz="2000" kern="1200" dirty="0"/>
        </a:p>
      </dsp:txBody>
      <dsp:txXfrm>
        <a:off x="6287699" y="169596"/>
        <a:ext cx="2094739" cy="1396493"/>
      </dsp:txXfrm>
    </dsp:sp>
    <dsp:sp modelId="{D48D634F-48F3-4B13-B93F-98255A687485}">
      <dsp:nvSpPr>
        <dsp:cNvPr id="0" name=""/>
        <dsp:cNvSpPr/>
      </dsp:nvSpPr>
      <dsp:spPr>
        <a:xfrm>
          <a:off x="8382438"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a:t>Full school uniform</a:t>
          </a:r>
          <a:endParaRPr lang="en-US" sz="2000" kern="1200"/>
        </a:p>
      </dsp:txBody>
      <dsp:txXfrm>
        <a:off x="9080685" y="169596"/>
        <a:ext cx="2094739" cy="13964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0FCCED2-F0FC-4F78-9E89-DAA84B570B30}" type="datetimeFigureOut">
              <a:rPr lang="en-GB" smtClean="0"/>
              <a:t>09/09/2025</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0D7E1146-EC72-47E5-8D1D-2003002138CE}" type="slidenum">
              <a:rPr lang="en-GB" smtClean="0"/>
              <a:t>‹#›</a:t>
            </a:fld>
            <a:endParaRPr lang="en-GB"/>
          </a:p>
        </p:txBody>
      </p:sp>
    </p:spTree>
    <p:extLst>
      <p:ext uri="{BB962C8B-B14F-4D97-AF65-F5344CB8AC3E}">
        <p14:creationId xmlns:p14="http://schemas.microsoft.com/office/powerpoint/2010/main" val="311148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2114B7-1FEA-4F37-8B86-A8322AB33802}" type="datetimeFigureOut">
              <a:rPr lang="en-GB" smtClean="0"/>
              <a:t>09/09/2025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8D5B28D-1173-49EB-8072-000A1C986778}" type="slidenum">
              <a:rPr lang="en-GB" smtClean="0"/>
              <a:t>‹#›</a:t>
            </a:fld>
            <a:endParaRPr lang="en-GB"/>
          </a:p>
        </p:txBody>
      </p:sp>
    </p:spTree>
    <p:extLst>
      <p:ext uri="{BB962C8B-B14F-4D97-AF65-F5344CB8AC3E}">
        <p14:creationId xmlns:p14="http://schemas.microsoft.com/office/powerpoint/2010/main" val="314262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5B28D-1173-49EB-8072-000A1C986778}" type="slidenum">
              <a:rPr lang="en-GB" smtClean="0"/>
              <a:t>12</a:t>
            </a:fld>
            <a:endParaRPr lang="en-GB"/>
          </a:p>
        </p:txBody>
      </p:sp>
    </p:spTree>
    <p:extLst>
      <p:ext uri="{BB962C8B-B14F-4D97-AF65-F5344CB8AC3E}">
        <p14:creationId xmlns:p14="http://schemas.microsoft.com/office/powerpoint/2010/main" val="267512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136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551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367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967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090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94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003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79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828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51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927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9/9/2025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070805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7.jpeg"/><Relationship Id="rId7" Type="http://schemas.openxmlformats.org/officeDocument/2006/relationships/image" Target="../media/image2.jpeg"/><Relationship Id="rId12"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9.jpeg"/><Relationship Id="rId11" Type="http://schemas.openxmlformats.org/officeDocument/2006/relationships/diagramColors" Target="../diagrams/colors1.xml"/><Relationship Id="rId5" Type="http://schemas.openxmlformats.org/officeDocument/2006/relationships/image" Target="../media/image18.png"/><Relationship Id="rId10" Type="http://schemas.openxmlformats.org/officeDocument/2006/relationships/diagramQuickStyle" Target="../diagrams/quickStyle1.xml"/><Relationship Id="rId4" Type="http://schemas.openxmlformats.org/officeDocument/2006/relationships/image" Target="../media/image8.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png"/><Relationship Id="rId10" Type="http://schemas.openxmlformats.org/officeDocument/2006/relationships/image" Target="../media/image24.png"/><Relationship Id="rId4" Type="http://schemas.openxmlformats.org/officeDocument/2006/relationships/hyperlink" Target="https://www.youtube.com/watch?v=ru0K8uYEZWw" TargetMode="Externa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8EB25C5E-4CBB-DCB9-DF08-9CA01EAE6676}"/>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600" b="1" dirty="0">
                <a:latin typeface="+mj-lt"/>
                <a:ea typeface="+mj-ea"/>
                <a:cs typeface="+mj-cs"/>
              </a:rPr>
              <a:t>Year 1</a:t>
            </a:r>
            <a:r>
              <a:rPr lang="en-US" sz="6600" b="1" dirty="0" smtClean="0">
                <a:latin typeface="+mj-lt"/>
                <a:ea typeface="+mj-ea"/>
                <a:cs typeface="+mj-cs"/>
              </a:rPr>
              <a:t> </a:t>
            </a:r>
            <a:r>
              <a:rPr lang="en-US" sz="6600" b="1" dirty="0">
                <a:latin typeface="+mj-lt"/>
                <a:ea typeface="+mj-ea"/>
                <a:cs typeface="+mj-cs"/>
              </a:rPr>
              <a:t>Parent Meeting</a:t>
            </a:r>
          </a:p>
        </p:txBody>
      </p:sp>
      <p:sp>
        <p:nvSpPr>
          <p:cNvPr id="29"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church&#10;&#10;Description automatically generated">
            <a:extLst>
              <a:ext uri="{FF2B5EF4-FFF2-40B4-BE49-F238E27FC236}">
                <a16:creationId xmlns="" xmlns:a16="http://schemas.microsoft.com/office/drawing/2014/main" id="{30A3B6AE-7C29-EB49-57D2-82A19B33D679}"/>
              </a:ext>
            </a:extLst>
          </p:cNvPr>
          <p:cNvPicPr>
            <a:picLocks noChangeAspect="1"/>
          </p:cNvPicPr>
          <p:nvPr/>
        </p:nvPicPr>
        <p:blipFill>
          <a:blip r:embed="rId3"/>
          <a:stretch>
            <a:fillRect/>
          </a:stretch>
        </p:blipFill>
        <p:spPr>
          <a:xfrm>
            <a:off x="4450080" y="2517436"/>
            <a:ext cx="3221021" cy="3605784"/>
          </a:xfrm>
          <a:prstGeom prst="rect">
            <a:avLst/>
          </a:prstGeom>
        </p:spPr>
      </p:pic>
    </p:spTree>
    <p:custDataLst>
      <p:tags r:id="rId1"/>
    </p:custDataLst>
    <p:extLst>
      <p:ext uri="{BB962C8B-B14F-4D97-AF65-F5344CB8AC3E}">
        <p14:creationId xmlns:p14="http://schemas.microsoft.com/office/powerpoint/2010/main" val="30314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CB2A0A9-5BA2-36C3-C4B1-0CED160CC307}"/>
            </a:ext>
          </a:extLst>
        </p:cNvPr>
        <p:cNvGrpSpPr/>
        <p:nvPr/>
      </p:nvGrpSpPr>
      <p:grpSpPr>
        <a:xfrm>
          <a:off x="0" y="0"/>
          <a:ext cx="0" cy="0"/>
          <a:chOff x="0" y="0"/>
          <a:chExt cx="0" cy="0"/>
        </a:xfrm>
      </p:grpSpPr>
      <p:pic>
        <p:nvPicPr>
          <p:cNvPr id="3" name="Picture 2" descr="A cartoon character with a bandana&#10;&#10;Description automatically generated">
            <a:extLst>
              <a:ext uri="{FF2B5EF4-FFF2-40B4-BE49-F238E27FC236}">
                <a16:creationId xmlns="" xmlns:a16="http://schemas.microsoft.com/office/drawing/2014/main" id="{102E153B-CEF5-7C9E-54BF-A3E23D943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83" y="1511164"/>
            <a:ext cx="1381125" cy="1259205"/>
          </a:xfrm>
          <a:prstGeom prst="rect">
            <a:avLst/>
          </a:prstGeom>
        </p:spPr>
      </p:pic>
      <p:pic>
        <p:nvPicPr>
          <p:cNvPr id="5" name="Picture 4">
            <a:extLst>
              <a:ext uri="{FF2B5EF4-FFF2-40B4-BE49-F238E27FC236}">
                <a16:creationId xmlns="" xmlns:a16="http://schemas.microsoft.com/office/drawing/2014/main" id="{7E7619F6-EACA-C21F-9761-75D61B67D334}"/>
              </a:ext>
            </a:extLst>
          </p:cNvPr>
          <p:cNvPicPr>
            <a:picLocks noChangeAspect="1"/>
          </p:cNvPicPr>
          <p:nvPr/>
        </p:nvPicPr>
        <p:blipFill>
          <a:blip r:embed="rId4"/>
          <a:stretch>
            <a:fillRect/>
          </a:stretch>
        </p:blipFill>
        <p:spPr>
          <a:xfrm>
            <a:off x="5630411" y="435538"/>
            <a:ext cx="5469979" cy="5986923"/>
          </a:xfrm>
          <a:prstGeom prst="rect">
            <a:avLst/>
          </a:prstGeom>
        </p:spPr>
      </p:pic>
      <p:pic>
        <p:nvPicPr>
          <p:cNvPr id="7" name="Picture 6">
            <a:extLst>
              <a:ext uri="{FF2B5EF4-FFF2-40B4-BE49-F238E27FC236}">
                <a16:creationId xmlns="" xmlns:a16="http://schemas.microsoft.com/office/drawing/2014/main" id="{CC13002F-C3E2-EA66-B164-3C171DA760E3}"/>
              </a:ext>
            </a:extLst>
          </p:cNvPr>
          <p:cNvPicPr>
            <a:picLocks noChangeAspect="1"/>
          </p:cNvPicPr>
          <p:nvPr/>
        </p:nvPicPr>
        <p:blipFill>
          <a:blip r:embed="rId5"/>
          <a:stretch>
            <a:fillRect/>
          </a:stretch>
        </p:blipFill>
        <p:spPr>
          <a:xfrm>
            <a:off x="545538" y="435538"/>
            <a:ext cx="5084873" cy="5944194"/>
          </a:xfrm>
          <a:prstGeom prst="rect">
            <a:avLst/>
          </a:prstGeom>
        </p:spPr>
      </p:pic>
    </p:spTree>
    <p:custDataLst>
      <p:tags r:id="rId1"/>
    </p:custDataLst>
    <p:extLst>
      <p:ext uri="{BB962C8B-B14F-4D97-AF65-F5344CB8AC3E}">
        <p14:creationId xmlns:p14="http://schemas.microsoft.com/office/powerpoint/2010/main" val="77103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6" name="Rectangle 2065">
            <a:extLst>
              <a:ext uri="{FF2B5EF4-FFF2-40B4-BE49-F238E27FC236}">
                <a16:creationId xmlns="" xmlns:a16="http://schemas.microsoft.com/office/drawing/2014/main" id="{2DAA6C16-BF9B-4A3E-BC70-EE6015D4F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Sacred Heart RC Primary School ...">
            <a:extLst>
              <a:ext uri="{FF2B5EF4-FFF2-40B4-BE49-F238E27FC236}">
                <a16:creationId xmlns="" xmlns:a16="http://schemas.microsoft.com/office/drawing/2014/main" id="{DC89AC23-D209-953B-E2C6-63F038A71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00" r="23688" b="-2"/>
          <a:stretch/>
        </p:blipFill>
        <p:spPr bwMode="auto">
          <a:xfrm>
            <a:off x="9060997" y="241667"/>
            <a:ext cx="2952750" cy="3940619"/>
          </a:xfrm>
          <a:custGeom>
            <a:avLst/>
            <a:gdLst/>
            <a:ahLst/>
            <a:cxnLst/>
            <a:rect l="l" t="t" r="r" b="b"/>
            <a:pathLst>
              <a:path w="2952750" h="3940629">
                <a:moveTo>
                  <a:pt x="0" y="0"/>
                </a:moveTo>
                <a:lnTo>
                  <a:pt x="2952750" y="0"/>
                </a:lnTo>
                <a:lnTo>
                  <a:pt x="2952749" y="3847994"/>
                </a:lnTo>
                <a:lnTo>
                  <a:pt x="0" y="3940629"/>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Lornshill Academy - Google Classroom">
            <a:extLst>
              <a:ext uri="{FF2B5EF4-FFF2-40B4-BE49-F238E27FC236}">
                <a16:creationId xmlns="" xmlns:a16="http://schemas.microsoft.com/office/drawing/2014/main" id="{33A324C4-4F95-E332-EB26-83E46E4FD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314" r="25101" b="2"/>
          <a:stretch/>
        </p:blipFill>
        <p:spPr bwMode="auto">
          <a:xfrm>
            <a:off x="6149749" y="85618"/>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60+ Alarm Clock Animation Stock Photos ...">
            <a:extLst>
              <a:ext uri="{FF2B5EF4-FFF2-40B4-BE49-F238E27FC236}">
                <a16:creationId xmlns="" xmlns:a16="http://schemas.microsoft.com/office/drawing/2014/main" id="{C071371D-36ED-996A-53A6-488AAE64C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445" r="13582" b="-2"/>
          <a:stretch/>
        </p:blipFill>
        <p:spPr bwMode="auto">
          <a:xfrm>
            <a:off x="107499" y="-118651"/>
            <a:ext cx="2857499" cy="4026227"/>
          </a:xfrm>
          <a:custGeom>
            <a:avLst/>
            <a:gdLst/>
            <a:ahLst/>
            <a:cxnLst/>
            <a:rect l="l" t="t" r="r" b="b"/>
            <a:pathLst>
              <a:path w="2857499" h="4026237">
                <a:moveTo>
                  <a:pt x="0" y="0"/>
                </a:moveTo>
                <a:lnTo>
                  <a:pt x="2857499" y="0"/>
                </a:lnTo>
                <a:lnTo>
                  <a:pt x="2857499" y="4026237"/>
                </a:lnTo>
                <a:lnTo>
                  <a:pt x="0" y="381396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Ultimate Sports SVG Bundle Basketball ...">
            <a:extLst>
              <a:ext uri="{FF2B5EF4-FFF2-40B4-BE49-F238E27FC236}">
                <a16:creationId xmlns="" xmlns:a16="http://schemas.microsoft.com/office/drawing/2014/main" id="{BD06B787-8069-F29E-24AF-1626AAC3E4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404" r="26190" b="2"/>
          <a:stretch/>
        </p:blipFill>
        <p:spPr bwMode="auto">
          <a:xfrm>
            <a:off x="3143249" y="85618"/>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a:noFill/>
          <a:extLst>
            <a:ext uri="{909E8E84-426E-40DD-AFC4-6F175D3DCCD1}">
              <a14:hiddenFill xmlns:a14="http://schemas.microsoft.com/office/drawing/2010/main">
                <a:solidFill>
                  <a:srgbClr val="FFFFFF"/>
                </a:solidFill>
              </a14:hiddenFill>
            </a:ext>
          </a:extLst>
        </p:spPr>
      </p:pic>
      <p:grpSp>
        <p:nvGrpSpPr>
          <p:cNvPr id="2068" name="Group 2067">
            <a:extLst>
              <a:ext uri="{FF2B5EF4-FFF2-40B4-BE49-F238E27FC236}">
                <a16:creationId xmlns="" xmlns:a16="http://schemas.microsoft.com/office/drawing/2014/main" id="{31655B4F-4050-4B1F-82A8-180E74CF9C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528992"/>
            <a:ext cx="12192000" cy="757168"/>
            <a:chOff x="0" y="2959818"/>
            <a:chExt cx="12192000" cy="757168"/>
          </a:xfrm>
        </p:grpSpPr>
        <p:sp>
          <p:nvSpPr>
            <p:cNvPr id="2069" name="Freeform: Shape 2068">
              <a:extLst>
                <a:ext uri="{FF2B5EF4-FFF2-40B4-BE49-F238E27FC236}">
                  <a16:creationId xmlns="" xmlns:a16="http://schemas.microsoft.com/office/drawing/2014/main" id="{2EA4C97B-84C4-4658-A6D6-600CB62B43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0" name="Freeform: Shape 2069">
              <a:extLst>
                <a:ext uri="{FF2B5EF4-FFF2-40B4-BE49-F238E27FC236}">
                  <a16:creationId xmlns="" xmlns:a16="http://schemas.microsoft.com/office/drawing/2014/main" id="{24FE591E-19B9-480D-9B26-EB96D70C28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2056" name="TextBox 8">
            <a:extLst>
              <a:ext uri="{FF2B5EF4-FFF2-40B4-BE49-F238E27FC236}">
                <a16:creationId xmlns="" xmlns:a16="http://schemas.microsoft.com/office/drawing/2014/main" id="{BE95A9FB-5F75-E81B-C1B6-71238A66F6B9}"/>
              </a:ext>
            </a:extLst>
          </p:cNvPr>
          <p:cNvGraphicFramePr/>
          <p:nvPr>
            <p:extLst>
              <p:ext uri="{D42A27DB-BD31-4B8C-83A1-F6EECF244321}">
                <p14:modId xmlns:p14="http://schemas.microsoft.com/office/powerpoint/2010/main" val="121475595"/>
              </p:ext>
            </p:extLst>
          </p:nvPr>
        </p:nvGraphicFramePr>
        <p:xfrm>
          <a:off x="221064" y="4423953"/>
          <a:ext cx="11877151" cy="1735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103032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C31DFF86-80A8-9EFF-7B7A-391A9AF279F7}"/>
              </a:ext>
            </a:extLst>
          </p:cNvPr>
          <p:cNvSpPr txBox="1"/>
          <p:nvPr/>
        </p:nvSpPr>
        <p:spPr>
          <a:xfrm>
            <a:off x="7009130" y="4758138"/>
            <a:ext cx="1763395" cy="2031325"/>
          </a:xfrm>
          <a:prstGeom prst="rect">
            <a:avLst/>
          </a:prstGeom>
          <a:noFill/>
        </p:spPr>
        <p:txBody>
          <a:bodyPr wrap="square">
            <a:spAutoFit/>
          </a:bodyPr>
          <a:lstStyle/>
          <a:p>
            <a:r>
              <a:rPr lang="en-GB" dirty="0">
                <a:hlinkClick r:id="rId4"/>
              </a:rPr>
              <a:t>CAN'T STOP THE FEELING! (from DreamWorks Animation's "TROLLS") (Official Video) (youtube.com)</a:t>
            </a:r>
            <a:endParaRPr lang="en-GB" dirty="0"/>
          </a:p>
        </p:txBody>
      </p:sp>
      <p:pic>
        <p:nvPicPr>
          <p:cNvPr id="5" name="Picture 4" descr="A logo of a church&#10;&#10;Description automatically generated">
            <a:extLst>
              <a:ext uri="{FF2B5EF4-FFF2-40B4-BE49-F238E27FC236}">
                <a16:creationId xmlns="" xmlns:a16="http://schemas.microsoft.com/office/drawing/2014/main" id="{8AB20C1D-FE94-BC0B-5C5E-36877F758CD5}"/>
              </a:ext>
            </a:extLst>
          </p:cNvPr>
          <p:cNvPicPr>
            <a:picLocks noChangeAspect="1"/>
          </p:cNvPicPr>
          <p:nvPr/>
        </p:nvPicPr>
        <p:blipFill>
          <a:blip r:embed="rId5"/>
          <a:srcRect t="11758" r="4" b="19494"/>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2" name="Picture 11" descr="A group of cartoon monsters&#10;&#10;Description automatically generated">
            <a:extLst>
              <a:ext uri="{FF2B5EF4-FFF2-40B4-BE49-F238E27FC236}">
                <a16:creationId xmlns="" xmlns:a16="http://schemas.microsoft.com/office/drawing/2014/main" id="{0AC2244D-C8EA-F3D8-48C5-C07C12285F46}"/>
              </a:ext>
            </a:extLst>
          </p:cNvPr>
          <p:cNvPicPr>
            <a:picLocks noChangeAspect="1"/>
          </p:cNvPicPr>
          <p:nvPr/>
        </p:nvPicPr>
        <p:blipFill>
          <a:blip r:embed="rId6"/>
          <a:srcRect t="5384" r="5" b="5"/>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3" name="Picture 12" descr="A blue cartoon monster with white dots&#10;&#10;Description automatically generated">
            <a:extLst>
              <a:ext uri="{FF2B5EF4-FFF2-40B4-BE49-F238E27FC236}">
                <a16:creationId xmlns="" xmlns:a16="http://schemas.microsoft.com/office/drawing/2014/main" id="{158DD926-C779-F792-20B4-F35FAC8A29A5}"/>
              </a:ext>
            </a:extLst>
          </p:cNvPr>
          <p:cNvPicPr>
            <a:picLocks noChangeAspect="1"/>
          </p:cNvPicPr>
          <p:nvPr/>
        </p:nvPicPr>
        <p:blipFill>
          <a:blip r:embed="rId7">
            <a:extLst>
              <a:ext uri="{28A0092B-C50C-407E-A947-70E740481C1C}">
                <a14:useLocalDpi xmlns:a14="http://schemas.microsoft.com/office/drawing/2010/main" val="0"/>
              </a:ext>
            </a:extLst>
          </a:blip>
          <a:srcRect t="20447" r="-3" b="27540"/>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p:spPr>
      </p:pic>
      <p:pic>
        <p:nvPicPr>
          <p:cNvPr id="15" name="Picture 14" descr="A cartoon of a pink monster&#10;&#10;Description automatically generated">
            <a:extLst>
              <a:ext uri="{FF2B5EF4-FFF2-40B4-BE49-F238E27FC236}">
                <a16:creationId xmlns="" xmlns:a16="http://schemas.microsoft.com/office/drawing/2014/main" id="{50B4AE2E-8CD5-1122-A448-24F54FF22B6A}"/>
              </a:ext>
            </a:extLst>
          </p:cNvPr>
          <p:cNvPicPr>
            <a:picLocks noChangeAspect="1"/>
          </p:cNvPicPr>
          <p:nvPr/>
        </p:nvPicPr>
        <p:blipFill>
          <a:blip r:embed="rId8" cstate="print">
            <a:extLst>
              <a:ext uri="{28A0092B-C50C-407E-A947-70E740481C1C}">
                <a14:useLocalDpi xmlns:a14="http://schemas.microsoft.com/office/drawing/2010/main" val="0"/>
              </a:ext>
            </a:extLst>
          </a:blip>
          <a:srcRect r="4" b="7560"/>
          <a:stretch/>
        </p:blipFill>
        <p:spPr bwMode="auto">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a:noFill/>
        </p:spPr>
      </p:pic>
      <p:pic>
        <p:nvPicPr>
          <p:cNvPr id="14" name="Picture 13" descr="A cartoon animal with big eyes&#10;&#10;Description automatically generated">
            <a:extLst>
              <a:ext uri="{FF2B5EF4-FFF2-40B4-BE49-F238E27FC236}">
                <a16:creationId xmlns="" xmlns:a16="http://schemas.microsoft.com/office/drawing/2014/main" id="{9F9E5D34-B039-CCD1-F229-D6BEEF9F27DA}"/>
              </a:ext>
            </a:extLst>
          </p:cNvPr>
          <p:cNvPicPr>
            <a:picLocks noChangeAspect="1"/>
          </p:cNvPicPr>
          <p:nvPr/>
        </p:nvPicPr>
        <p:blipFill>
          <a:blip r:embed="rId9" cstate="print">
            <a:extLst>
              <a:ext uri="{28A0092B-C50C-407E-A947-70E740481C1C}">
                <a14:useLocalDpi xmlns:a14="http://schemas.microsoft.com/office/drawing/2010/main" val="0"/>
              </a:ext>
            </a:extLst>
          </a:blip>
          <a:srcRect t="8467" r="2" b="23332"/>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p:spPr>
      </p:pic>
      <p:sp>
        <p:nvSpPr>
          <p:cNvPr id="36" name="Freeform 43">
            <a:extLst>
              <a:ext uri="{FF2B5EF4-FFF2-40B4-BE49-F238E27FC236}">
                <a16:creationId xmlns="" xmlns:a16="http://schemas.microsoft.com/office/drawing/2014/main" id="{AAD8F19F-4A55-467B-BED0-8837659A90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65B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355827" y="2656466"/>
            <a:ext cx="4997354" cy="2163872"/>
          </a:xfrm>
        </p:spPr>
        <p:txBody>
          <a:bodyPr anchor="t">
            <a:noAutofit/>
          </a:bodyPr>
          <a:lstStyle/>
          <a:p>
            <a:pPr algn="r"/>
            <a:r>
              <a:rPr lang="en-GB" sz="7200" b="1" dirty="0">
                <a:solidFill>
                  <a:srgbClr val="FFFFFF"/>
                </a:solidFill>
                <a:latin typeface="SassoonPrimary" panose="020B0500000000000000" pitchFamily="34" charset="0"/>
              </a:rPr>
              <a:t>Ready </a:t>
            </a:r>
            <a:br>
              <a:rPr lang="en-GB" sz="7200" b="1" dirty="0">
                <a:solidFill>
                  <a:srgbClr val="FFFFFF"/>
                </a:solidFill>
                <a:latin typeface="SassoonPrimary" panose="020B0500000000000000" pitchFamily="34" charset="0"/>
              </a:rPr>
            </a:br>
            <a:r>
              <a:rPr lang="en-GB" sz="7200" b="1" dirty="0">
                <a:solidFill>
                  <a:srgbClr val="FFFFFF"/>
                </a:solidFill>
                <a:latin typeface="SassoonPrimary" panose="020B0500000000000000" pitchFamily="34" charset="0"/>
              </a:rPr>
              <a:t>Respectful</a:t>
            </a:r>
            <a:br>
              <a:rPr lang="en-GB" sz="7200" b="1" dirty="0">
                <a:solidFill>
                  <a:srgbClr val="FFFFFF"/>
                </a:solidFill>
                <a:latin typeface="SassoonPrimary" panose="020B0500000000000000" pitchFamily="34" charset="0"/>
              </a:rPr>
            </a:br>
            <a:r>
              <a:rPr lang="en-GB" sz="7200" b="1" dirty="0">
                <a:solidFill>
                  <a:srgbClr val="FFFFFF"/>
                </a:solidFill>
                <a:latin typeface="SassoonPrimary" panose="020B0500000000000000" pitchFamily="34" charset="0"/>
              </a:rPr>
              <a:t> Safe</a:t>
            </a:r>
          </a:p>
        </p:txBody>
      </p:sp>
      <p:pic>
        <p:nvPicPr>
          <p:cNvPr id="16" name="Picture 15" descr="A cartoon of a green monster&#10;&#10;Description automatically generated">
            <a:extLst>
              <a:ext uri="{FF2B5EF4-FFF2-40B4-BE49-F238E27FC236}">
                <a16:creationId xmlns="" xmlns:a16="http://schemas.microsoft.com/office/drawing/2014/main" id="{3EE17DE0-2262-9F7D-AB0D-B89B196EB034}"/>
              </a:ext>
            </a:extLst>
          </p:cNvPr>
          <p:cNvPicPr>
            <a:picLocks noChangeAspect="1"/>
          </p:cNvPicPr>
          <p:nvPr/>
        </p:nvPicPr>
        <p:blipFill>
          <a:blip r:embed="rId10">
            <a:extLst>
              <a:ext uri="{28A0092B-C50C-407E-A947-70E740481C1C}">
                <a14:useLocalDpi xmlns:a14="http://schemas.microsoft.com/office/drawing/2010/main" val="0"/>
              </a:ext>
            </a:extLst>
          </a:blip>
          <a:srcRect t="2491" r="2" b="23765"/>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p:spPr>
      </p:pic>
    </p:spTree>
    <p:custDataLst>
      <p:tags r:id="rId1"/>
    </p:custDataLst>
    <p:extLst>
      <p:ext uri="{BB962C8B-B14F-4D97-AF65-F5344CB8AC3E}">
        <p14:creationId xmlns:p14="http://schemas.microsoft.com/office/powerpoint/2010/main" val="34112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 xmlns:a16="http://schemas.microsoft.com/office/drawing/2014/main" id="{5CFDB65E-375B-77E2-F7AD-87E5FB11C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87" y="1733547"/>
            <a:ext cx="9659815" cy="5041707"/>
          </a:xfrm>
          <a:prstGeom prst="rect">
            <a:avLst/>
          </a:prstGeom>
        </p:spPr>
      </p:pic>
      <p:pic>
        <p:nvPicPr>
          <p:cNvPr id="3" name="Picture 2" descr="A cartoon character with a bandana&#10;&#10;Description automatically generated">
            <a:extLst>
              <a:ext uri="{FF2B5EF4-FFF2-40B4-BE49-F238E27FC236}">
                <a16:creationId xmlns="" xmlns:a16="http://schemas.microsoft.com/office/drawing/2014/main" id="{83C15DCD-D77F-1DB6-F8EC-93D7F49E5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83" y="1511164"/>
            <a:ext cx="1381125" cy="1259205"/>
          </a:xfrm>
          <a:prstGeom prst="rect">
            <a:avLst/>
          </a:prstGeom>
        </p:spPr>
      </p:pic>
      <p:pic>
        <p:nvPicPr>
          <p:cNvPr id="8" name="Picture 7" descr="A cartoon character with a bandana on it&#10;&#10;Description automatically generated">
            <a:extLst>
              <a:ext uri="{FF2B5EF4-FFF2-40B4-BE49-F238E27FC236}">
                <a16:creationId xmlns="" xmlns:a16="http://schemas.microsoft.com/office/drawing/2014/main" id="{4556B74B-50B1-47A7-ED91-0B0AEF56E434}"/>
              </a:ext>
            </a:extLst>
          </p:cNvPr>
          <p:cNvPicPr>
            <a:picLocks noChangeAspect="1"/>
          </p:cNvPicPr>
          <p:nvPr/>
        </p:nvPicPr>
        <p:blipFill>
          <a:blip r:embed="rId5"/>
          <a:stretch>
            <a:fillRect/>
          </a:stretch>
        </p:blipFill>
        <p:spPr>
          <a:xfrm>
            <a:off x="6348083" y="4612565"/>
            <a:ext cx="1424318" cy="1801199"/>
          </a:xfrm>
          <a:prstGeom prst="rect">
            <a:avLst/>
          </a:prstGeom>
        </p:spPr>
      </p:pic>
      <p:sp>
        <p:nvSpPr>
          <p:cNvPr id="9" name="TextBox 8">
            <a:extLst>
              <a:ext uri="{FF2B5EF4-FFF2-40B4-BE49-F238E27FC236}">
                <a16:creationId xmlns="" xmlns:a16="http://schemas.microsoft.com/office/drawing/2014/main" id="{8EB25C5E-4CBB-DCB9-DF08-9CA01EAE6676}"/>
              </a:ext>
            </a:extLst>
          </p:cNvPr>
          <p:cNvSpPr txBox="1"/>
          <p:nvPr/>
        </p:nvSpPr>
        <p:spPr>
          <a:xfrm>
            <a:off x="1078987" y="282566"/>
            <a:ext cx="9787988" cy="1754326"/>
          </a:xfrm>
          <a:prstGeom prst="rect">
            <a:avLst/>
          </a:prstGeom>
          <a:noFill/>
        </p:spPr>
        <p:txBody>
          <a:bodyPr wrap="square" rtlCol="0">
            <a:spAutoFit/>
          </a:bodyPr>
          <a:lstStyle/>
          <a:p>
            <a:pPr algn="ctr"/>
            <a:r>
              <a:rPr lang="en-GB" sz="5400" dirty="0">
                <a:latin typeface="+mj-lt"/>
              </a:rPr>
              <a:t>What behaviours will children get Dojos for?</a:t>
            </a:r>
            <a:endParaRPr lang="en-GB" sz="1400" dirty="0">
              <a:latin typeface="+mj-lt"/>
            </a:endParaRPr>
          </a:p>
        </p:txBody>
      </p:sp>
      <p:pic>
        <p:nvPicPr>
          <p:cNvPr id="10" name="Picture 9" descr="A cartoon character with a bandana&#10;&#10;Description automatically generated">
            <a:extLst>
              <a:ext uri="{FF2B5EF4-FFF2-40B4-BE49-F238E27FC236}">
                <a16:creationId xmlns="" xmlns:a16="http://schemas.microsoft.com/office/drawing/2014/main" id="{BB056B29-C1BD-A039-3B18-2CBCF6F6B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183" y="1511164"/>
            <a:ext cx="1381125" cy="1259205"/>
          </a:xfrm>
          <a:prstGeom prst="rect">
            <a:avLst/>
          </a:prstGeom>
        </p:spPr>
      </p:pic>
      <p:pic>
        <p:nvPicPr>
          <p:cNvPr id="1026" name="Picture 2" descr="Vip with crown composition | Free Vector">
            <a:extLst>
              <a:ext uri="{FF2B5EF4-FFF2-40B4-BE49-F238E27FC236}">
                <a16:creationId xmlns="" xmlns:a16="http://schemas.microsoft.com/office/drawing/2014/main" id="{F3D030DE-A595-D84A-2FDC-05A8E223F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059" y="4432310"/>
            <a:ext cx="2016648" cy="20166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306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EB25C5E-4CBB-DCB9-DF08-9CA01EAE6676}"/>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 xmlns:a16="http://schemas.microsoft.com/office/drawing/2014/main" id="{30A3B6AE-7C29-EB49-57D2-82A19B33D679}"/>
              </a:ext>
            </a:extLst>
          </p:cNvPr>
          <p:cNvPicPr>
            <a:picLocks noChangeAspect="1"/>
          </p:cNvPicPr>
          <p:nvPr/>
        </p:nvPicPr>
        <p:blipFill>
          <a:blip r:embed="rId3"/>
          <a:stretch>
            <a:fillRect/>
          </a:stretch>
        </p:blipFill>
        <p:spPr>
          <a:xfrm>
            <a:off x="988429" y="1429488"/>
            <a:ext cx="4090566" cy="4579200"/>
          </a:xfrm>
          <a:prstGeom prst="rect">
            <a:avLst/>
          </a:prstGeom>
        </p:spPr>
      </p:pic>
      <p:sp>
        <p:nvSpPr>
          <p:cNvPr id="3" name="TextBox 2">
            <a:extLst>
              <a:ext uri="{FF2B5EF4-FFF2-40B4-BE49-F238E27FC236}">
                <a16:creationId xmlns="" xmlns:a16="http://schemas.microsoft.com/office/drawing/2014/main" id="{628D42F0-3E2A-74A9-8160-80FF1FF4EAC7}"/>
              </a:ext>
            </a:extLst>
          </p:cNvPr>
          <p:cNvSpPr txBox="1"/>
          <p:nvPr/>
        </p:nvSpPr>
        <p:spPr>
          <a:xfrm>
            <a:off x="4905569" y="1571844"/>
            <a:ext cx="7026235" cy="4524315"/>
          </a:xfrm>
          <a:prstGeom prst="rect">
            <a:avLst/>
          </a:prstGeom>
          <a:noFill/>
        </p:spPr>
        <p:txBody>
          <a:bodyPr wrap="square">
            <a:spAutoFit/>
          </a:bodyPr>
          <a:lstStyle/>
          <a:p>
            <a:pPr algn="ctr">
              <a:lnSpc>
                <a:spcPct val="120000"/>
              </a:lnSpc>
            </a:pPr>
            <a:r>
              <a:rPr lang="en-GB" sz="4800" b="1" dirty="0">
                <a:solidFill>
                  <a:srgbClr val="812121"/>
                </a:solidFill>
                <a:latin typeface="SassoonPrimary" panose="020B0500000000000000" pitchFamily="34" charset="0"/>
              </a:rPr>
              <a:t>THE YEAR </a:t>
            </a:r>
            <a:r>
              <a:rPr lang="en-GB" sz="4800" b="1" dirty="0" smtClean="0">
                <a:solidFill>
                  <a:srgbClr val="812121"/>
                </a:solidFill>
                <a:latin typeface="SassoonPrimary" panose="020B0500000000000000" pitchFamily="34" charset="0"/>
              </a:rPr>
              <a:t>1 </a:t>
            </a:r>
            <a:r>
              <a:rPr lang="en-GB" sz="4800" b="1" dirty="0">
                <a:solidFill>
                  <a:srgbClr val="812121"/>
                </a:solidFill>
                <a:latin typeface="SassoonPrimary" panose="020B0500000000000000" pitchFamily="34" charset="0"/>
              </a:rPr>
              <a:t>TEAM</a:t>
            </a:r>
          </a:p>
          <a:p>
            <a:pPr algn="ctr">
              <a:lnSpc>
                <a:spcPct val="120000"/>
              </a:lnSpc>
            </a:pPr>
            <a:r>
              <a:rPr lang="en-GB" sz="4800" dirty="0" smtClean="0">
                <a:latin typeface="SassoonPrimary" panose="020B0500000000000000" pitchFamily="34" charset="0"/>
                <a:ea typeface="Calibri" panose="020F0502020204030204" pitchFamily="34" charset="0"/>
              </a:rPr>
              <a:t>Mrs Rogerson</a:t>
            </a:r>
            <a:endParaRPr lang="en-GB" sz="4800" dirty="0">
              <a:latin typeface="SassoonPrimary" panose="020B0500000000000000" pitchFamily="34" charset="0"/>
              <a:ea typeface="Calibri" panose="020F0502020204030204" pitchFamily="34" charset="0"/>
            </a:endParaRPr>
          </a:p>
          <a:p>
            <a:pPr algn="ctr">
              <a:lnSpc>
                <a:spcPct val="120000"/>
              </a:lnSpc>
            </a:pPr>
            <a:r>
              <a:rPr lang="en-GB" sz="4800" dirty="0" smtClean="0">
                <a:latin typeface="SassoonPrimary" panose="020B0500000000000000" pitchFamily="34" charset="0"/>
                <a:ea typeface="Calibri" panose="020F0502020204030204" pitchFamily="34" charset="0"/>
              </a:rPr>
              <a:t>Miss Melville</a:t>
            </a:r>
            <a:endParaRPr lang="en-GB" sz="4800" dirty="0">
              <a:latin typeface="SassoonPrimary" panose="020B0500000000000000" pitchFamily="34" charset="0"/>
              <a:ea typeface="Calibri" panose="020F0502020204030204" pitchFamily="34" charset="0"/>
            </a:endParaRPr>
          </a:p>
          <a:p>
            <a:pPr algn="ctr">
              <a:lnSpc>
                <a:spcPct val="120000"/>
              </a:lnSpc>
            </a:pPr>
            <a:r>
              <a:rPr lang="en-GB" sz="4800" dirty="0" smtClean="0">
                <a:latin typeface="SassoonPrimary" panose="020B0500000000000000" pitchFamily="34" charset="0"/>
                <a:ea typeface="Calibri" panose="020F0502020204030204" pitchFamily="34" charset="0"/>
              </a:rPr>
              <a:t>Miss Rudman - Class teacher on a Tuesday</a:t>
            </a:r>
            <a:endParaRPr lang="en-GB" sz="4800" dirty="0">
              <a:latin typeface="SassoonPrimary" panose="020B0500000000000000"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287097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5F216371-EF7B-431F-9D59-55FC317940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9BFFD157-D6B7-49C8-8010-8A653B16F60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 xmlns:a16="http://schemas.microsoft.com/office/drawing/2014/main" id="{34A1260A-F763-4B08-B3B0-9AB02E0916D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 xmlns:a16="http://schemas.microsoft.com/office/drawing/2014/main" id="{F3B18E67-E612-46F7-BB08-BBB14DF2B9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 xmlns:a16="http://schemas.microsoft.com/office/drawing/2014/main" id="{CF575B15-84F8-405E-851F-197ACA0B71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 xmlns:a16="http://schemas.microsoft.com/office/drawing/2014/main" id="{2C6282AD-1695-490F-8FB6-BBAE001D78D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 xmlns:a16="http://schemas.microsoft.com/office/drawing/2014/main" id="{13E6E681-A750-4A32-9BF0-911FDF1D18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1458AF90-18B2-472F-A526-F65270C997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A table with text and images&#10;&#10;AI-generated content may be incorrect.">
            <a:extLst>
              <a:ext uri="{FF2B5EF4-FFF2-40B4-BE49-F238E27FC236}">
                <a16:creationId xmlns="" xmlns:a16="http://schemas.microsoft.com/office/drawing/2014/main" id="{D9520B9C-E528-F42A-78F7-C5A36C38A3EE}"/>
              </a:ext>
            </a:extLst>
          </p:cNvPr>
          <p:cNvPicPr>
            <a:picLocks noChangeAspect="1"/>
          </p:cNvPicPr>
          <p:nvPr/>
        </p:nvPicPr>
        <p:blipFill>
          <a:blip r:embed="rId4"/>
          <a:stretch>
            <a:fillRect/>
          </a:stretch>
        </p:blipFill>
        <p:spPr>
          <a:xfrm>
            <a:off x="630679" y="779782"/>
            <a:ext cx="10348196" cy="5856189"/>
          </a:xfrm>
          <a:prstGeom prst="rect">
            <a:avLst/>
          </a:prstGeom>
        </p:spPr>
      </p:pic>
      <p:sp>
        <p:nvSpPr>
          <p:cNvPr id="7" name="TextBox 6">
            <a:extLst>
              <a:ext uri="{FF2B5EF4-FFF2-40B4-BE49-F238E27FC236}">
                <a16:creationId xmlns="" xmlns:a16="http://schemas.microsoft.com/office/drawing/2014/main" id="{A1D37529-9134-5013-19F7-49C5014B03A6}"/>
              </a:ext>
            </a:extLst>
          </p:cNvPr>
          <p:cNvSpPr txBox="1"/>
          <p:nvPr/>
        </p:nvSpPr>
        <p:spPr>
          <a:xfrm>
            <a:off x="-409409" y="99176"/>
            <a:ext cx="6214186" cy="757130"/>
          </a:xfrm>
          <a:prstGeom prst="rect">
            <a:avLst/>
          </a:prstGeom>
          <a:noFill/>
        </p:spPr>
        <p:txBody>
          <a:bodyPr wrap="square">
            <a:spAutoFit/>
          </a:bodyPr>
          <a:lstStyle/>
          <a:p>
            <a:pPr algn="ctr" defTabSz="914400">
              <a:lnSpc>
                <a:spcPct val="90000"/>
              </a:lnSpc>
              <a:spcBef>
                <a:spcPct val="0"/>
              </a:spcBef>
              <a:spcAft>
                <a:spcPts val="600"/>
              </a:spcAft>
            </a:pPr>
            <a:r>
              <a:rPr lang="en-US" sz="4800" b="1" dirty="0">
                <a:solidFill>
                  <a:schemeClr val="bg1"/>
                </a:solidFill>
                <a:latin typeface="+mj-lt"/>
                <a:ea typeface="+mj-ea"/>
                <a:cs typeface="+mj-cs"/>
              </a:rPr>
              <a:t>Attendance Matters</a:t>
            </a:r>
          </a:p>
        </p:txBody>
      </p:sp>
    </p:spTree>
    <p:custDataLst>
      <p:tags r:id="rId1"/>
    </p:custDataLst>
    <p:extLst>
      <p:ext uri="{BB962C8B-B14F-4D97-AF65-F5344CB8AC3E}">
        <p14:creationId xmlns:p14="http://schemas.microsoft.com/office/powerpoint/2010/main" val="57951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595E6EA-CB6A-1387-E48B-81FA920470B9}"/>
            </a:ext>
          </a:extLst>
        </p:cNvPr>
        <p:cNvGrpSpPr/>
        <p:nvPr/>
      </p:nvGrpSpPr>
      <p:grpSpPr>
        <a:xfrm>
          <a:off x="0" y="0"/>
          <a:ext cx="0" cy="0"/>
          <a:chOff x="0" y="0"/>
          <a:chExt cx="0" cy="0"/>
        </a:xfrm>
      </p:grpSpPr>
      <p:sp>
        <p:nvSpPr>
          <p:cNvPr id="9" name="TextBox 8">
            <a:extLst>
              <a:ext uri="{FF2B5EF4-FFF2-40B4-BE49-F238E27FC236}">
                <a16:creationId xmlns="" xmlns:a16="http://schemas.microsoft.com/office/drawing/2014/main" id="{9B132C50-BCD0-FA2B-ACB7-B0270472A8FA}"/>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 xmlns:a16="http://schemas.microsoft.com/office/drawing/2014/main" id="{F02FD9FF-615F-8071-5C5C-E9429FA0DADD}"/>
              </a:ext>
            </a:extLst>
          </p:cNvPr>
          <p:cNvPicPr>
            <a:picLocks noChangeAspect="1"/>
          </p:cNvPicPr>
          <p:nvPr/>
        </p:nvPicPr>
        <p:blipFill>
          <a:blip r:embed="rId3"/>
          <a:stretch>
            <a:fillRect/>
          </a:stretch>
        </p:blipFill>
        <p:spPr>
          <a:xfrm>
            <a:off x="9473629" y="133396"/>
            <a:ext cx="2115381" cy="1434148"/>
          </a:xfrm>
          <a:prstGeom prst="rect">
            <a:avLst/>
          </a:prstGeom>
        </p:spPr>
      </p:pic>
      <p:sp>
        <p:nvSpPr>
          <p:cNvPr id="3" name="TextBox 2">
            <a:extLst>
              <a:ext uri="{FF2B5EF4-FFF2-40B4-BE49-F238E27FC236}">
                <a16:creationId xmlns="" xmlns:a16="http://schemas.microsoft.com/office/drawing/2014/main" id="{F591B00A-CB32-D6F7-771F-46BFD496C317}"/>
              </a:ext>
            </a:extLst>
          </p:cNvPr>
          <p:cNvSpPr txBox="1"/>
          <p:nvPr/>
        </p:nvSpPr>
        <p:spPr>
          <a:xfrm>
            <a:off x="712184" y="485192"/>
            <a:ext cx="10767632" cy="5816977"/>
          </a:xfrm>
          <a:prstGeom prst="rect">
            <a:avLst/>
          </a:prstGeom>
          <a:noFill/>
        </p:spPr>
        <p:txBody>
          <a:bodyPr wrap="square">
            <a:spAutoFit/>
          </a:bodyPr>
          <a:lstStyle/>
          <a:p>
            <a:pPr algn="ctr"/>
            <a:r>
              <a:rPr lang="en-GB" sz="3600" b="1" u="sng" dirty="0">
                <a:latin typeface="+mj-lt"/>
              </a:rPr>
              <a:t>Communication Plan </a:t>
            </a:r>
          </a:p>
          <a:p>
            <a:r>
              <a:rPr lang="en-GB" sz="3600" b="1" u="sng" dirty="0"/>
              <a:t>Key points:</a:t>
            </a:r>
            <a:endParaRPr lang="en-GB" dirty="0"/>
          </a:p>
          <a:p>
            <a:r>
              <a:rPr lang="en-GB" sz="2000" dirty="0"/>
              <a:t>5 working days to reply – we try to respond sooner but can’t always guarantee it depending on what is already scheduled that week.</a:t>
            </a:r>
          </a:p>
          <a:p>
            <a:r>
              <a:rPr lang="en-GB" sz="2000" dirty="0"/>
              <a:t>Not all staff work every day.</a:t>
            </a:r>
          </a:p>
          <a:p>
            <a:pPr marL="342900" indent="-342900">
              <a:buFont typeface="Arial" panose="020B0604020202020204" pitchFamily="34" charset="0"/>
              <a:buChar char="•"/>
            </a:pPr>
            <a:r>
              <a:rPr lang="en-GB" sz="2000" dirty="0"/>
              <a:t>We kindly ask that parents arrange meetings with staff in advance rather than arriving at school without notice. As our school grounds are private, unplanned visits may not be possible, and staff are often engaged with teaching or other scheduled responsibilities. To ensure we can give you the time and attention you deserve, please contact the school office to arrange a suitable appointment. </a:t>
            </a:r>
          </a:p>
          <a:p>
            <a:r>
              <a:rPr lang="en-GB" sz="2000" dirty="0"/>
              <a:t>This is because - Staff have pre-planned work to complete or undertake or  might not be in or in a position to support you at that time.</a:t>
            </a:r>
          </a:p>
          <a:p>
            <a:r>
              <a:rPr lang="en-GB" sz="2000" dirty="0"/>
              <a:t>When communicating with school, include key facts and try and avoid emotive language this helps us to be more effective and efficient in feedback and any investigations.</a:t>
            </a:r>
          </a:p>
          <a:p>
            <a:r>
              <a:rPr lang="en-GB" sz="2000" dirty="0"/>
              <a:t>Facebook is not a part of our communication plan – it is a window into school life. All questions, queries must be directed to the office. Inappropriate comments will be deleted, and comments may be turn off for that post or class posts moving forward.</a:t>
            </a:r>
          </a:p>
        </p:txBody>
      </p:sp>
    </p:spTree>
    <p:custDataLst>
      <p:tags r:id="rId1"/>
    </p:custDataLst>
    <p:extLst>
      <p:ext uri="{BB962C8B-B14F-4D97-AF65-F5344CB8AC3E}">
        <p14:creationId xmlns:p14="http://schemas.microsoft.com/office/powerpoint/2010/main" val="16612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ADBB074-8526-6894-DE6B-17D0984318B0}"/>
            </a:ext>
          </a:extLst>
        </p:cNvPr>
        <p:cNvGrpSpPr/>
        <p:nvPr/>
      </p:nvGrpSpPr>
      <p:grpSpPr>
        <a:xfrm>
          <a:off x="0" y="0"/>
          <a:ext cx="0" cy="0"/>
          <a:chOff x="0" y="0"/>
          <a:chExt cx="0" cy="0"/>
        </a:xfrm>
      </p:grpSpPr>
      <p:sp>
        <p:nvSpPr>
          <p:cNvPr id="14" name="Rectangle 13">
            <a:extLst>
              <a:ext uri="{FF2B5EF4-FFF2-40B4-BE49-F238E27FC236}">
                <a16:creationId xmlns="" xmlns:a16="http://schemas.microsoft.com/office/drawing/2014/main" id="{78EE0A3D-AD1E-D810-9F0C-93542988FF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427DC342-A95B-71B7-C7DA-E036A2A7EF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 xmlns:a16="http://schemas.microsoft.com/office/drawing/2014/main" id="{C7381CEA-8C2B-8ACE-9EF8-F24CC39E57C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 xmlns:a16="http://schemas.microsoft.com/office/drawing/2014/main" id="{27E2F03F-091B-8E15-9CB1-1417762D1B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 xmlns:a16="http://schemas.microsoft.com/office/drawing/2014/main" id="{2BEC5447-269A-0505-E883-F44FE7E4E4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 xmlns:a16="http://schemas.microsoft.com/office/drawing/2014/main" id="{95CD48AF-6006-8BEC-33E1-16718ADCB58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 xmlns:a16="http://schemas.microsoft.com/office/drawing/2014/main" id="{0A427398-599A-AF75-2740-BE16D3C01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9D3CE124-19DD-A4C4-561B-47C63A19BC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 xmlns:a16="http://schemas.microsoft.com/office/drawing/2014/main" id="{38075EBA-6CB2-B318-79EE-885C2D01411B}"/>
              </a:ext>
            </a:extLst>
          </p:cNvPr>
          <p:cNvPicPr>
            <a:picLocks noChangeAspect="1"/>
          </p:cNvPicPr>
          <p:nvPr/>
        </p:nvPicPr>
        <p:blipFill>
          <a:blip r:embed="rId4"/>
          <a:stretch>
            <a:fillRect/>
          </a:stretch>
        </p:blipFill>
        <p:spPr>
          <a:xfrm>
            <a:off x="652401" y="1139128"/>
            <a:ext cx="4090566" cy="4579200"/>
          </a:xfrm>
          <a:prstGeom prst="rect">
            <a:avLst/>
          </a:prstGeom>
        </p:spPr>
      </p:pic>
      <p:sp>
        <p:nvSpPr>
          <p:cNvPr id="3" name="TextBox 2">
            <a:extLst>
              <a:ext uri="{FF2B5EF4-FFF2-40B4-BE49-F238E27FC236}">
                <a16:creationId xmlns="" xmlns:a16="http://schemas.microsoft.com/office/drawing/2014/main" id="{E04984B7-49F6-A762-05CE-2E6BA1A846D2}"/>
              </a:ext>
            </a:extLst>
          </p:cNvPr>
          <p:cNvSpPr txBox="1"/>
          <p:nvPr/>
        </p:nvSpPr>
        <p:spPr>
          <a:xfrm>
            <a:off x="6299730" y="737766"/>
            <a:ext cx="5676990" cy="4565352"/>
          </a:xfrm>
          <a:prstGeom prst="rect">
            <a:avLst/>
          </a:prstGeom>
          <a:noFill/>
        </p:spPr>
        <p:txBody>
          <a:bodyPr wrap="square">
            <a:spAutoFit/>
          </a:bodyPr>
          <a:lstStyle/>
          <a:p>
            <a:pPr marL="0" indent="0">
              <a:spcBef>
                <a:spcPts val="1600"/>
              </a:spcBef>
              <a:buNone/>
            </a:pPr>
            <a:r>
              <a:rPr lang="en-GB" sz="2400" b="1" dirty="0">
                <a:solidFill>
                  <a:schemeClr val="bg1"/>
                </a:solidFill>
                <a:latin typeface="SassoonPrimary" panose="020B0500000000000000" pitchFamily="34" charset="0"/>
              </a:rPr>
              <a:t>EXPECTATIONS</a:t>
            </a:r>
          </a:p>
          <a:p>
            <a:pPr marL="0" indent="0">
              <a:spcBef>
                <a:spcPts val="1600"/>
              </a:spcBef>
              <a:buFont typeface="Arial" panose="020B0604020202020204" pitchFamily="34" charset="0"/>
              <a:buNone/>
            </a:pPr>
            <a:r>
              <a:rPr lang="en-GB" sz="2400" b="1" u="sng" dirty="0">
                <a:solidFill>
                  <a:schemeClr val="bg1"/>
                </a:solidFill>
                <a:latin typeface="SassoonPrimary" panose="020B0500000000000000" pitchFamily="34" charset="0"/>
              </a:rPr>
              <a:t>Work:</a:t>
            </a:r>
            <a:endParaRPr lang="en-GB" sz="2400" b="1" dirty="0">
              <a:solidFill>
                <a:schemeClr val="bg1"/>
              </a:solidFill>
              <a:latin typeface="SassoonPrimary" panose="020B0500000000000000" pitchFamily="34" charset="0"/>
            </a:endParaRPr>
          </a:p>
          <a:p>
            <a:pPr marL="285750" indent="-285750"/>
            <a:r>
              <a:rPr lang="en-GB" sz="2400" dirty="0">
                <a:solidFill>
                  <a:schemeClr val="bg1"/>
                </a:solidFill>
                <a:latin typeface="SassoonPrimary" panose="020B0500000000000000" pitchFamily="34" charset="0"/>
              </a:rPr>
              <a:t>Remain on task, allow others to learn.</a:t>
            </a:r>
          </a:p>
          <a:p>
            <a:pPr marL="285750" indent="-285750"/>
            <a:r>
              <a:rPr lang="en-GB" sz="2400" dirty="0">
                <a:solidFill>
                  <a:schemeClr val="bg1"/>
                </a:solidFill>
                <a:latin typeface="SassoonPrimary" panose="020B0500000000000000" pitchFamily="34" charset="0"/>
              </a:rPr>
              <a:t>Produce work you are proud of.</a:t>
            </a:r>
          </a:p>
          <a:p>
            <a:pPr marL="285750" indent="-285750"/>
            <a:r>
              <a:rPr lang="en-GB" sz="2400" dirty="0">
                <a:solidFill>
                  <a:schemeClr val="bg1"/>
                </a:solidFill>
                <a:latin typeface="SassoonPrimary" panose="020B0500000000000000" pitchFamily="34" charset="0"/>
              </a:rPr>
              <a:t>Try your best and to build resilience.</a:t>
            </a:r>
          </a:p>
          <a:p>
            <a:pPr marL="285750" indent="-285750"/>
            <a:endParaRPr lang="en-GB" sz="2400" dirty="0">
              <a:solidFill>
                <a:schemeClr val="bg1"/>
              </a:solidFill>
              <a:latin typeface="SassoonPrimary" panose="020B0500000000000000" pitchFamily="34" charset="0"/>
            </a:endParaRPr>
          </a:p>
          <a:p>
            <a:pPr marL="0" indent="0">
              <a:spcBef>
                <a:spcPts val="1600"/>
              </a:spcBef>
              <a:buFont typeface="Arial" panose="020B0604020202020204" pitchFamily="34" charset="0"/>
              <a:buNone/>
            </a:pPr>
            <a:r>
              <a:rPr lang="en-GB" sz="2400" b="1" u="sng" dirty="0">
                <a:solidFill>
                  <a:schemeClr val="bg1"/>
                </a:solidFill>
                <a:latin typeface="SassoonPrimary" panose="020B0500000000000000" pitchFamily="34" charset="0"/>
              </a:rPr>
              <a:t>Attitude to Learning</a:t>
            </a:r>
            <a:r>
              <a:rPr lang="en-GB" sz="2400" b="1" dirty="0">
                <a:solidFill>
                  <a:schemeClr val="bg1"/>
                </a:solidFill>
                <a:latin typeface="SassoonPrimary" panose="020B0500000000000000" pitchFamily="34" charset="0"/>
              </a:rPr>
              <a:t>:</a:t>
            </a:r>
          </a:p>
          <a:p>
            <a:pPr marL="285750" indent="-285750"/>
            <a:r>
              <a:rPr lang="en-GB" sz="2400" dirty="0">
                <a:solidFill>
                  <a:schemeClr val="bg1"/>
                </a:solidFill>
                <a:latin typeface="SassoonPrimary" panose="020B0500000000000000" pitchFamily="34" charset="0"/>
              </a:rPr>
              <a:t>Be an active learner.</a:t>
            </a:r>
          </a:p>
          <a:p>
            <a:pPr marL="285750" indent="-285750"/>
            <a:r>
              <a:rPr lang="en-GB" sz="2400" dirty="0">
                <a:solidFill>
                  <a:schemeClr val="bg1"/>
                </a:solidFill>
                <a:latin typeface="SassoonPrimary" panose="020B0500000000000000" pitchFamily="34" charset="0"/>
              </a:rPr>
              <a:t>Allow others around you to learn.</a:t>
            </a:r>
          </a:p>
          <a:p>
            <a:pPr marL="285750" indent="-285750"/>
            <a:r>
              <a:rPr lang="en-GB" sz="2400" dirty="0">
                <a:solidFill>
                  <a:schemeClr val="bg1"/>
                </a:solidFill>
                <a:latin typeface="SassoonPrimary" panose="020B0500000000000000" pitchFamily="34" charset="0"/>
              </a:rPr>
              <a:t>Take responsibility for your own learning</a:t>
            </a:r>
          </a:p>
        </p:txBody>
      </p:sp>
    </p:spTree>
    <p:custDataLst>
      <p:tags r:id="rId1"/>
    </p:custDataLst>
    <p:extLst>
      <p:ext uri="{BB962C8B-B14F-4D97-AF65-F5344CB8AC3E}">
        <p14:creationId xmlns:p14="http://schemas.microsoft.com/office/powerpoint/2010/main" val="111771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3BF496-3B40-A02F-6A97-5EAB36DBD9E9}"/>
            </a:ext>
          </a:extLst>
        </p:cNvPr>
        <p:cNvGrpSpPr/>
        <p:nvPr/>
      </p:nvGrpSpPr>
      <p:grpSpPr>
        <a:xfrm>
          <a:off x="0" y="0"/>
          <a:ext cx="0" cy="0"/>
          <a:chOff x="0" y="0"/>
          <a:chExt cx="0" cy="0"/>
        </a:xfrm>
      </p:grpSpPr>
      <p:sp>
        <p:nvSpPr>
          <p:cNvPr id="14" name="Rectangle 13">
            <a:extLst>
              <a:ext uri="{FF2B5EF4-FFF2-40B4-BE49-F238E27FC236}">
                <a16:creationId xmlns="" xmlns:a16="http://schemas.microsoft.com/office/drawing/2014/main" id="{B85A04A1-50E2-D5EB-3626-DE352A0172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6296158E-10DA-896A-6FC1-D6699628C13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 xmlns:a16="http://schemas.microsoft.com/office/drawing/2014/main" id="{30BBE522-A462-5B54-E3F9-7D00B9CE62C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 xmlns:a16="http://schemas.microsoft.com/office/drawing/2014/main" id="{B2AD6AC3-CD40-DAB3-F792-93C2AF659A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 xmlns:a16="http://schemas.microsoft.com/office/drawing/2014/main" id="{932F5ACC-586C-3100-498B-12D6F0C9E5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 xmlns:a16="http://schemas.microsoft.com/office/drawing/2014/main" id="{FA316F6E-E7E6-420F-4C4E-51F0DF26244D}"/>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 xmlns:a16="http://schemas.microsoft.com/office/drawing/2014/main" id="{04C5B067-52FC-1F9A-B3EC-E43DC30A85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5F0FE892-D06C-2648-0D8D-2F0C29B258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 xmlns:a16="http://schemas.microsoft.com/office/drawing/2014/main" id="{6776FA80-FEF4-9E1C-38FE-319D5AF668D6}"/>
              </a:ext>
            </a:extLst>
          </p:cNvPr>
          <p:cNvPicPr>
            <a:picLocks noChangeAspect="1"/>
          </p:cNvPicPr>
          <p:nvPr/>
        </p:nvPicPr>
        <p:blipFill>
          <a:blip r:embed="rId4"/>
          <a:stretch>
            <a:fillRect/>
          </a:stretch>
        </p:blipFill>
        <p:spPr>
          <a:xfrm>
            <a:off x="1135505" y="2713525"/>
            <a:ext cx="3334479" cy="3732795"/>
          </a:xfrm>
          <a:prstGeom prst="rect">
            <a:avLst/>
          </a:prstGeom>
        </p:spPr>
      </p:pic>
      <p:sp>
        <p:nvSpPr>
          <p:cNvPr id="3" name="TextBox 2">
            <a:extLst>
              <a:ext uri="{FF2B5EF4-FFF2-40B4-BE49-F238E27FC236}">
                <a16:creationId xmlns="" xmlns:a16="http://schemas.microsoft.com/office/drawing/2014/main" id="{6A9E26E7-7224-0D1F-EE32-0652C7BFEB03}"/>
              </a:ext>
            </a:extLst>
          </p:cNvPr>
          <p:cNvSpPr txBox="1"/>
          <p:nvPr/>
        </p:nvSpPr>
        <p:spPr>
          <a:xfrm>
            <a:off x="6206913" y="1907927"/>
            <a:ext cx="5862624" cy="4950073"/>
          </a:xfrm>
          <a:prstGeom prst="rect">
            <a:avLst/>
          </a:prstGeom>
          <a:noFill/>
        </p:spPr>
        <p:txBody>
          <a:bodyPr wrap="square">
            <a:spAutoFit/>
          </a:bodyPr>
          <a:lstStyle/>
          <a:p>
            <a:pPr algn="ctr">
              <a:spcBef>
                <a:spcPts val="1600"/>
              </a:spcBef>
            </a:pPr>
            <a:r>
              <a:rPr lang="en-GB" sz="2800" b="1" dirty="0">
                <a:solidFill>
                  <a:schemeClr val="bg1"/>
                </a:solidFill>
                <a:latin typeface="SassoonPrimary" panose="020B0500000000000000" pitchFamily="34" charset="0"/>
              </a:rPr>
              <a:t>The 2026 </a:t>
            </a:r>
            <a:r>
              <a:rPr lang="en-GB" sz="2800" b="1" dirty="0" smtClean="0">
                <a:solidFill>
                  <a:schemeClr val="bg1"/>
                </a:solidFill>
                <a:latin typeface="SassoonPrimary" panose="020B0500000000000000" pitchFamily="34" charset="0"/>
              </a:rPr>
              <a:t>Phonics Screening Check will </a:t>
            </a:r>
            <a:r>
              <a:rPr lang="en-GB" sz="2800" b="1" dirty="0">
                <a:solidFill>
                  <a:schemeClr val="bg1"/>
                </a:solidFill>
                <a:latin typeface="SassoonPrimary" panose="020B0500000000000000" pitchFamily="34" charset="0"/>
              </a:rPr>
              <a:t>take place from </a:t>
            </a:r>
            <a:r>
              <a:rPr lang="en-GB" sz="2800" b="1" dirty="0" smtClean="0">
                <a:solidFill>
                  <a:schemeClr val="bg1"/>
                </a:solidFill>
                <a:latin typeface="SassoonPrimary" panose="020B0500000000000000" pitchFamily="34" charset="0"/>
              </a:rPr>
              <a:t>Monday 8</a:t>
            </a:r>
            <a:r>
              <a:rPr lang="en-GB" sz="2800" b="1" baseline="30000" dirty="0" smtClean="0">
                <a:solidFill>
                  <a:schemeClr val="bg1"/>
                </a:solidFill>
                <a:latin typeface="SassoonPrimary" panose="020B0500000000000000" pitchFamily="34" charset="0"/>
              </a:rPr>
              <a:t>th</a:t>
            </a:r>
            <a:r>
              <a:rPr lang="en-GB" sz="2800" b="1" dirty="0" smtClean="0">
                <a:solidFill>
                  <a:schemeClr val="bg1"/>
                </a:solidFill>
                <a:latin typeface="SassoonPrimary" panose="020B0500000000000000" pitchFamily="34" charset="0"/>
              </a:rPr>
              <a:t> June to Friday </a:t>
            </a:r>
            <a:r>
              <a:rPr lang="en-GB" sz="2800" b="1" dirty="0" smtClean="0">
                <a:solidFill>
                  <a:schemeClr val="bg1"/>
                </a:solidFill>
                <a:latin typeface="SassoonPrimary" panose="020B0500000000000000" pitchFamily="34" charset="0"/>
              </a:rPr>
              <a:t>12</a:t>
            </a:r>
            <a:r>
              <a:rPr lang="en-GB" sz="2800" b="1" baseline="30000" dirty="0" smtClean="0">
                <a:solidFill>
                  <a:schemeClr val="bg1"/>
                </a:solidFill>
                <a:latin typeface="SassoonPrimary" panose="020B0500000000000000" pitchFamily="34" charset="0"/>
              </a:rPr>
              <a:t>th</a:t>
            </a:r>
            <a:r>
              <a:rPr lang="en-GB" sz="2800" b="1" dirty="0" smtClean="0">
                <a:solidFill>
                  <a:schemeClr val="bg1"/>
                </a:solidFill>
                <a:latin typeface="SassoonPrimary" panose="020B0500000000000000" pitchFamily="34" charset="0"/>
              </a:rPr>
              <a:t> </a:t>
            </a:r>
            <a:r>
              <a:rPr lang="en-GB" sz="2800" b="1" dirty="0" smtClean="0">
                <a:solidFill>
                  <a:schemeClr val="bg1"/>
                </a:solidFill>
                <a:latin typeface="SassoonPrimary" panose="020B0500000000000000" pitchFamily="34" charset="0"/>
              </a:rPr>
              <a:t>June, 2026.</a:t>
            </a:r>
          </a:p>
          <a:p>
            <a:pPr algn="ctr">
              <a:spcBef>
                <a:spcPts val="1600"/>
              </a:spcBef>
            </a:pPr>
            <a:endParaRPr lang="en-GB" sz="1100" b="1" dirty="0">
              <a:solidFill>
                <a:schemeClr val="bg1"/>
              </a:solidFill>
              <a:latin typeface="SassoonPrimary" panose="020B0500000000000000" pitchFamily="34" charset="0"/>
            </a:endParaRPr>
          </a:p>
          <a:p>
            <a:pPr algn="ctr">
              <a:spcBef>
                <a:spcPts val="1600"/>
              </a:spcBef>
            </a:pPr>
            <a:r>
              <a:rPr lang="en-GB" sz="2800" b="1" dirty="0" smtClean="0">
                <a:solidFill>
                  <a:schemeClr val="bg1"/>
                </a:solidFill>
                <a:latin typeface="SassoonPrimary" panose="020B0500000000000000" pitchFamily="34" charset="0"/>
              </a:rPr>
              <a:t>Year 1’s assembly Friday 26</a:t>
            </a:r>
            <a:r>
              <a:rPr lang="en-GB" sz="2800" b="1" baseline="30000" dirty="0" smtClean="0">
                <a:solidFill>
                  <a:schemeClr val="bg1"/>
                </a:solidFill>
                <a:latin typeface="SassoonPrimary" panose="020B0500000000000000" pitchFamily="34" charset="0"/>
              </a:rPr>
              <a:t>th</a:t>
            </a:r>
            <a:r>
              <a:rPr lang="en-GB" sz="2800" b="1" dirty="0" smtClean="0">
                <a:solidFill>
                  <a:schemeClr val="bg1"/>
                </a:solidFill>
                <a:latin typeface="SassoonPrimary" panose="020B0500000000000000" pitchFamily="34" charset="0"/>
              </a:rPr>
              <a:t> September 2025</a:t>
            </a:r>
          </a:p>
          <a:p>
            <a:pPr algn="ctr">
              <a:spcBef>
                <a:spcPts val="1600"/>
              </a:spcBef>
            </a:pPr>
            <a:endParaRPr lang="en-GB" sz="1400" b="1" dirty="0">
              <a:solidFill>
                <a:schemeClr val="bg1"/>
              </a:solidFill>
              <a:latin typeface="SassoonPrimary" panose="020B0500000000000000" pitchFamily="34" charset="0"/>
            </a:endParaRPr>
          </a:p>
          <a:p>
            <a:pPr algn="ctr">
              <a:spcBef>
                <a:spcPts val="1600"/>
              </a:spcBef>
            </a:pPr>
            <a:r>
              <a:rPr lang="en-GB" sz="2800" b="1" dirty="0" smtClean="0">
                <a:solidFill>
                  <a:schemeClr val="bg1"/>
                </a:solidFill>
                <a:latin typeface="SassoonPrimary" panose="020B0500000000000000" pitchFamily="34" charset="0"/>
              </a:rPr>
              <a:t>EYFS and KS1’s </a:t>
            </a:r>
            <a:r>
              <a:rPr lang="en-GB" sz="2800" b="1" dirty="0" smtClean="0">
                <a:solidFill>
                  <a:schemeClr val="bg1"/>
                </a:solidFill>
                <a:latin typeface="SassoonPrimary" panose="020B0500000000000000" pitchFamily="34" charset="0"/>
              </a:rPr>
              <a:t>Nativity:</a:t>
            </a:r>
          </a:p>
          <a:p>
            <a:pPr algn="ctr">
              <a:spcBef>
                <a:spcPts val="1600"/>
              </a:spcBef>
            </a:pPr>
            <a:r>
              <a:rPr lang="en-GB" sz="2800" b="1" dirty="0" smtClean="0">
                <a:solidFill>
                  <a:schemeClr val="bg1"/>
                </a:solidFill>
                <a:latin typeface="SassoonPrimary" panose="020B0500000000000000" pitchFamily="34" charset="0"/>
              </a:rPr>
              <a:t>Monday </a:t>
            </a:r>
            <a:r>
              <a:rPr lang="en-GB" sz="2800" b="1" dirty="0" smtClean="0">
                <a:solidFill>
                  <a:schemeClr val="bg1"/>
                </a:solidFill>
                <a:latin typeface="SassoonPrimary" panose="020B0500000000000000" pitchFamily="34" charset="0"/>
              </a:rPr>
              <a:t>15</a:t>
            </a:r>
            <a:r>
              <a:rPr lang="en-GB" sz="2800" b="1" baseline="30000" dirty="0" smtClean="0">
                <a:solidFill>
                  <a:schemeClr val="bg1"/>
                </a:solidFill>
                <a:latin typeface="SassoonPrimary" panose="020B0500000000000000" pitchFamily="34" charset="0"/>
              </a:rPr>
              <a:t>th</a:t>
            </a:r>
            <a:r>
              <a:rPr lang="en-GB" sz="2800" b="1" dirty="0" smtClean="0">
                <a:solidFill>
                  <a:schemeClr val="bg1"/>
                </a:solidFill>
                <a:latin typeface="SassoonPrimary" panose="020B0500000000000000" pitchFamily="34" charset="0"/>
              </a:rPr>
              <a:t> December and Tuesday 16</a:t>
            </a:r>
            <a:r>
              <a:rPr lang="en-GB" sz="2800" b="1" baseline="30000" dirty="0" smtClean="0">
                <a:solidFill>
                  <a:schemeClr val="bg1"/>
                </a:solidFill>
                <a:latin typeface="SassoonPrimary" panose="020B0500000000000000" pitchFamily="34" charset="0"/>
              </a:rPr>
              <a:t>th</a:t>
            </a:r>
            <a:r>
              <a:rPr lang="en-GB" sz="2800" b="1" dirty="0" smtClean="0">
                <a:solidFill>
                  <a:schemeClr val="bg1"/>
                </a:solidFill>
                <a:latin typeface="SassoonPrimary" panose="020B0500000000000000" pitchFamily="34" charset="0"/>
              </a:rPr>
              <a:t> December </a:t>
            </a:r>
          </a:p>
        </p:txBody>
      </p:sp>
      <p:sp>
        <p:nvSpPr>
          <p:cNvPr id="2" name="AutoShape 2" descr="2017 Phonics Screening Check Pupils Materials - Year 1 Phonic Screen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stretch>
            <a:fillRect/>
          </a:stretch>
        </p:blipFill>
        <p:spPr>
          <a:xfrm>
            <a:off x="8405988" y="133557"/>
            <a:ext cx="1278838" cy="1807640"/>
          </a:xfrm>
          <a:prstGeom prst="rect">
            <a:avLst/>
          </a:prstGeom>
        </p:spPr>
      </p:pic>
      <p:pic>
        <p:nvPicPr>
          <p:cNvPr id="7" name="Picture 6"/>
          <p:cNvPicPr>
            <a:picLocks noChangeAspect="1"/>
          </p:cNvPicPr>
          <p:nvPr/>
        </p:nvPicPr>
        <p:blipFill>
          <a:blip r:embed="rId6"/>
          <a:stretch>
            <a:fillRect/>
          </a:stretch>
        </p:blipFill>
        <p:spPr>
          <a:xfrm>
            <a:off x="1564694" y="160338"/>
            <a:ext cx="2476100" cy="2408724"/>
          </a:xfrm>
          <a:prstGeom prst="rect">
            <a:avLst/>
          </a:prstGeom>
        </p:spPr>
      </p:pic>
    </p:spTree>
    <p:custDataLst>
      <p:tags r:id="rId1"/>
    </p:custDataLst>
    <p:extLst>
      <p:ext uri="{BB962C8B-B14F-4D97-AF65-F5344CB8AC3E}">
        <p14:creationId xmlns:p14="http://schemas.microsoft.com/office/powerpoint/2010/main" val="28554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5F216371-EF7B-431F-9D59-55FC317940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8EB25C5E-4CBB-DCB9-DF08-9CA01EAE6676}"/>
              </a:ext>
            </a:extLst>
          </p:cNvPr>
          <p:cNvSpPr txBox="1"/>
          <p:nvPr/>
        </p:nvSpPr>
        <p:spPr>
          <a:xfrm>
            <a:off x="6270083" y="3892313"/>
            <a:ext cx="5808185" cy="2726852"/>
          </a:xfrm>
          <a:prstGeom prst="rect">
            <a:avLst/>
          </a:prstGeom>
        </p:spPr>
        <p:txBody>
          <a:bodyPr vert="horz" lIns="91440" tIns="45720" rIns="91440" bIns="45720" rtlCol="0" anchor="b">
            <a:noAutofit/>
          </a:bodyPr>
          <a:lstStyle/>
          <a:p>
            <a:pPr>
              <a:lnSpc>
                <a:spcPct val="120000"/>
              </a:lnSpc>
            </a:pPr>
            <a:endParaRPr lang="en-GB" sz="2800" b="1" dirty="0">
              <a:solidFill>
                <a:schemeClr val="bg1"/>
              </a:solidFill>
              <a:latin typeface="SassoonPrimary" panose="020B0500000000000000" pitchFamily="34" charset="0"/>
              <a:ea typeface="Calibri" panose="020F0502020204030204" pitchFamily="34" charset="0"/>
            </a:endParaRPr>
          </a:p>
          <a:p>
            <a:pPr>
              <a:lnSpc>
                <a:spcPct val="120000"/>
              </a:lnSpc>
            </a:pPr>
            <a:endParaRPr lang="en-GB" sz="2400" b="1" dirty="0">
              <a:solidFill>
                <a:schemeClr val="bg1"/>
              </a:solidFill>
              <a:latin typeface="SassoonPrimary" panose="020B0500000000000000" pitchFamily="34" charset="0"/>
              <a:ea typeface="Calibri" panose="020F0502020204030204" pitchFamily="34" charset="0"/>
            </a:endParaRPr>
          </a:p>
          <a:p>
            <a:pPr>
              <a:lnSpc>
                <a:spcPct val="120000"/>
              </a:lnSpc>
            </a:pPr>
            <a:r>
              <a:rPr lang="en-GB" sz="2800" b="1" dirty="0">
                <a:solidFill>
                  <a:schemeClr val="bg1"/>
                </a:solidFill>
                <a:latin typeface="SassoonPrimary" panose="020B0500000000000000" pitchFamily="34" charset="0"/>
              </a:rPr>
              <a:t>REMINDERS</a:t>
            </a:r>
          </a:p>
          <a:p>
            <a:pPr>
              <a:lnSpc>
                <a:spcPct val="120000"/>
              </a:lnSpc>
            </a:pPr>
            <a:r>
              <a:rPr lang="en-GB" sz="2400" b="1" dirty="0">
                <a:solidFill>
                  <a:schemeClr val="bg1"/>
                </a:solidFill>
                <a:latin typeface="SassoonPrimary" panose="020B0500000000000000" pitchFamily="34" charset="0"/>
                <a:ea typeface="Calibri" panose="020F0502020204030204" pitchFamily="34" charset="0"/>
              </a:rPr>
              <a:t>Water Bottle</a:t>
            </a:r>
            <a:r>
              <a:rPr lang="en-GB" sz="2400" dirty="0">
                <a:solidFill>
                  <a:schemeClr val="bg1"/>
                </a:solidFill>
                <a:latin typeface="SassoonPrimary" panose="020B0500000000000000" pitchFamily="34" charset="0"/>
                <a:ea typeface="Calibri" panose="020F0502020204030204" pitchFamily="34" charset="0"/>
              </a:rPr>
              <a:t>: please make sure that your child brings this to school each day.</a:t>
            </a:r>
          </a:p>
          <a:p>
            <a:pPr>
              <a:lnSpc>
                <a:spcPct val="120000"/>
              </a:lnSpc>
            </a:pPr>
            <a:r>
              <a:rPr lang="en-GB" sz="2400" b="1" dirty="0" smtClean="0">
                <a:solidFill>
                  <a:schemeClr val="bg1"/>
                </a:solidFill>
                <a:latin typeface="SassoonPrimary" panose="020B0500000000000000" pitchFamily="34" charset="0"/>
              </a:rPr>
              <a:t>School bags: </a:t>
            </a:r>
            <a:r>
              <a:rPr lang="en-GB" sz="2400" dirty="0" smtClean="0">
                <a:solidFill>
                  <a:schemeClr val="bg1"/>
                </a:solidFill>
                <a:latin typeface="SassoonPrimary" panose="020B0500000000000000" pitchFamily="34" charset="0"/>
              </a:rPr>
              <a:t>please make sure your children brings their school bag in every day and books will be changed on a Monday.</a:t>
            </a:r>
          </a:p>
          <a:p>
            <a:pPr>
              <a:lnSpc>
                <a:spcPct val="120000"/>
              </a:lnSpc>
            </a:pPr>
            <a:endParaRPr lang="en-GB" sz="2400" dirty="0">
              <a:solidFill>
                <a:schemeClr val="bg1"/>
              </a:solidFill>
              <a:latin typeface="SassoonPrimary" panose="020B0500000000000000" pitchFamily="34" charset="0"/>
            </a:endParaRPr>
          </a:p>
          <a:p>
            <a:pPr>
              <a:lnSpc>
                <a:spcPct val="120000"/>
              </a:lnSpc>
            </a:pPr>
            <a:endParaRPr lang="en-GB" sz="2400" dirty="0" smtClean="0">
              <a:solidFill>
                <a:schemeClr val="bg1"/>
              </a:solidFill>
              <a:latin typeface="SassoonPrimary" panose="020B0500000000000000" pitchFamily="34" charset="0"/>
            </a:endParaRPr>
          </a:p>
          <a:p>
            <a:pPr>
              <a:lnSpc>
                <a:spcPct val="120000"/>
              </a:lnSpc>
            </a:pPr>
            <a:endParaRPr lang="en-GB" sz="2400" dirty="0">
              <a:solidFill>
                <a:schemeClr val="bg1"/>
              </a:solidFill>
              <a:latin typeface="SassoonPrimary" panose="020B0500000000000000" pitchFamily="34" charset="0"/>
            </a:endParaRPr>
          </a:p>
          <a:p>
            <a:pPr>
              <a:lnSpc>
                <a:spcPct val="120000"/>
              </a:lnSpc>
            </a:pPr>
            <a:r>
              <a:rPr lang="en-GB" sz="2400" b="1" dirty="0">
                <a:solidFill>
                  <a:schemeClr val="bg1"/>
                </a:solidFill>
                <a:latin typeface="SassoonPrimary" panose="020B0500000000000000" pitchFamily="34" charset="0"/>
              </a:rPr>
              <a:t>Snack:</a:t>
            </a:r>
            <a:r>
              <a:rPr lang="en-GB" sz="2400" dirty="0">
                <a:solidFill>
                  <a:schemeClr val="bg1"/>
                </a:solidFill>
                <a:latin typeface="SassoonPrimary" panose="020B0500000000000000" pitchFamily="34" charset="0"/>
              </a:rPr>
              <a:t> if your child does not have toast, please make sure to send a suitable snack for break times.</a:t>
            </a:r>
          </a:p>
        </p:txBody>
      </p:sp>
      <p:grpSp>
        <p:nvGrpSpPr>
          <p:cNvPr id="16" name="Group 15">
            <a:extLst>
              <a:ext uri="{FF2B5EF4-FFF2-40B4-BE49-F238E27FC236}">
                <a16:creationId xmlns="" xmlns:a16="http://schemas.microsoft.com/office/drawing/2014/main" id="{9BFFD157-D6B7-49C8-8010-8A653B16F60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 xmlns:a16="http://schemas.microsoft.com/office/drawing/2014/main" id="{34A1260A-F763-4B08-B3B0-9AB02E0916D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 xmlns:a16="http://schemas.microsoft.com/office/drawing/2014/main" id="{F3B18E67-E612-46F7-BB08-BBB14DF2B9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 xmlns:a16="http://schemas.microsoft.com/office/drawing/2014/main" id="{CF575B15-84F8-405E-851F-197ACA0B71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 xmlns:a16="http://schemas.microsoft.com/office/drawing/2014/main" id="{2C6282AD-1695-490F-8FB6-BBAE001D78D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 xmlns:a16="http://schemas.microsoft.com/office/drawing/2014/main" id="{13E6E681-A750-4A32-9BF0-911FDF1D18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1458AF90-18B2-472F-A526-F65270C997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 xmlns:a16="http://schemas.microsoft.com/office/drawing/2014/main" id="{30A3B6AE-7C29-EB49-57D2-82A19B33D679}"/>
              </a:ext>
            </a:extLst>
          </p:cNvPr>
          <p:cNvPicPr>
            <a:picLocks noChangeAspect="1"/>
          </p:cNvPicPr>
          <p:nvPr/>
        </p:nvPicPr>
        <p:blipFill>
          <a:blip r:embed="rId4"/>
          <a:stretch>
            <a:fillRect/>
          </a:stretch>
        </p:blipFill>
        <p:spPr>
          <a:xfrm>
            <a:off x="740597" y="491609"/>
            <a:ext cx="4090566" cy="4579200"/>
          </a:xfrm>
          <a:prstGeom prst="rect">
            <a:avLst/>
          </a:prstGeom>
        </p:spPr>
      </p:pic>
      <p:pic>
        <p:nvPicPr>
          <p:cNvPr id="2" name="Picture 1"/>
          <p:cNvPicPr>
            <a:picLocks noChangeAspect="1"/>
          </p:cNvPicPr>
          <p:nvPr/>
        </p:nvPicPr>
        <p:blipFill>
          <a:blip r:embed="rId5"/>
          <a:stretch>
            <a:fillRect/>
          </a:stretch>
        </p:blipFill>
        <p:spPr>
          <a:xfrm>
            <a:off x="7142012" y="3548418"/>
            <a:ext cx="1354775" cy="1188706"/>
          </a:xfrm>
          <a:prstGeom prst="rect">
            <a:avLst/>
          </a:prstGeom>
        </p:spPr>
      </p:pic>
      <p:pic>
        <p:nvPicPr>
          <p:cNvPr id="3" name="Picture 2"/>
          <p:cNvPicPr>
            <a:picLocks noChangeAspect="1"/>
          </p:cNvPicPr>
          <p:nvPr/>
        </p:nvPicPr>
        <p:blipFill>
          <a:blip r:embed="rId6"/>
          <a:stretch>
            <a:fillRect/>
          </a:stretch>
        </p:blipFill>
        <p:spPr>
          <a:xfrm>
            <a:off x="9368713" y="3501778"/>
            <a:ext cx="1329813" cy="1235346"/>
          </a:xfrm>
          <a:prstGeom prst="rect">
            <a:avLst/>
          </a:prstGeom>
        </p:spPr>
      </p:pic>
    </p:spTree>
    <p:custDataLst>
      <p:tags r:id="rId1"/>
    </p:custDataLst>
    <p:extLst>
      <p:ext uri="{BB962C8B-B14F-4D97-AF65-F5344CB8AC3E}">
        <p14:creationId xmlns:p14="http://schemas.microsoft.com/office/powerpoint/2010/main" val="369572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 xmlns:a16="http://schemas.microsoft.com/office/drawing/2014/main" id="{78844373-2C10-4009-B7EA-3CF5134017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201984C0-EEB5-47B1-A644-486FA96E6A20}"/>
              </a:ext>
            </a:extLst>
          </p:cNvPr>
          <p:cNvSpPr txBox="1"/>
          <p:nvPr/>
        </p:nvSpPr>
        <p:spPr>
          <a:xfrm>
            <a:off x="4035821" y="2847324"/>
            <a:ext cx="4064281" cy="1911156"/>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400" b="1" kern="1200" dirty="0">
                <a:solidFill>
                  <a:schemeClr val="bg1"/>
                </a:solidFill>
                <a:latin typeface="+mj-lt"/>
                <a:ea typeface="+mj-ea"/>
                <a:cs typeface="+mj-cs"/>
              </a:rPr>
              <a:t>Home </a:t>
            </a:r>
            <a:r>
              <a:rPr lang="en-US" sz="4400" b="1" kern="1200" dirty="0" smtClean="0">
                <a:solidFill>
                  <a:schemeClr val="bg1"/>
                </a:solidFill>
                <a:latin typeface="+mj-lt"/>
                <a:ea typeface="+mj-ea"/>
                <a:cs typeface="+mj-cs"/>
              </a:rPr>
              <a:t>Learning</a:t>
            </a:r>
          </a:p>
          <a:p>
            <a:pPr algn="ctr" defTabSz="914400">
              <a:lnSpc>
                <a:spcPct val="90000"/>
              </a:lnSpc>
              <a:spcBef>
                <a:spcPct val="0"/>
              </a:spcBef>
              <a:spcAft>
                <a:spcPts val="600"/>
              </a:spcAft>
            </a:pPr>
            <a:r>
              <a:rPr lang="en-US" sz="4400" b="1" dirty="0">
                <a:solidFill>
                  <a:schemeClr val="bg1"/>
                </a:solidFill>
                <a:latin typeface="+mj-lt"/>
                <a:ea typeface="+mj-ea"/>
                <a:cs typeface="+mj-cs"/>
              </a:rPr>
              <a:t>w</a:t>
            </a:r>
            <a:r>
              <a:rPr lang="en-US" sz="4400" b="1" dirty="0" smtClean="0">
                <a:solidFill>
                  <a:schemeClr val="bg1"/>
                </a:solidFill>
                <a:latin typeface="+mj-lt"/>
                <a:ea typeface="+mj-ea"/>
                <a:cs typeface="+mj-cs"/>
              </a:rPr>
              <a:t>ill </a:t>
            </a:r>
            <a:r>
              <a:rPr lang="en-US" sz="4400" b="1" dirty="0" smtClean="0">
                <a:solidFill>
                  <a:schemeClr val="bg1"/>
                </a:solidFill>
                <a:latin typeface="+mj-lt"/>
                <a:ea typeface="+mj-ea"/>
                <a:cs typeface="+mj-cs"/>
              </a:rPr>
              <a:t>be set on </a:t>
            </a:r>
            <a:r>
              <a:rPr lang="en-US" sz="4400" b="1" u="sng" dirty="0" smtClean="0">
                <a:solidFill>
                  <a:schemeClr val="bg1"/>
                </a:solidFill>
                <a:latin typeface="+mj-lt"/>
                <a:ea typeface="+mj-ea"/>
                <a:cs typeface="+mj-cs"/>
              </a:rPr>
              <a:t>Tuesday</a:t>
            </a:r>
            <a:r>
              <a:rPr lang="en-US" sz="4400" b="1" dirty="0" smtClean="0">
                <a:solidFill>
                  <a:schemeClr val="bg1"/>
                </a:solidFill>
                <a:latin typeface="+mj-lt"/>
                <a:ea typeface="+mj-ea"/>
                <a:cs typeface="+mj-cs"/>
              </a:rPr>
              <a:t> and needs to be completed by the following </a:t>
            </a:r>
            <a:r>
              <a:rPr lang="en-US" sz="4400" b="1" u="sng" dirty="0" smtClean="0">
                <a:solidFill>
                  <a:schemeClr val="bg1"/>
                </a:solidFill>
                <a:latin typeface="+mj-lt"/>
                <a:ea typeface="+mj-ea"/>
                <a:cs typeface="+mj-cs"/>
              </a:rPr>
              <a:t>Monday</a:t>
            </a:r>
            <a:endParaRPr lang="en-US" sz="4400" b="1" u="sng" kern="1200" dirty="0">
              <a:solidFill>
                <a:schemeClr val="bg1"/>
              </a:solidFill>
              <a:latin typeface="+mj-lt"/>
              <a:ea typeface="+mj-ea"/>
              <a:cs typeface="+mj-cs"/>
            </a:endParaRPr>
          </a:p>
        </p:txBody>
      </p:sp>
      <p:sp>
        <p:nvSpPr>
          <p:cNvPr id="11" name="Subtitle 10">
            <a:extLst>
              <a:ext uri="{FF2B5EF4-FFF2-40B4-BE49-F238E27FC236}">
                <a16:creationId xmlns="" xmlns:a16="http://schemas.microsoft.com/office/drawing/2014/main" id="{35DF714A-B4F2-F171-D34A-568014DF0338}"/>
              </a:ext>
            </a:extLst>
          </p:cNvPr>
          <p:cNvSpPr>
            <a:spLocks noGrp="1"/>
          </p:cNvSpPr>
          <p:nvPr>
            <p:ph type="subTitle" idx="1"/>
          </p:nvPr>
        </p:nvSpPr>
        <p:spPr>
          <a:xfrm>
            <a:off x="4496495" y="5342757"/>
            <a:ext cx="3506264" cy="1671616"/>
          </a:xfrm>
        </p:spPr>
        <p:txBody>
          <a:bodyPr vert="horz" lIns="91440" tIns="45720" rIns="91440" bIns="45720" rtlCol="0">
            <a:noAutofit/>
          </a:bodyPr>
          <a:lstStyle/>
          <a:p>
            <a:r>
              <a:rPr lang="en-US" b="1" i="1" kern="1200" dirty="0">
                <a:solidFill>
                  <a:schemeClr val="bg1"/>
                </a:solidFill>
                <a:latin typeface="Lucida Handwriting" panose="03010101010101010101" pitchFamily="66" charset="0"/>
              </a:rPr>
              <a:t>With Christ as our guide, we inspire and thrive</a:t>
            </a:r>
          </a:p>
        </p:txBody>
      </p:sp>
      <p:grpSp>
        <p:nvGrpSpPr>
          <p:cNvPr id="1041" name="Group 1040">
            <a:extLst>
              <a:ext uri="{FF2B5EF4-FFF2-40B4-BE49-F238E27FC236}">
                <a16:creationId xmlns="" xmlns:a16="http://schemas.microsoft.com/office/drawing/2014/main" id="{8A1086F5-290F-43BC-8A5F-AA48DA80D5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042" name="Freeform: Shape 1041">
              <a:extLst>
                <a:ext uri="{FF2B5EF4-FFF2-40B4-BE49-F238E27FC236}">
                  <a16:creationId xmlns="" xmlns:a16="http://schemas.microsoft.com/office/drawing/2014/main" id="{6BFE62CD-B7BF-4E72-B3A4-EF70C3DAFD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 xmlns:a16="http://schemas.microsoft.com/office/drawing/2014/main" id="{EC58BB09-35C2-4EAD-A800-B39E4CA4937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6" name="Picture 2" descr="Lornshill Academy - Google Classroom">
            <a:extLst>
              <a:ext uri="{FF2B5EF4-FFF2-40B4-BE49-F238E27FC236}">
                <a16:creationId xmlns="" xmlns:a16="http://schemas.microsoft.com/office/drawing/2014/main" id="{DCA33D6D-6C98-D929-56AD-D27FCBEDA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22" r="10505" b="-1"/>
          <a:stretch/>
        </p:blipFill>
        <p:spPr bwMode="auto">
          <a:xfrm>
            <a:off x="-4257" y="-3809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a:noFill/>
          <a:extLst>
            <a:ext uri="{909E8E84-426E-40DD-AFC4-6F175D3DCCD1}">
              <a14:hiddenFill xmlns:a14="http://schemas.microsoft.com/office/drawing/2010/main">
                <a:solidFill>
                  <a:srgbClr val="FFFFFF"/>
                </a:solidFill>
              </a14:hiddenFill>
            </a:ext>
          </a:extLst>
        </p:spPr>
      </p:pic>
      <p:grpSp>
        <p:nvGrpSpPr>
          <p:cNvPr id="1045" name="Group 1044">
            <a:extLst>
              <a:ext uri="{FF2B5EF4-FFF2-40B4-BE49-F238E27FC236}">
                <a16:creationId xmlns="" xmlns:a16="http://schemas.microsoft.com/office/drawing/2014/main" id="{0220991A-5EB0-44E3-B615-BDCA59E66F7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48589" y="0"/>
            <a:ext cx="1339053" cy="6858000"/>
            <a:chOff x="2661507" y="0"/>
            <a:chExt cx="1339053" cy="6858000"/>
          </a:xfrm>
        </p:grpSpPr>
        <p:sp>
          <p:nvSpPr>
            <p:cNvPr id="1046" name="Freeform: Shape 1045">
              <a:extLst>
                <a:ext uri="{FF2B5EF4-FFF2-40B4-BE49-F238E27FC236}">
                  <a16:creationId xmlns="" xmlns:a16="http://schemas.microsoft.com/office/drawing/2014/main" id="{6FBE570C-9796-4356-8D50-B25FFB05BE4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7" name="Freeform: Shape 1046">
              <a:extLst>
                <a:ext uri="{FF2B5EF4-FFF2-40B4-BE49-F238E27FC236}">
                  <a16:creationId xmlns="" xmlns:a16="http://schemas.microsoft.com/office/drawing/2014/main" id="{7D72FE4A-0FC7-4162-85F2-63D0FE67DF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34" name="Picture 10" descr="The grand end of term quiz | Feature ...">
            <a:extLst>
              <a:ext uri="{FF2B5EF4-FFF2-40B4-BE49-F238E27FC236}">
                <a16:creationId xmlns="" xmlns:a16="http://schemas.microsoft.com/office/drawing/2014/main" id="{D71F8BC1-829A-64F1-5D91-F6FEC27D0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518" r="17018"/>
          <a:stretch/>
        </p:blipFill>
        <p:spPr bwMode="auto">
          <a:xfrm>
            <a:off x="8508425" y="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049" name="Group 1048">
            <a:extLst>
              <a:ext uri="{FF2B5EF4-FFF2-40B4-BE49-F238E27FC236}">
                <a16:creationId xmlns="" xmlns:a16="http://schemas.microsoft.com/office/drawing/2014/main" id="{61D1A57D-77BC-4EEC-819E-6F5EEF3487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050" name="Freeform: Shape 1049">
              <a:extLst>
                <a:ext uri="{FF2B5EF4-FFF2-40B4-BE49-F238E27FC236}">
                  <a16:creationId xmlns="" xmlns:a16="http://schemas.microsoft.com/office/drawing/2014/main" id="{5913AB8E-CB2A-4854-8A54-923C07FC74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1" name="Freeform: Shape 1050">
              <a:extLst>
                <a:ext uri="{FF2B5EF4-FFF2-40B4-BE49-F238E27FC236}">
                  <a16:creationId xmlns="" xmlns:a16="http://schemas.microsoft.com/office/drawing/2014/main" id="{81F5CCDF-B355-4127-8062-39039B53D4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descr="Computer Lab - Snelling-Merced Falls Element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8751" y="3529973"/>
            <a:ext cx="5372903" cy="28207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11482" y="3802902"/>
            <a:ext cx="3397127" cy="2547845"/>
          </a:xfrm>
          <a:prstGeom prst="rect">
            <a:avLst/>
          </a:prstGeom>
        </p:spPr>
      </p:pic>
    </p:spTree>
    <p:custDataLst>
      <p:tags r:id="rId1"/>
    </p:custDataLst>
    <p:extLst>
      <p:ext uri="{BB962C8B-B14F-4D97-AF65-F5344CB8AC3E}">
        <p14:creationId xmlns:p14="http://schemas.microsoft.com/office/powerpoint/2010/main" val="122725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5F216371-EF7B-431F-9D59-55FC317940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9BFFD157-D6B7-49C8-8010-8A653B16F60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 xmlns:a16="http://schemas.microsoft.com/office/drawing/2014/main" id="{34A1260A-F763-4B08-B3B0-9AB02E0916D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 xmlns:a16="http://schemas.microsoft.com/office/drawing/2014/main" id="{F3B18E67-E612-46F7-BB08-BBB14DF2B9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 xmlns:a16="http://schemas.microsoft.com/office/drawing/2014/main" id="{CF575B15-84F8-405E-851F-197ACA0B71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 xmlns:a16="http://schemas.microsoft.com/office/drawing/2014/main" id="{2C6282AD-1695-490F-8FB6-BBAE001D78D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 xmlns:a16="http://schemas.microsoft.com/office/drawing/2014/main" id="{13E6E681-A750-4A32-9BF0-911FDF1D18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1458AF90-18B2-472F-A526-F65270C997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A screenshot of a phone&#10;&#10;Description automatically generated">
            <a:extLst>
              <a:ext uri="{FF2B5EF4-FFF2-40B4-BE49-F238E27FC236}">
                <a16:creationId xmlns="" xmlns:a16="http://schemas.microsoft.com/office/drawing/2014/main" id="{C394F6C0-F40A-9E71-F34B-E664D5717B58}"/>
              </a:ext>
            </a:extLst>
          </p:cNvPr>
          <p:cNvPicPr>
            <a:picLocks noChangeAspect="1"/>
          </p:cNvPicPr>
          <p:nvPr/>
        </p:nvPicPr>
        <p:blipFill>
          <a:blip r:embed="rId4"/>
          <a:stretch>
            <a:fillRect/>
          </a:stretch>
        </p:blipFill>
        <p:spPr>
          <a:xfrm>
            <a:off x="712271" y="329493"/>
            <a:ext cx="4317668" cy="6198469"/>
          </a:xfrm>
          <a:prstGeom prst="rect">
            <a:avLst/>
          </a:prstGeom>
        </p:spPr>
      </p:pic>
      <p:pic>
        <p:nvPicPr>
          <p:cNvPr id="7" name="Picture 6" descr="A poster with text and images of books and text&#10;&#10;Description automatically generated with medium confidence">
            <a:extLst>
              <a:ext uri="{FF2B5EF4-FFF2-40B4-BE49-F238E27FC236}">
                <a16:creationId xmlns="" xmlns:a16="http://schemas.microsoft.com/office/drawing/2014/main" id="{4C82A12C-528A-BA00-0722-D638184E523D}"/>
              </a:ext>
            </a:extLst>
          </p:cNvPr>
          <p:cNvPicPr>
            <a:picLocks noChangeAspect="1"/>
          </p:cNvPicPr>
          <p:nvPr/>
        </p:nvPicPr>
        <p:blipFill>
          <a:blip r:embed="rId5"/>
          <a:stretch>
            <a:fillRect/>
          </a:stretch>
        </p:blipFill>
        <p:spPr>
          <a:xfrm>
            <a:off x="6283383" y="1364402"/>
            <a:ext cx="5788850" cy="4128652"/>
          </a:xfrm>
          <a:prstGeom prst="rect">
            <a:avLst/>
          </a:prstGeom>
        </p:spPr>
      </p:pic>
    </p:spTree>
    <p:custDataLst>
      <p:tags r:id="rId1"/>
    </p:custDataLst>
    <p:extLst>
      <p:ext uri="{BB962C8B-B14F-4D97-AF65-F5344CB8AC3E}">
        <p14:creationId xmlns:p14="http://schemas.microsoft.com/office/powerpoint/2010/main" val="2071712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4867</TotalTime>
  <Words>474</Words>
  <Application>Microsoft Office PowerPoint</Application>
  <PresentationFormat>Widescreen</PresentationFormat>
  <Paragraphs>55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Lucida Handwriting</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Respectful  Safe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Initiative</dc:title>
  <dc:creator>Mr Lymath</dc:creator>
  <cp:lastModifiedBy>Heather Rogerson</cp:lastModifiedBy>
  <cp:revision>170</cp:revision>
  <cp:lastPrinted>2024-02-29T13:07:55Z</cp:lastPrinted>
  <dcterms:created xsi:type="dcterms:W3CDTF">2018-06-18T14:25:54Z</dcterms:created>
  <dcterms:modified xsi:type="dcterms:W3CDTF">2025-09-09T20:51:09Z</dcterms:modified>
</cp:coreProperties>
</file>