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70" r:id="rId3"/>
    <p:sldId id="271" r:id="rId4"/>
    <p:sldId id="273" r:id="rId5"/>
    <p:sldId id="268" r:id="rId6"/>
    <p:sldId id="264" r:id="rId7"/>
    <p:sldId id="274" r:id="rId8"/>
    <p:sldId id="275" r:id="rId9"/>
    <p:sldId id="261" r:id="rId10"/>
    <p:sldId id="262"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13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4065C-52EE-4428-BE93-0FF3A87AD7A2}" type="datetimeFigureOut">
              <a:rPr lang="en-GB" smtClean="0"/>
              <a:t>09/09/2025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D24C8-DBEC-4628-962D-1425B2612169}" type="slidenum">
              <a:rPr lang="en-GB" smtClean="0"/>
              <a:t>‹#›</a:t>
            </a:fld>
            <a:endParaRPr lang="en-GB"/>
          </a:p>
        </p:txBody>
      </p:sp>
    </p:spTree>
    <p:extLst>
      <p:ext uri="{BB962C8B-B14F-4D97-AF65-F5344CB8AC3E}">
        <p14:creationId xmlns:p14="http://schemas.microsoft.com/office/powerpoint/2010/main" val="959565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D5B28D-1173-49EB-8072-000A1C986778}" type="slidenum">
              <a:rPr lang="en-GB" smtClean="0"/>
              <a:t>7</a:t>
            </a:fld>
            <a:endParaRPr lang="en-GB"/>
          </a:p>
        </p:txBody>
      </p:sp>
    </p:spTree>
    <p:extLst>
      <p:ext uri="{BB962C8B-B14F-4D97-AF65-F5344CB8AC3E}">
        <p14:creationId xmlns:p14="http://schemas.microsoft.com/office/powerpoint/2010/main" val="2675125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EE199-0EB5-C4A8-D6A9-DDAD658BA0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A0C79F8-5CE2-ADA1-F45C-4D08E27BAD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0F12E2F-4231-284B-570C-F4437CDBC3C5}"/>
              </a:ext>
            </a:extLst>
          </p:cNvPr>
          <p:cNvSpPr>
            <a:spLocks noGrp="1"/>
          </p:cNvSpPr>
          <p:nvPr>
            <p:ph type="dt" sz="half" idx="10"/>
          </p:nvPr>
        </p:nvSpPr>
        <p:spPr/>
        <p:txBody>
          <a:bodyPr/>
          <a:lstStyle/>
          <a:p>
            <a:fld id="{72345051-2045-45DA-935E-2E3CA1A69ADC}" type="datetimeFigureOut">
              <a:rPr lang="en-US" smtClean="0"/>
              <a:t>9/9/2025</a:t>
            </a:fld>
            <a:endParaRPr lang="en-US" dirty="0"/>
          </a:p>
        </p:txBody>
      </p:sp>
      <p:sp>
        <p:nvSpPr>
          <p:cNvPr id="5" name="Footer Placeholder 4">
            <a:extLst>
              <a:ext uri="{FF2B5EF4-FFF2-40B4-BE49-F238E27FC236}">
                <a16:creationId xmlns:a16="http://schemas.microsoft.com/office/drawing/2014/main" id="{346F3ECA-01E7-24C4-2FD9-107ACED150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EEF060-9FF4-4B27-DABB-134D1571704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5363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07624-3358-9DB4-743E-C65365149F9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5ECC04-6E79-202F-5389-0CD8D45AD5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EDF851-C9AA-BA02-B508-2D31754B65F8}"/>
              </a:ext>
            </a:extLst>
          </p:cNvPr>
          <p:cNvSpPr>
            <a:spLocks noGrp="1"/>
          </p:cNvSpPr>
          <p:nvPr>
            <p:ph type="dt" sz="half" idx="10"/>
          </p:nvPr>
        </p:nvSpPr>
        <p:spPr/>
        <p:txBody>
          <a:bodyPr/>
          <a:lstStyle/>
          <a:p>
            <a:fld id="{72345051-2045-45DA-935E-2E3CA1A69ADC}" type="datetimeFigureOut">
              <a:rPr lang="en-US" smtClean="0"/>
              <a:t>9/9/2025</a:t>
            </a:fld>
            <a:endParaRPr lang="en-US"/>
          </a:p>
        </p:txBody>
      </p:sp>
      <p:sp>
        <p:nvSpPr>
          <p:cNvPr id="5" name="Footer Placeholder 4">
            <a:extLst>
              <a:ext uri="{FF2B5EF4-FFF2-40B4-BE49-F238E27FC236}">
                <a16:creationId xmlns:a16="http://schemas.microsoft.com/office/drawing/2014/main" id="{F40C123A-BB6D-3BC5-28F0-0A07EF19FF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58535-019D-7607-8CBE-C0C5A835F4FE}"/>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71093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11FED5-CA85-CB4A-A5EB-DD824F30FF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7F6044-920B-E0B9-A08E-9C6AA4B0AF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9985B9-BE7E-B23C-D02C-F751B028C61D}"/>
              </a:ext>
            </a:extLst>
          </p:cNvPr>
          <p:cNvSpPr>
            <a:spLocks noGrp="1"/>
          </p:cNvSpPr>
          <p:nvPr>
            <p:ph type="dt" sz="half" idx="10"/>
          </p:nvPr>
        </p:nvSpPr>
        <p:spPr/>
        <p:txBody>
          <a:bodyPr/>
          <a:lstStyle/>
          <a:p>
            <a:fld id="{72345051-2045-45DA-935E-2E3CA1A69ADC}" type="datetimeFigureOut">
              <a:rPr lang="en-US" smtClean="0"/>
              <a:t>9/9/2025</a:t>
            </a:fld>
            <a:endParaRPr lang="en-US"/>
          </a:p>
        </p:txBody>
      </p:sp>
      <p:sp>
        <p:nvSpPr>
          <p:cNvPr id="5" name="Footer Placeholder 4">
            <a:extLst>
              <a:ext uri="{FF2B5EF4-FFF2-40B4-BE49-F238E27FC236}">
                <a16:creationId xmlns:a16="http://schemas.microsoft.com/office/drawing/2014/main" id="{532D285C-0AE0-81A8-5AB6-8251BD3624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21A8CF-C4D0-05D9-F552-EE06991F5AA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96206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39668-CB41-22DC-03F4-DA88FED617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3E30B7-89C7-33AA-3F29-FF61504683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8EC731-EDF7-FB3F-46B4-7E6BA0E811C0}"/>
              </a:ext>
            </a:extLst>
          </p:cNvPr>
          <p:cNvSpPr>
            <a:spLocks noGrp="1"/>
          </p:cNvSpPr>
          <p:nvPr>
            <p:ph type="dt" sz="half" idx="10"/>
          </p:nvPr>
        </p:nvSpPr>
        <p:spPr/>
        <p:txBody>
          <a:bodyPr/>
          <a:lstStyle/>
          <a:p>
            <a:fld id="{72345051-2045-45DA-935E-2E3CA1A69ADC}" type="datetimeFigureOut">
              <a:rPr lang="en-US" smtClean="0"/>
              <a:t>9/9/2025</a:t>
            </a:fld>
            <a:endParaRPr lang="en-US"/>
          </a:p>
        </p:txBody>
      </p:sp>
      <p:sp>
        <p:nvSpPr>
          <p:cNvPr id="5" name="Footer Placeholder 4">
            <a:extLst>
              <a:ext uri="{FF2B5EF4-FFF2-40B4-BE49-F238E27FC236}">
                <a16:creationId xmlns:a16="http://schemas.microsoft.com/office/drawing/2014/main" id="{0D66B6BC-91BB-339A-ADB9-EABFC0B130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7EED1F-7629-7742-6E4F-ED96B839429E}"/>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39605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BF472-2D40-5089-307C-38E940345D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C9DC776-2B2F-EDB7-58BD-4E885B8397B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810169-FC5A-600C-2C5F-A89A2752CC8D}"/>
              </a:ext>
            </a:extLst>
          </p:cNvPr>
          <p:cNvSpPr>
            <a:spLocks noGrp="1"/>
          </p:cNvSpPr>
          <p:nvPr>
            <p:ph type="dt" sz="half" idx="10"/>
          </p:nvPr>
        </p:nvSpPr>
        <p:spPr/>
        <p:txBody>
          <a:bodyPr/>
          <a:lstStyle/>
          <a:p>
            <a:fld id="{72345051-2045-45DA-935E-2E3CA1A69ADC}" type="datetimeFigureOut">
              <a:rPr lang="en-US" smtClean="0"/>
              <a:t>9/9/2025</a:t>
            </a:fld>
            <a:endParaRPr lang="en-US"/>
          </a:p>
        </p:txBody>
      </p:sp>
      <p:sp>
        <p:nvSpPr>
          <p:cNvPr id="5" name="Footer Placeholder 4">
            <a:extLst>
              <a:ext uri="{FF2B5EF4-FFF2-40B4-BE49-F238E27FC236}">
                <a16:creationId xmlns:a16="http://schemas.microsoft.com/office/drawing/2014/main" id="{002C80B0-7AE8-C55F-9D18-D0CD038D1F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02A6E8-AE64-A691-D430-758FD4E728AE}"/>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865580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EA875-A4A4-45D0-C0B4-FA8FB8B22C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C144D4-8470-075A-59DA-25965BB19A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6FE410E-3645-0A59-4657-D65B3261E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AE890BC-CAB6-8B2D-E931-CF209B8A8C4C}"/>
              </a:ext>
            </a:extLst>
          </p:cNvPr>
          <p:cNvSpPr>
            <a:spLocks noGrp="1"/>
          </p:cNvSpPr>
          <p:nvPr>
            <p:ph type="dt" sz="half" idx="10"/>
          </p:nvPr>
        </p:nvSpPr>
        <p:spPr/>
        <p:txBody>
          <a:bodyPr/>
          <a:lstStyle/>
          <a:p>
            <a:fld id="{72345051-2045-45DA-935E-2E3CA1A69ADC}" type="datetimeFigureOut">
              <a:rPr lang="en-US" smtClean="0"/>
              <a:t>9/9/2025</a:t>
            </a:fld>
            <a:endParaRPr lang="en-US"/>
          </a:p>
        </p:txBody>
      </p:sp>
      <p:sp>
        <p:nvSpPr>
          <p:cNvPr id="6" name="Footer Placeholder 5">
            <a:extLst>
              <a:ext uri="{FF2B5EF4-FFF2-40B4-BE49-F238E27FC236}">
                <a16:creationId xmlns:a16="http://schemas.microsoft.com/office/drawing/2014/main" id="{6A0815AF-AEE5-DFBB-9C46-C0BB8E7F3E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AD8EB5-851B-8C1A-E8B2-AE6821111B26}"/>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63330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187BE-3C04-B58B-DAD2-88C048744CE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E7762C-4A53-E2F2-D640-D3F14E1599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317B2D-567C-3DFE-B71B-6D092903C6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4CD12C0-F66B-CB86-768E-68E3FE8693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363D40-7CB9-88ED-F992-BC56E11F2D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D4D8AA-2F09-4F7A-60CE-3531A2DD5FC6}"/>
              </a:ext>
            </a:extLst>
          </p:cNvPr>
          <p:cNvSpPr>
            <a:spLocks noGrp="1"/>
          </p:cNvSpPr>
          <p:nvPr>
            <p:ph type="dt" sz="half" idx="10"/>
          </p:nvPr>
        </p:nvSpPr>
        <p:spPr/>
        <p:txBody>
          <a:bodyPr/>
          <a:lstStyle/>
          <a:p>
            <a:fld id="{72345051-2045-45DA-935E-2E3CA1A69ADC}" type="datetimeFigureOut">
              <a:rPr lang="en-US" smtClean="0"/>
              <a:t>9/9/2025</a:t>
            </a:fld>
            <a:endParaRPr lang="en-US"/>
          </a:p>
        </p:txBody>
      </p:sp>
      <p:sp>
        <p:nvSpPr>
          <p:cNvPr id="8" name="Footer Placeholder 7">
            <a:extLst>
              <a:ext uri="{FF2B5EF4-FFF2-40B4-BE49-F238E27FC236}">
                <a16:creationId xmlns:a16="http://schemas.microsoft.com/office/drawing/2014/main" id="{0E8558E1-EEC0-DCF4-9375-9EFC67218D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8B061A-D5F9-1851-6A63-4874FDD18914}"/>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859415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F8CC-85A6-E184-9F71-D23027C97F3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A8A2AE7-9A1C-2B55-7310-677E13BBBB64}"/>
              </a:ext>
            </a:extLst>
          </p:cNvPr>
          <p:cNvSpPr>
            <a:spLocks noGrp="1"/>
          </p:cNvSpPr>
          <p:nvPr>
            <p:ph type="dt" sz="half" idx="10"/>
          </p:nvPr>
        </p:nvSpPr>
        <p:spPr/>
        <p:txBody>
          <a:bodyPr/>
          <a:lstStyle/>
          <a:p>
            <a:fld id="{72345051-2045-45DA-935E-2E3CA1A69ADC}" type="datetimeFigureOut">
              <a:rPr lang="en-US" smtClean="0"/>
              <a:t>9/9/2025</a:t>
            </a:fld>
            <a:endParaRPr lang="en-US"/>
          </a:p>
        </p:txBody>
      </p:sp>
      <p:sp>
        <p:nvSpPr>
          <p:cNvPr id="4" name="Footer Placeholder 3">
            <a:extLst>
              <a:ext uri="{FF2B5EF4-FFF2-40B4-BE49-F238E27FC236}">
                <a16:creationId xmlns:a16="http://schemas.microsoft.com/office/drawing/2014/main" id="{D73D1BAB-E19B-4739-63D6-4AA99D89E8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F722FC-2F5F-7B33-A359-DAAD04820A46}"/>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91829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6F140D-152F-F049-D836-A315ED0DAA08}"/>
              </a:ext>
            </a:extLst>
          </p:cNvPr>
          <p:cNvSpPr>
            <a:spLocks noGrp="1"/>
          </p:cNvSpPr>
          <p:nvPr>
            <p:ph type="dt" sz="half" idx="10"/>
          </p:nvPr>
        </p:nvSpPr>
        <p:spPr/>
        <p:txBody>
          <a:bodyPr/>
          <a:lstStyle/>
          <a:p>
            <a:fld id="{72345051-2045-45DA-935E-2E3CA1A69ADC}" type="datetimeFigureOut">
              <a:rPr lang="en-US" smtClean="0"/>
              <a:t>9/9/2025</a:t>
            </a:fld>
            <a:endParaRPr lang="en-US"/>
          </a:p>
        </p:txBody>
      </p:sp>
      <p:sp>
        <p:nvSpPr>
          <p:cNvPr id="3" name="Footer Placeholder 2">
            <a:extLst>
              <a:ext uri="{FF2B5EF4-FFF2-40B4-BE49-F238E27FC236}">
                <a16:creationId xmlns:a16="http://schemas.microsoft.com/office/drawing/2014/main" id="{690D29C9-9DAC-9346-2AFF-57EF2209C2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D264A5-78F5-EC49-EF43-8369C48529C1}"/>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81930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6244-E02E-8B8C-D6D0-8BE0F50C02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A843BFF-A6EA-CFD2-AFA9-222F1C4D53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11B7CB5-AF41-E280-9A15-C9B24F4F53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755903-3760-7AA5-3233-3A9133750E85}"/>
              </a:ext>
            </a:extLst>
          </p:cNvPr>
          <p:cNvSpPr>
            <a:spLocks noGrp="1"/>
          </p:cNvSpPr>
          <p:nvPr>
            <p:ph type="dt" sz="half" idx="10"/>
          </p:nvPr>
        </p:nvSpPr>
        <p:spPr/>
        <p:txBody>
          <a:bodyPr/>
          <a:lstStyle/>
          <a:p>
            <a:fld id="{72345051-2045-45DA-935E-2E3CA1A69ADC}" type="datetimeFigureOut">
              <a:rPr lang="en-US" smtClean="0"/>
              <a:t>9/9/2025</a:t>
            </a:fld>
            <a:endParaRPr lang="en-US"/>
          </a:p>
        </p:txBody>
      </p:sp>
      <p:sp>
        <p:nvSpPr>
          <p:cNvPr id="6" name="Footer Placeholder 5">
            <a:extLst>
              <a:ext uri="{FF2B5EF4-FFF2-40B4-BE49-F238E27FC236}">
                <a16:creationId xmlns:a16="http://schemas.microsoft.com/office/drawing/2014/main" id="{9DB9CF87-F948-8644-A48F-0A772AB796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177568-2AD5-5B2A-6447-F7E1FA675FC1}"/>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06230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668E6-DC9F-97FC-00C6-741C0329F3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00CA64-3660-05BA-00C0-ED8C7AA9A6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E70366-A630-C603-85E5-F01F1D74DC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D4A271-747F-210A-CE82-E17E842EA04F}"/>
              </a:ext>
            </a:extLst>
          </p:cNvPr>
          <p:cNvSpPr>
            <a:spLocks noGrp="1"/>
          </p:cNvSpPr>
          <p:nvPr>
            <p:ph type="dt" sz="half" idx="10"/>
          </p:nvPr>
        </p:nvSpPr>
        <p:spPr/>
        <p:txBody>
          <a:bodyPr/>
          <a:lstStyle/>
          <a:p>
            <a:fld id="{72345051-2045-45DA-935E-2E3CA1A69ADC}" type="datetimeFigureOut">
              <a:rPr lang="en-US" smtClean="0"/>
              <a:t>9/9/2025</a:t>
            </a:fld>
            <a:endParaRPr lang="en-US"/>
          </a:p>
        </p:txBody>
      </p:sp>
      <p:sp>
        <p:nvSpPr>
          <p:cNvPr id="6" name="Footer Placeholder 5">
            <a:extLst>
              <a:ext uri="{FF2B5EF4-FFF2-40B4-BE49-F238E27FC236}">
                <a16:creationId xmlns:a16="http://schemas.microsoft.com/office/drawing/2014/main" id="{8F64A812-D079-D0AE-1FFC-EFC78F9BFD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6DBA1-6B3A-2FD4-5B23-682C2FC1C40E}"/>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61439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AC48B-F4A4-869F-3C1F-F5FD1D32DB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5335A5-D204-704C-48D2-B94FDA3260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F72B43-9FC1-617B-7EBD-4A69CC3FE6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2345051-2045-45DA-935E-2E3CA1A69ADC}" type="datetimeFigureOut">
              <a:rPr lang="en-US" smtClean="0"/>
              <a:t>9/9/2025</a:t>
            </a:fld>
            <a:endParaRPr lang="en-US" dirty="0"/>
          </a:p>
        </p:txBody>
      </p:sp>
      <p:sp>
        <p:nvSpPr>
          <p:cNvPr id="5" name="Footer Placeholder 4">
            <a:extLst>
              <a:ext uri="{FF2B5EF4-FFF2-40B4-BE49-F238E27FC236}">
                <a16:creationId xmlns:a16="http://schemas.microsoft.com/office/drawing/2014/main" id="{3A05F24F-47BA-974D-6000-51312B0B2D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BB99EB2F-7832-0345-B2E2-F03AB10084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9654013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10" Type="http://schemas.openxmlformats.org/officeDocument/2006/relationships/image" Target="../media/image8.jpeg"/><Relationship Id="rId4" Type="http://schemas.openxmlformats.org/officeDocument/2006/relationships/image" Target="../media/image5.pn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B08DF-B0BD-8469-80E0-0A686FB1FADE}"/>
              </a:ext>
            </a:extLst>
          </p:cNvPr>
          <p:cNvSpPr>
            <a:spLocks noGrp="1"/>
          </p:cNvSpPr>
          <p:nvPr>
            <p:ph type="ctrTitle"/>
          </p:nvPr>
        </p:nvSpPr>
        <p:spPr>
          <a:xfrm>
            <a:off x="351402" y="4008841"/>
            <a:ext cx="11197470" cy="2215495"/>
          </a:xfrm>
        </p:spPr>
        <p:txBody>
          <a:bodyPr anchor="ctr">
            <a:normAutofit/>
          </a:bodyPr>
          <a:lstStyle/>
          <a:p>
            <a:pPr algn="ctr"/>
            <a:r>
              <a:rPr lang="en-GB" sz="6000" dirty="0">
                <a:solidFill>
                  <a:srgbClr val="841331"/>
                </a:solidFill>
                <a:latin typeface="Aptos Serif" panose="020B0502040204020203" pitchFamily="18" charset="0"/>
                <a:cs typeface="Aptos Serif" panose="020B0502040204020203" pitchFamily="18" charset="0"/>
              </a:rPr>
              <a:t>Welcome to Year 4 </a:t>
            </a:r>
            <a:br>
              <a:rPr lang="en-GB" sz="6000" dirty="0">
                <a:solidFill>
                  <a:srgbClr val="841331"/>
                </a:solidFill>
                <a:latin typeface="Aptos Serif" panose="020B0502040204020203" pitchFamily="18" charset="0"/>
                <a:cs typeface="Aptos Serif" panose="020B0502040204020203" pitchFamily="18" charset="0"/>
              </a:rPr>
            </a:br>
            <a:r>
              <a:rPr lang="en-GB" sz="6000" dirty="0">
                <a:solidFill>
                  <a:srgbClr val="841331"/>
                </a:solidFill>
                <a:latin typeface="Aptos Serif" panose="020B0502040204020203" pitchFamily="18" charset="0"/>
                <a:cs typeface="Aptos Serif" panose="020B0502040204020203" pitchFamily="18" charset="0"/>
              </a:rPr>
              <a:t>Parent Meeting </a:t>
            </a:r>
          </a:p>
        </p:txBody>
      </p:sp>
      <p:pic>
        <p:nvPicPr>
          <p:cNvPr id="6" name="Picture 5">
            <a:extLst>
              <a:ext uri="{FF2B5EF4-FFF2-40B4-BE49-F238E27FC236}">
                <a16:creationId xmlns:a16="http://schemas.microsoft.com/office/drawing/2014/main" id="{0B71B299-D28C-6B4E-E2DF-8529727049B6}"/>
              </a:ext>
            </a:extLst>
          </p:cNvPr>
          <p:cNvPicPr>
            <a:picLocks noChangeAspect="1"/>
          </p:cNvPicPr>
          <p:nvPr/>
        </p:nvPicPr>
        <p:blipFill>
          <a:blip r:embed="rId2"/>
          <a:stretch>
            <a:fillRect/>
          </a:stretch>
        </p:blipFill>
        <p:spPr>
          <a:xfrm>
            <a:off x="4408793" y="505057"/>
            <a:ext cx="3082688" cy="3208881"/>
          </a:xfrm>
          <a:prstGeom prst="rect">
            <a:avLst/>
          </a:prstGeom>
        </p:spPr>
      </p:pic>
    </p:spTree>
    <p:extLst>
      <p:ext uri="{BB962C8B-B14F-4D97-AF65-F5344CB8AC3E}">
        <p14:creationId xmlns:p14="http://schemas.microsoft.com/office/powerpoint/2010/main" val="1339970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A26D8-8FBE-17C8-2A01-3B73796A5323}"/>
              </a:ext>
            </a:extLst>
          </p:cNvPr>
          <p:cNvSpPr>
            <a:spLocks noGrp="1"/>
          </p:cNvSpPr>
          <p:nvPr>
            <p:ph type="title"/>
          </p:nvPr>
        </p:nvSpPr>
        <p:spPr/>
        <p:txBody>
          <a:bodyPr/>
          <a:lstStyle/>
          <a:p>
            <a:r>
              <a:rPr lang="en-GB" dirty="0">
                <a:solidFill>
                  <a:srgbClr val="841331"/>
                </a:solidFill>
                <a:latin typeface="Aptos Serif" panose="02020604070405020304" pitchFamily="18" charset="0"/>
                <a:cs typeface="Aptos Serif" panose="02020604070405020304" pitchFamily="18" charset="0"/>
              </a:rPr>
              <a:t>Expectations of Year 4 Reading</a:t>
            </a:r>
          </a:p>
        </p:txBody>
      </p:sp>
      <p:sp>
        <p:nvSpPr>
          <p:cNvPr id="3" name="Content Placeholder 2">
            <a:extLst>
              <a:ext uri="{FF2B5EF4-FFF2-40B4-BE49-F238E27FC236}">
                <a16:creationId xmlns:a16="http://schemas.microsoft.com/office/drawing/2014/main" id="{7B39A7F8-B616-8352-BFC0-2538E972C944}"/>
              </a:ext>
            </a:extLst>
          </p:cNvPr>
          <p:cNvSpPr>
            <a:spLocks noGrp="1"/>
          </p:cNvSpPr>
          <p:nvPr>
            <p:ph idx="1"/>
          </p:nvPr>
        </p:nvSpPr>
        <p:spPr>
          <a:xfrm>
            <a:off x="838200" y="1929383"/>
            <a:ext cx="5069619" cy="4563491"/>
          </a:xfrm>
        </p:spPr>
        <p:txBody>
          <a:bodyPr>
            <a:normAutofit lnSpcReduction="10000"/>
          </a:bodyPr>
          <a:lstStyle/>
          <a:p>
            <a:pPr marL="0" indent="0">
              <a:buNone/>
            </a:pPr>
            <a:r>
              <a:rPr lang="en-GB" sz="2000" dirty="0">
                <a:latin typeface="Aptos Serif" panose="02020604070405020304" pitchFamily="18" charset="0"/>
                <a:cs typeface="Aptos Serif" panose="02020604070405020304" pitchFamily="18" charset="0"/>
              </a:rPr>
              <a:t>Read daily for a minimum of 5 minutes. </a:t>
            </a:r>
          </a:p>
          <a:p>
            <a:pPr marL="0" indent="0">
              <a:buNone/>
            </a:pPr>
            <a:r>
              <a:rPr lang="en-GB" sz="2000" dirty="0">
                <a:latin typeface="Aptos Serif" panose="02020604070405020304" pitchFamily="18" charset="0"/>
                <a:cs typeface="Aptos Serif" panose="02020604070405020304" pitchFamily="18" charset="0"/>
              </a:rPr>
              <a:t>Children should write a short comment and sign their reading record each time. Parents should sign the children's record at least once per week to verify that the children are reading. </a:t>
            </a:r>
          </a:p>
          <a:p>
            <a:pPr marL="0" indent="0">
              <a:buNone/>
            </a:pPr>
            <a:r>
              <a:rPr lang="en-GB" sz="2000" dirty="0">
                <a:latin typeface="Aptos Serif" panose="02020604070405020304" pitchFamily="18" charset="0"/>
                <a:cs typeface="Aptos Serif" panose="02020604070405020304" pitchFamily="18" charset="0"/>
              </a:rPr>
              <a:t>Once a child has completed their book they will then be issued with a new book. </a:t>
            </a:r>
          </a:p>
          <a:p>
            <a:pPr marL="0" indent="0">
              <a:buNone/>
            </a:pPr>
            <a:r>
              <a:rPr lang="en-GB" sz="2000" dirty="0">
                <a:latin typeface="Aptos Serif" panose="02020604070405020304" pitchFamily="18" charset="0"/>
                <a:cs typeface="Aptos Serif" panose="02020604070405020304" pitchFamily="18" charset="0"/>
              </a:rPr>
              <a:t>Children that are accessing books from the Bubble will complete a short comprehension quiz based on their book and the percentage score will be written in their reading record. </a:t>
            </a:r>
          </a:p>
          <a:p>
            <a:pPr marL="0" indent="0">
              <a:buNone/>
            </a:pPr>
            <a:r>
              <a:rPr lang="en-GB" sz="2000" dirty="0">
                <a:latin typeface="Aptos Serif" panose="02020604070405020304" pitchFamily="18" charset="0"/>
                <a:cs typeface="Aptos Serif" panose="02020604070405020304" pitchFamily="18" charset="0"/>
              </a:rPr>
              <a:t>Reading records will be checked every day and signed on a Monday by school. </a:t>
            </a:r>
          </a:p>
        </p:txBody>
      </p:sp>
      <p:pic>
        <p:nvPicPr>
          <p:cNvPr id="4" name="Picture 3">
            <a:extLst>
              <a:ext uri="{FF2B5EF4-FFF2-40B4-BE49-F238E27FC236}">
                <a16:creationId xmlns:a16="http://schemas.microsoft.com/office/drawing/2014/main" id="{C14C1D8E-C17F-0007-DCC8-90C7CC3D8734}"/>
              </a:ext>
            </a:extLst>
          </p:cNvPr>
          <p:cNvPicPr>
            <a:picLocks noChangeAspect="1"/>
          </p:cNvPicPr>
          <p:nvPr/>
        </p:nvPicPr>
        <p:blipFill>
          <a:blip r:embed="rId2"/>
          <a:stretch>
            <a:fillRect/>
          </a:stretch>
        </p:blipFill>
        <p:spPr>
          <a:xfrm>
            <a:off x="10199993" y="0"/>
            <a:ext cx="1579139" cy="1643783"/>
          </a:xfrm>
          <a:prstGeom prst="rect">
            <a:avLst/>
          </a:prstGeom>
        </p:spPr>
      </p:pic>
      <p:pic>
        <p:nvPicPr>
          <p:cNvPr id="6" name="Picture 5">
            <a:extLst>
              <a:ext uri="{FF2B5EF4-FFF2-40B4-BE49-F238E27FC236}">
                <a16:creationId xmlns:a16="http://schemas.microsoft.com/office/drawing/2014/main" id="{5A7F1434-7D0C-0174-E8F2-769ACFBC77C7}"/>
              </a:ext>
            </a:extLst>
          </p:cNvPr>
          <p:cNvPicPr>
            <a:picLocks noChangeAspect="1"/>
          </p:cNvPicPr>
          <p:nvPr/>
        </p:nvPicPr>
        <p:blipFill>
          <a:blip r:embed="rId3"/>
          <a:stretch>
            <a:fillRect/>
          </a:stretch>
        </p:blipFill>
        <p:spPr>
          <a:xfrm>
            <a:off x="6096000" y="1472946"/>
            <a:ext cx="4604771" cy="5385054"/>
          </a:xfrm>
          <a:prstGeom prst="rect">
            <a:avLst/>
          </a:prstGeom>
        </p:spPr>
      </p:pic>
    </p:spTree>
    <p:extLst>
      <p:ext uri="{BB962C8B-B14F-4D97-AF65-F5344CB8AC3E}">
        <p14:creationId xmlns:p14="http://schemas.microsoft.com/office/powerpoint/2010/main" val="1097764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475FFFC-DE0F-57BA-6E89-066065C2A566}"/>
              </a:ext>
            </a:extLst>
          </p:cNvPr>
          <p:cNvSpPr>
            <a:spLocks noGrp="1"/>
          </p:cNvSpPr>
          <p:nvPr>
            <p:ph type="title"/>
          </p:nvPr>
        </p:nvSpPr>
        <p:spPr>
          <a:xfrm>
            <a:off x="1676400" y="365125"/>
            <a:ext cx="10515600" cy="1325563"/>
          </a:xfrm>
        </p:spPr>
        <p:txBody>
          <a:bodyPr/>
          <a:lstStyle/>
          <a:p>
            <a:r>
              <a:rPr lang="en-GB" dirty="0">
                <a:solidFill>
                  <a:srgbClr val="841331"/>
                </a:solidFill>
                <a:latin typeface="Aptos Serif" panose="02020604070405020304" pitchFamily="18" charset="0"/>
                <a:cs typeface="Aptos Serif" panose="02020604070405020304" pitchFamily="18" charset="0"/>
              </a:rPr>
              <a:t>TTRS Expectations</a:t>
            </a:r>
          </a:p>
        </p:txBody>
      </p:sp>
      <p:sp>
        <p:nvSpPr>
          <p:cNvPr id="3" name="Content Placeholder 2">
            <a:extLst>
              <a:ext uri="{FF2B5EF4-FFF2-40B4-BE49-F238E27FC236}">
                <a16:creationId xmlns:a16="http://schemas.microsoft.com/office/drawing/2014/main" id="{F02EFD72-2E42-7439-D90B-BC8E4B948B0C}"/>
              </a:ext>
            </a:extLst>
          </p:cNvPr>
          <p:cNvSpPr>
            <a:spLocks noGrp="1"/>
          </p:cNvSpPr>
          <p:nvPr>
            <p:ph idx="1"/>
          </p:nvPr>
        </p:nvSpPr>
        <p:spPr>
          <a:xfrm>
            <a:off x="838200" y="1929384"/>
            <a:ext cx="4888832" cy="4251960"/>
          </a:xfrm>
        </p:spPr>
        <p:txBody>
          <a:bodyPr>
            <a:normAutofit fontScale="92500" lnSpcReduction="20000"/>
          </a:bodyPr>
          <a:lstStyle/>
          <a:p>
            <a:pPr marL="0" indent="0">
              <a:buNone/>
            </a:pPr>
            <a:r>
              <a:rPr lang="en-GB" dirty="0">
                <a:latin typeface="Aptos Serif" panose="02020604070405020304" pitchFamily="18" charset="0"/>
                <a:cs typeface="Aptos Serif" panose="02020604070405020304" pitchFamily="18" charset="0"/>
              </a:rPr>
              <a:t>Towards the end of Year 4, the children will complete a Multiplication Tables Check (MTC).</a:t>
            </a:r>
          </a:p>
          <a:p>
            <a:pPr marL="0" indent="0">
              <a:buNone/>
            </a:pPr>
            <a:r>
              <a:rPr lang="en-GB" dirty="0">
                <a:latin typeface="Aptos Serif" panose="02020604070405020304" pitchFamily="18" charset="0"/>
                <a:cs typeface="Aptos Serif" panose="02020604070405020304" pitchFamily="18" charset="0"/>
              </a:rPr>
              <a:t>In preparation for this the children will be completing TTRS at school daily. </a:t>
            </a:r>
          </a:p>
          <a:p>
            <a:pPr marL="0" indent="0">
              <a:buNone/>
            </a:pPr>
            <a:r>
              <a:rPr lang="en-GB" dirty="0">
                <a:latin typeface="Aptos Serif" panose="02020604070405020304" pitchFamily="18" charset="0"/>
                <a:cs typeface="Aptos Serif" panose="02020604070405020304" pitchFamily="18" charset="0"/>
              </a:rPr>
              <a:t>Times Tables are important to improve mental maths skills. </a:t>
            </a:r>
          </a:p>
          <a:p>
            <a:pPr marL="0" indent="0">
              <a:buNone/>
            </a:pPr>
            <a:r>
              <a:rPr lang="en-GB" dirty="0">
                <a:latin typeface="Aptos Serif" panose="02020604070405020304" pitchFamily="18" charset="0"/>
                <a:cs typeface="Aptos Serif" panose="02020604070405020304" pitchFamily="18" charset="0"/>
              </a:rPr>
              <a:t>As part of home learning, children need to practice for at least 25 minutes a week at home.  </a:t>
            </a:r>
          </a:p>
        </p:txBody>
      </p:sp>
      <p:pic>
        <p:nvPicPr>
          <p:cNvPr id="5" name="Picture 4">
            <a:extLst>
              <a:ext uri="{FF2B5EF4-FFF2-40B4-BE49-F238E27FC236}">
                <a16:creationId xmlns:a16="http://schemas.microsoft.com/office/drawing/2014/main" id="{90082438-7B35-B097-D040-374DDC8128E5}"/>
              </a:ext>
            </a:extLst>
          </p:cNvPr>
          <p:cNvPicPr>
            <a:picLocks noChangeAspect="1"/>
          </p:cNvPicPr>
          <p:nvPr/>
        </p:nvPicPr>
        <p:blipFill>
          <a:blip r:embed="rId2"/>
          <a:stretch>
            <a:fillRect/>
          </a:stretch>
        </p:blipFill>
        <p:spPr>
          <a:xfrm>
            <a:off x="48630" y="46905"/>
            <a:ext cx="1579139" cy="1643783"/>
          </a:xfrm>
          <a:prstGeom prst="rect">
            <a:avLst/>
          </a:prstGeom>
        </p:spPr>
      </p:pic>
      <p:pic>
        <p:nvPicPr>
          <p:cNvPr id="7" name="Picture 6">
            <a:extLst>
              <a:ext uri="{FF2B5EF4-FFF2-40B4-BE49-F238E27FC236}">
                <a16:creationId xmlns:a16="http://schemas.microsoft.com/office/drawing/2014/main" id="{F93C0694-5412-ED76-0662-3B95E9030FB1}"/>
              </a:ext>
            </a:extLst>
          </p:cNvPr>
          <p:cNvPicPr>
            <a:picLocks noChangeAspect="1"/>
          </p:cNvPicPr>
          <p:nvPr/>
        </p:nvPicPr>
        <p:blipFill>
          <a:blip r:embed="rId3"/>
          <a:stretch>
            <a:fillRect/>
          </a:stretch>
        </p:blipFill>
        <p:spPr>
          <a:xfrm>
            <a:off x="7056310" y="0"/>
            <a:ext cx="5087060" cy="6801799"/>
          </a:xfrm>
          <a:prstGeom prst="rect">
            <a:avLst/>
          </a:prstGeom>
        </p:spPr>
      </p:pic>
    </p:spTree>
    <p:extLst>
      <p:ext uri="{BB962C8B-B14F-4D97-AF65-F5344CB8AC3E}">
        <p14:creationId xmlns:p14="http://schemas.microsoft.com/office/powerpoint/2010/main" val="3910248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EB25C5E-4CBB-DCB9-DF08-9CA01EAE6676}"/>
              </a:ext>
            </a:extLst>
          </p:cNvPr>
          <p:cNvSpPr txBox="1"/>
          <p:nvPr/>
        </p:nvSpPr>
        <p:spPr>
          <a:xfrm>
            <a:off x="6523663" y="1317431"/>
            <a:ext cx="4956153" cy="2665509"/>
          </a:xfrm>
          <a:prstGeom prst="rect">
            <a:avLst/>
          </a:prstGeom>
        </p:spPr>
        <p:txBody>
          <a:bodyPr vert="horz" lIns="91440" tIns="45720" rIns="91440" bIns="45720" rtlCol="0" anchor="b">
            <a:noAutofit/>
          </a:bodyPr>
          <a:lstStyle/>
          <a:p>
            <a:pPr algn="r" defTabSz="914400">
              <a:lnSpc>
                <a:spcPct val="90000"/>
              </a:lnSpc>
              <a:spcBef>
                <a:spcPct val="0"/>
              </a:spcBef>
              <a:spcAft>
                <a:spcPts val="600"/>
              </a:spcAft>
            </a:pPr>
            <a:r>
              <a:rPr lang="en-US" sz="9600" b="1" kern="1200" dirty="0">
                <a:solidFill>
                  <a:schemeClr val="bg1"/>
                </a:solidFill>
                <a:latin typeface="+mj-lt"/>
                <a:ea typeface="+mj-ea"/>
                <a:cs typeface="+mj-cs"/>
              </a:rPr>
              <a:t>Welcome</a:t>
            </a:r>
          </a:p>
          <a:p>
            <a:pPr algn="r" defTabSz="914400">
              <a:lnSpc>
                <a:spcPct val="90000"/>
              </a:lnSpc>
              <a:spcBef>
                <a:spcPct val="0"/>
              </a:spcBef>
              <a:spcAft>
                <a:spcPts val="600"/>
              </a:spcAft>
            </a:pPr>
            <a:r>
              <a:rPr lang="en-US" sz="2800" b="1" u="sng" kern="1200" dirty="0">
                <a:solidFill>
                  <a:schemeClr val="bg1"/>
                </a:solidFill>
                <a:latin typeface="+mj-lt"/>
                <a:ea typeface="+mj-ea"/>
                <a:cs typeface="+mj-cs"/>
              </a:rPr>
              <a:t>1.102024</a:t>
            </a:r>
          </a:p>
        </p:txBody>
      </p:sp>
      <p:pic>
        <p:nvPicPr>
          <p:cNvPr id="5" name="Picture 4" descr="A logo of a church&#10;&#10;Description automatically generated">
            <a:extLst>
              <a:ext uri="{FF2B5EF4-FFF2-40B4-BE49-F238E27FC236}">
                <a16:creationId xmlns:a16="http://schemas.microsoft.com/office/drawing/2014/main" id="{30A3B6AE-7C29-EB49-57D2-82A19B33D679}"/>
              </a:ext>
            </a:extLst>
          </p:cNvPr>
          <p:cNvPicPr>
            <a:picLocks noChangeAspect="1"/>
          </p:cNvPicPr>
          <p:nvPr/>
        </p:nvPicPr>
        <p:blipFill>
          <a:blip r:embed="rId3"/>
          <a:stretch>
            <a:fillRect/>
          </a:stretch>
        </p:blipFill>
        <p:spPr>
          <a:xfrm>
            <a:off x="1049068" y="1135466"/>
            <a:ext cx="4453374" cy="4985347"/>
          </a:xfrm>
          <a:prstGeom prst="rect">
            <a:avLst/>
          </a:prstGeom>
        </p:spPr>
      </p:pic>
      <p:sp>
        <p:nvSpPr>
          <p:cNvPr id="3" name="TextBox 2">
            <a:extLst>
              <a:ext uri="{FF2B5EF4-FFF2-40B4-BE49-F238E27FC236}">
                <a16:creationId xmlns:a16="http://schemas.microsoft.com/office/drawing/2014/main" id="{628D42F0-3E2A-74A9-8160-80FF1FF4EAC7}"/>
              </a:ext>
            </a:extLst>
          </p:cNvPr>
          <p:cNvSpPr txBox="1"/>
          <p:nvPr/>
        </p:nvSpPr>
        <p:spPr>
          <a:xfrm>
            <a:off x="6096000" y="187435"/>
            <a:ext cx="5821524" cy="7569123"/>
          </a:xfrm>
          <a:prstGeom prst="rect">
            <a:avLst/>
          </a:prstGeom>
          <a:noFill/>
        </p:spPr>
        <p:txBody>
          <a:bodyPr wrap="square">
            <a:spAutoFit/>
          </a:bodyPr>
          <a:lstStyle/>
          <a:p>
            <a:pPr algn="ctr">
              <a:lnSpc>
                <a:spcPct val="120000"/>
              </a:lnSpc>
            </a:pPr>
            <a:r>
              <a:rPr lang="en-GB" sz="3600" b="1" dirty="0">
                <a:solidFill>
                  <a:srgbClr val="812121"/>
                </a:solidFill>
                <a:latin typeface="SassoonPrimary" panose="020B0500000000000000" pitchFamily="34" charset="0"/>
              </a:rPr>
              <a:t>THE YEAR 4 TEAM</a:t>
            </a:r>
          </a:p>
          <a:p>
            <a:pPr algn="ctr">
              <a:lnSpc>
                <a:spcPct val="120000"/>
              </a:lnSpc>
            </a:pPr>
            <a:r>
              <a:rPr lang="en-GB" sz="3600" dirty="0">
                <a:latin typeface="SassoonPrimary" panose="020B0500000000000000" pitchFamily="34" charset="0"/>
                <a:ea typeface="Calibri" panose="020F0502020204030204" pitchFamily="34" charset="0"/>
              </a:rPr>
              <a:t>Miss Ellison (Class Teacher)</a:t>
            </a:r>
          </a:p>
          <a:p>
            <a:pPr algn="ctr">
              <a:lnSpc>
                <a:spcPct val="120000"/>
              </a:lnSpc>
            </a:pPr>
            <a:r>
              <a:rPr lang="en-GB" sz="3600" dirty="0">
                <a:latin typeface="SassoonPrimary" panose="020B0500000000000000" pitchFamily="34" charset="0"/>
                <a:ea typeface="Calibri" panose="020F0502020204030204" pitchFamily="34" charset="0"/>
              </a:rPr>
              <a:t>Mrs Wong (TA)</a:t>
            </a:r>
          </a:p>
          <a:p>
            <a:pPr algn="ctr">
              <a:lnSpc>
                <a:spcPct val="120000"/>
              </a:lnSpc>
            </a:pPr>
            <a:r>
              <a:rPr lang="en-GB" sz="3600" dirty="0">
                <a:latin typeface="SassoonPrimary" panose="020B0500000000000000" pitchFamily="34" charset="0"/>
                <a:ea typeface="Calibri" panose="020F0502020204030204" pitchFamily="34" charset="0"/>
              </a:rPr>
              <a:t>Mrs Jones (Cover)</a:t>
            </a:r>
          </a:p>
          <a:p>
            <a:pPr algn="ctr">
              <a:lnSpc>
                <a:spcPct val="120000"/>
              </a:lnSpc>
            </a:pPr>
            <a:endParaRPr lang="en-GB" sz="3600" dirty="0">
              <a:latin typeface="SassoonPrimary" panose="020B0500000000000000" pitchFamily="34" charset="0"/>
              <a:ea typeface="Calibri" panose="020F0502020204030204" pitchFamily="34" charset="0"/>
            </a:endParaRPr>
          </a:p>
          <a:p>
            <a:pPr algn="ctr">
              <a:lnSpc>
                <a:spcPct val="120000"/>
              </a:lnSpc>
            </a:pPr>
            <a:r>
              <a:rPr lang="en-GB" sz="3600" b="1" dirty="0">
                <a:solidFill>
                  <a:srgbClr val="812121"/>
                </a:solidFill>
                <a:latin typeface="SassoonPrimary" panose="020B0500000000000000" pitchFamily="34" charset="0"/>
              </a:rPr>
              <a:t>SWIMMING STAFF</a:t>
            </a:r>
          </a:p>
          <a:p>
            <a:pPr algn="ctr">
              <a:lnSpc>
                <a:spcPct val="120000"/>
              </a:lnSpc>
            </a:pPr>
            <a:r>
              <a:rPr lang="en-GB" sz="3600" dirty="0">
                <a:latin typeface="SassoonPrimary" panose="020B0500000000000000" pitchFamily="34" charset="0"/>
                <a:ea typeface="Calibri" panose="020F0502020204030204" pitchFamily="34" charset="0"/>
              </a:rPr>
              <a:t>Mrs Wong</a:t>
            </a:r>
          </a:p>
          <a:p>
            <a:pPr algn="ctr">
              <a:lnSpc>
                <a:spcPct val="120000"/>
              </a:lnSpc>
            </a:pPr>
            <a:r>
              <a:rPr lang="en-GB" sz="3600" dirty="0">
                <a:latin typeface="SassoonPrimary" panose="020B0500000000000000" pitchFamily="34" charset="0"/>
                <a:ea typeface="Calibri" panose="020F0502020204030204" pitchFamily="34" charset="0"/>
              </a:rPr>
              <a:t>Mr Sawyer</a:t>
            </a:r>
          </a:p>
          <a:p>
            <a:pPr algn="ctr">
              <a:lnSpc>
                <a:spcPct val="120000"/>
              </a:lnSpc>
            </a:pPr>
            <a:r>
              <a:rPr lang="en-GB" sz="3600" dirty="0">
                <a:latin typeface="SassoonPrimary" panose="020B0500000000000000" pitchFamily="34" charset="0"/>
                <a:ea typeface="Calibri" panose="020F0502020204030204" pitchFamily="34" charset="0"/>
              </a:rPr>
              <a:t>Miss Hart </a:t>
            </a:r>
          </a:p>
          <a:p>
            <a:pPr algn="ctr">
              <a:lnSpc>
                <a:spcPct val="120000"/>
              </a:lnSpc>
            </a:pPr>
            <a:endParaRPr lang="en-GB" sz="4800" dirty="0">
              <a:latin typeface="SassoonPrimary" panose="020B0500000000000000" pitchFamily="34" charset="0"/>
              <a:ea typeface="Calibri" panose="020F0502020204030204" pitchFamily="34" charset="0"/>
            </a:endParaRPr>
          </a:p>
        </p:txBody>
      </p:sp>
    </p:spTree>
    <p:custDataLst>
      <p:tags r:id="rId1"/>
    </p:custDataLst>
    <p:extLst>
      <p:ext uri="{BB962C8B-B14F-4D97-AF65-F5344CB8AC3E}">
        <p14:creationId xmlns:p14="http://schemas.microsoft.com/office/powerpoint/2010/main" val="2870978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A78345-4CBD-E256-8022-49E76DC350ED}"/>
              </a:ext>
            </a:extLst>
          </p:cNvPr>
          <p:cNvSpPr txBox="1"/>
          <p:nvPr/>
        </p:nvSpPr>
        <p:spPr>
          <a:xfrm>
            <a:off x="-336885" y="199490"/>
            <a:ext cx="6096000" cy="644857"/>
          </a:xfrm>
          <a:prstGeom prst="rect">
            <a:avLst/>
          </a:prstGeom>
          <a:noFill/>
        </p:spPr>
        <p:txBody>
          <a:bodyPr wrap="square">
            <a:spAutoFit/>
          </a:bodyPr>
          <a:lstStyle/>
          <a:p>
            <a:pPr algn="ctr">
              <a:lnSpc>
                <a:spcPct val="120000"/>
              </a:lnSpc>
            </a:pPr>
            <a:r>
              <a:rPr lang="en-GB" sz="3200" b="1" dirty="0">
                <a:solidFill>
                  <a:srgbClr val="812121"/>
                </a:solidFill>
                <a:latin typeface="SassoonPrimary" panose="020B0500000000000000" pitchFamily="34" charset="0"/>
              </a:rPr>
              <a:t>ATTENDANCE MATTERS </a:t>
            </a:r>
          </a:p>
        </p:txBody>
      </p:sp>
      <p:pic>
        <p:nvPicPr>
          <p:cNvPr id="4" name="Picture 3" descr="A table with text and images&#10;&#10;AI-generated content may be incorrect.">
            <a:extLst>
              <a:ext uri="{FF2B5EF4-FFF2-40B4-BE49-F238E27FC236}">
                <a16:creationId xmlns:a16="http://schemas.microsoft.com/office/drawing/2014/main" id="{9BBE92BB-7BE9-C628-4E29-49D389C5D530}"/>
              </a:ext>
            </a:extLst>
          </p:cNvPr>
          <p:cNvPicPr>
            <a:picLocks noChangeAspect="1"/>
          </p:cNvPicPr>
          <p:nvPr/>
        </p:nvPicPr>
        <p:blipFill>
          <a:blip r:embed="rId2"/>
          <a:srcRect l="1788" t="28042" r="51240" b="3475"/>
          <a:stretch>
            <a:fillRect/>
          </a:stretch>
        </p:blipFill>
        <p:spPr>
          <a:xfrm>
            <a:off x="280736" y="1026694"/>
            <a:ext cx="5959643" cy="5512821"/>
          </a:xfrm>
          <a:prstGeom prst="rect">
            <a:avLst/>
          </a:prstGeom>
        </p:spPr>
      </p:pic>
      <p:pic>
        <p:nvPicPr>
          <p:cNvPr id="5" name="Picture 4" descr="A table with text and images&#10;&#10;AI-generated content may be incorrect.">
            <a:extLst>
              <a:ext uri="{FF2B5EF4-FFF2-40B4-BE49-F238E27FC236}">
                <a16:creationId xmlns:a16="http://schemas.microsoft.com/office/drawing/2014/main" id="{AC0CEC05-D0D9-C9D0-FD6F-021604D16C8D}"/>
              </a:ext>
            </a:extLst>
          </p:cNvPr>
          <p:cNvPicPr>
            <a:picLocks noChangeAspect="1"/>
          </p:cNvPicPr>
          <p:nvPr/>
        </p:nvPicPr>
        <p:blipFill>
          <a:blip r:embed="rId2"/>
          <a:srcRect l="56070" t="29418" b="8125"/>
          <a:stretch>
            <a:fillRect/>
          </a:stretch>
        </p:blipFill>
        <p:spPr>
          <a:xfrm>
            <a:off x="6240379" y="1176261"/>
            <a:ext cx="6021440" cy="5213685"/>
          </a:xfrm>
          <a:prstGeom prst="rect">
            <a:avLst/>
          </a:prstGeom>
        </p:spPr>
      </p:pic>
    </p:spTree>
    <p:extLst>
      <p:ext uri="{BB962C8B-B14F-4D97-AF65-F5344CB8AC3E}">
        <p14:creationId xmlns:p14="http://schemas.microsoft.com/office/powerpoint/2010/main" val="801654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5E6EA-CB6A-1387-E48B-81FA920470B9}"/>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9B132C50-BCD0-FA2B-ACB7-B0270472A8FA}"/>
              </a:ext>
            </a:extLst>
          </p:cNvPr>
          <p:cNvSpPr txBox="1"/>
          <p:nvPr/>
        </p:nvSpPr>
        <p:spPr>
          <a:xfrm>
            <a:off x="6523663" y="1317431"/>
            <a:ext cx="4956153" cy="2665509"/>
          </a:xfrm>
          <a:prstGeom prst="rect">
            <a:avLst/>
          </a:prstGeom>
        </p:spPr>
        <p:txBody>
          <a:bodyPr vert="horz" lIns="91440" tIns="45720" rIns="91440" bIns="45720" rtlCol="0" anchor="b">
            <a:noAutofit/>
          </a:bodyPr>
          <a:lstStyle/>
          <a:p>
            <a:pPr algn="r" defTabSz="914400">
              <a:lnSpc>
                <a:spcPct val="90000"/>
              </a:lnSpc>
              <a:spcBef>
                <a:spcPct val="0"/>
              </a:spcBef>
              <a:spcAft>
                <a:spcPts val="600"/>
              </a:spcAft>
            </a:pPr>
            <a:r>
              <a:rPr lang="en-US" sz="9600" b="1" kern="1200" dirty="0">
                <a:solidFill>
                  <a:schemeClr val="bg1"/>
                </a:solidFill>
                <a:latin typeface="+mj-lt"/>
                <a:ea typeface="+mj-ea"/>
                <a:cs typeface="+mj-cs"/>
              </a:rPr>
              <a:t>Welcome</a:t>
            </a:r>
          </a:p>
          <a:p>
            <a:pPr algn="r" defTabSz="914400">
              <a:lnSpc>
                <a:spcPct val="90000"/>
              </a:lnSpc>
              <a:spcBef>
                <a:spcPct val="0"/>
              </a:spcBef>
              <a:spcAft>
                <a:spcPts val="600"/>
              </a:spcAft>
            </a:pPr>
            <a:r>
              <a:rPr lang="en-US" sz="2800" b="1" u="sng" kern="1200" dirty="0">
                <a:solidFill>
                  <a:schemeClr val="bg1"/>
                </a:solidFill>
                <a:latin typeface="+mj-lt"/>
                <a:ea typeface="+mj-ea"/>
                <a:cs typeface="+mj-cs"/>
              </a:rPr>
              <a:t>1.102024</a:t>
            </a:r>
          </a:p>
        </p:txBody>
      </p:sp>
      <p:pic>
        <p:nvPicPr>
          <p:cNvPr id="5" name="Picture 4" descr="A logo of a church&#10;&#10;Description automatically generated">
            <a:extLst>
              <a:ext uri="{FF2B5EF4-FFF2-40B4-BE49-F238E27FC236}">
                <a16:creationId xmlns:a16="http://schemas.microsoft.com/office/drawing/2014/main" id="{F02FD9FF-615F-8071-5C5C-E9429FA0DADD}"/>
              </a:ext>
            </a:extLst>
          </p:cNvPr>
          <p:cNvPicPr>
            <a:picLocks noChangeAspect="1"/>
          </p:cNvPicPr>
          <p:nvPr/>
        </p:nvPicPr>
        <p:blipFill>
          <a:blip r:embed="rId3"/>
          <a:stretch>
            <a:fillRect/>
          </a:stretch>
        </p:blipFill>
        <p:spPr>
          <a:xfrm>
            <a:off x="9473629" y="133396"/>
            <a:ext cx="2115381" cy="1434148"/>
          </a:xfrm>
          <a:prstGeom prst="rect">
            <a:avLst/>
          </a:prstGeom>
        </p:spPr>
      </p:pic>
      <p:sp>
        <p:nvSpPr>
          <p:cNvPr id="3" name="TextBox 2">
            <a:extLst>
              <a:ext uri="{FF2B5EF4-FFF2-40B4-BE49-F238E27FC236}">
                <a16:creationId xmlns:a16="http://schemas.microsoft.com/office/drawing/2014/main" id="{F591B00A-CB32-D6F7-771F-46BFD496C317}"/>
              </a:ext>
            </a:extLst>
          </p:cNvPr>
          <p:cNvSpPr txBox="1"/>
          <p:nvPr/>
        </p:nvSpPr>
        <p:spPr>
          <a:xfrm>
            <a:off x="284522" y="277590"/>
            <a:ext cx="10767632" cy="6093976"/>
          </a:xfrm>
          <a:prstGeom prst="rect">
            <a:avLst/>
          </a:prstGeom>
          <a:noFill/>
        </p:spPr>
        <p:txBody>
          <a:bodyPr wrap="square">
            <a:spAutoFit/>
          </a:bodyPr>
          <a:lstStyle/>
          <a:p>
            <a:pPr algn="ctr"/>
            <a:r>
              <a:rPr lang="en-GB" sz="3600" dirty="0">
                <a:solidFill>
                  <a:srgbClr val="841331"/>
                </a:solidFill>
                <a:latin typeface="Aptos Serif" panose="02020604070405020304" pitchFamily="18" charset="0"/>
                <a:cs typeface="Aptos Serif" panose="02020604070405020304" pitchFamily="18" charset="0"/>
              </a:rPr>
              <a:t>Communication Plan Key Points: </a:t>
            </a:r>
          </a:p>
          <a:p>
            <a:pPr algn="ctr"/>
            <a:endParaRPr lang="en-GB" sz="3600" dirty="0">
              <a:solidFill>
                <a:srgbClr val="841331"/>
              </a:solidFill>
              <a:latin typeface="Aptos Serif" panose="02020604070405020304" pitchFamily="18" charset="0"/>
              <a:cs typeface="Aptos Serif" panose="02020604070405020304" pitchFamily="18" charset="0"/>
            </a:endParaRPr>
          </a:p>
          <a:p>
            <a:pPr algn="ctr"/>
            <a:endParaRPr lang="en-GB" dirty="0"/>
          </a:p>
          <a:p>
            <a:r>
              <a:rPr lang="en-GB" sz="2000" dirty="0"/>
              <a:t>5 working days to reply – we try to respond sooner but can’t always guarantee it depending on what is already scheduled that week.</a:t>
            </a:r>
          </a:p>
          <a:p>
            <a:r>
              <a:rPr lang="en-GB" sz="2000" dirty="0"/>
              <a:t>Not all staff work every day.</a:t>
            </a:r>
          </a:p>
          <a:p>
            <a:pPr marL="342900" indent="-342900">
              <a:buFont typeface="Arial" panose="020B0604020202020204" pitchFamily="34" charset="0"/>
              <a:buChar char="•"/>
            </a:pPr>
            <a:r>
              <a:rPr lang="en-GB" sz="2000" dirty="0"/>
              <a:t>We kindly ask that parents arrange meetings with staff in advance rather than arriving at school without notice. As our school grounds are private, unplanned visits may not be possible, and staff are often engaged with teaching or other scheduled responsibilities. To ensure we can give you the time and attention you deserve, please contact the school office to arrange a suitable appointment. </a:t>
            </a:r>
          </a:p>
          <a:p>
            <a:r>
              <a:rPr lang="en-GB" sz="2000" dirty="0"/>
              <a:t>This is because - Staff have pre-planned work to complete or undertake or  might not be in or in a position to support you at that time.</a:t>
            </a:r>
          </a:p>
          <a:p>
            <a:r>
              <a:rPr lang="en-GB" sz="2000" dirty="0"/>
              <a:t>When communicating with school, include key facts and try and avoid emotive language this helps us to be more effective and efficient in feedback and any investigations.</a:t>
            </a:r>
          </a:p>
          <a:p>
            <a:r>
              <a:rPr lang="en-GB" sz="2000" dirty="0"/>
              <a:t>Facebook is not a part of our communication plan – it is a window into school life. All questions, queries must be directed to the office. Inappropriate comments will be deleted, and comments may be turn off for that post or class posts moving forward.</a:t>
            </a:r>
          </a:p>
        </p:txBody>
      </p:sp>
    </p:spTree>
    <p:custDataLst>
      <p:tags r:id="rId1"/>
    </p:custDataLst>
    <p:extLst>
      <p:ext uri="{BB962C8B-B14F-4D97-AF65-F5344CB8AC3E}">
        <p14:creationId xmlns:p14="http://schemas.microsoft.com/office/powerpoint/2010/main" val="1661218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0CC98-862B-E0BA-9F41-BE9AB8904E12}"/>
              </a:ext>
            </a:extLst>
          </p:cNvPr>
          <p:cNvSpPr>
            <a:spLocks noGrp="1"/>
          </p:cNvSpPr>
          <p:nvPr>
            <p:ph type="title"/>
          </p:nvPr>
        </p:nvSpPr>
        <p:spPr/>
        <p:txBody>
          <a:bodyPr/>
          <a:lstStyle/>
          <a:p>
            <a:r>
              <a:rPr lang="en-GB" dirty="0">
                <a:solidFill>
                  <a:srgbClr val="841331"/>
                </a:solidFill>
                <a:latin typeface="Aptos Serif" panose="02020604070405020304" pitchFamily="18" charset="0"/>
                <a:cs typeface="Aptos Serif" panose="02020604070405020304" pitchFamily="18" charset="0"/>
              </a:rPr>
              <a:t>Swimming </a:t>
            </a:r>
            <a:endParaRPr lang="en-GB" dirty="0"/>
          </a:p>
        </p:txBody>
      </p:sp>
      <p:sp>
        <p:nvSpPr>
          <p:cNvPr id="3" name="Content Placeholder 2">
            <a:extLst>
              <a:ext uri="{FF2B5EF4-FFF2-40B4-BE49-F238E27FC236}">
                <a16:creationId xmlns:a16="http://schemas.microsoft.com/office/drawing/2014/main" id="{4CD109A2-EDC7-8158-97DB-564AF08F32CD}"/>
              </a:ext>
            </a:extLst>
          </p:cNvPr>
          <p:cNvSpPr>
            <a:spLocks noGrp="1"/>
          </p:cNvSpPr>
          <p:nvPr>
            <p:ph idx="1"/>
          </p:nvPr>
        </p:nvSpPr>
        <p:spPr>
          <a:xfrm>
            <a:off x="838200" y="1643783"/>
            <a:ext cx="5570551" cy="4537561"/>
          </a:xfrm>
        </p:spPr>
        <p:txBody>
          <a:bodyPr>
            <a:normAutofit fontScale="85000" lnSpcReduction="20000"/>
          </a:bodyPr>
          <a:lstStyle/>
          <a:p>
            <a:pPr marL="0" indent="0">
              <a:buNone/>
            </a:pPr>
            <a:r>
              <a:rPr lang="en-GB" sz="3600" dirty="0">
                <a:latin typeface="Aptos Serif" panose="02020604070405020304" pitchFamily="18" charset="0"/>
                <a:cs typeface="Aptos Serif" panose="02020604070405020304" pitchFamily="18" charset="0"/>
              </a:rPr>
              <a:t>Swimming will take place every Friday afternoon in place of PE . </a:t>
            </a:r>
          </a:p>
          <a:p>
            <a:pPr marL="0" indent="0">
              <a:buNone/>
            </a:pPr>
            <a:endParaRPr lang="en-GB" sz="3600" dirty="0">
              <a:latin typeface="Aptos Serif" panose="02020604070405020304" pitchFamily="18" charset="0"/>
              <a:cs typeface="Aptos Serif" panose="02020604070405020304" pitchFamily="18" charset="0"/>
            </a:endParaRPr>
          </a:p>
          <a:p>
            <a:pPr marL="0" indent="0">
              <a:buNone/>
            </a:pPr>
            <a:r>
              <a:rPr lang="en-GB" sz="3600" dirty="0">
                <a:latin typeface="Aptos Serif" panose="02020604070405020304" pitchFamily="18" charset="0"/>
                <a:cs typeface="Aptos Serif" panose="02020604070405020304" pitchFamily="18" charset="0"/>
              </a:rPr>
              <a:t>What your child needs:</a:t>
            </a:r>
          </a:p>
          <a:p>
            <a:pPr>
              <a:buFontTx/>
              <a:buChar char="-"/>
            </a:pPr>
            <a:r>
              <a:rPr lang="en-GB" sz="3600" dirty="0">
                <a:latin typeface="Aptos Serif" panose="02020604070405020304" pitchFamily="18" charset="0"/>
                <a:cs typeface="Aptos Serif" panose="02020604070405020304" pitchFamily="18" charset="0"/>
              </a:rPr>
              <a:t>Swimming shorts/costume  *no bikinis please </a:t>
            </a:r>
          </a:p>
          <a:p>
            <a:pPr>
              <a:buFontTx/>
              <a:buChar char="-"/>
            </a:pPr>
            <a:r>
              <a:rPr lang="en-GB" sz="3600" dirty="0">
                <a:latin typeface="Aptos Serif" panose="02020604070405020304" pitchFamily="18" charset="0"/>
                <a:cs typeface="Aptos Serif" panose="02020604070405020304" pitchFamily="18" charset="0"/>
              </a:rPr>
              <a:t>Towel</a:t>
            </a:r>
          </a:p>
          <a:p>
            <a:pPr>
              <a:buFontTx/>
              <a:buChar char="-"/>
            </a:pPr>
            <a:r>
              <a:rPr lang="en-GB" sz="3600" dirty="0">
                <a:latin typeface="Aptos Serif" panose="02020604070405020304" pitchFamily="18" charset="0"/>
                <a:cs typeface="Aptos Serif" panose="02020604070405020304" pitchFamily="18" charset="0"/>
              </a:rPr>
              <a:t>Goggles if needed </a:t>
            </a:r>
          </a:p>
          <a:p>
            <a:pPr>
              <a:buFontTx/>
              <a:buChar char="-"/>
            </a:pPr>
            <a:r>
              <a:rPr lang="en-GB" sz="3600" dirty="0">
                <a:latin typeface="Aptos Serif" panose="02020604070405020304" pitchFamily="18" charset="0"/>
                <a:cs typeface="Aptos Serif" panose="02020604070405020304" pitchFamily="18" charset="0"/>
              </a:rPr>
              <a:t>Hair needs to be tied back and no jewellery</a:t>
            </a:r>
          </a:p>
        </p:txBody>
      </p:sp>
      <p:pic>
        <p:nvPicPr>
          <p:cNvPr id="6" name="Picture 5">
            <a:extLst>
              <a:ext uri="{FF2B5EF4-FFF2-40B4-BE49-F238E27FC236}">
                <a16:creationId xmlns:a16="http://schemas.microsoft.com/office/drawing/2014/main" id="{275B065C-5713-16C7-4921-B9BF115DC978}"/>
              </a:ext>
            </a:extLst>
          </p:cNvPr>
          <p:cNvPicPr>
            <a:picLocks noChangeAspect="1"/>
          </p:cNvPicPr>
          <p:nvPr/>
        </p:nvPicPr>
        <p:blipFill>
          <a:blip r:embed="rId2"/>
          <a:stretch>
            <a:fillRect/>
          </a:stretch>
        </p:blipFill>
        <p:spPr>
          <a:xfrm>
            <a:off x="10199993" y="0"/>
            <a:ext cx="1579139" cy="1643783"/>
          </a:xfrm>
          <a:prstGeom prst="rect">
            <a:avLst/>
          </a:prstGeom>
        </p:spPr>
      </p:pic>
      <p:sp>
        <p:nvSpPr>
          <p:cNvPr id="7" name="Content Placeholder 2">
            <a:extLst>
              <a:ext uri="{FF2B5EF4-FFF2-40B4-BE49-F238E27FC236}">
                <a16:creationId xmlns:a16="http://schemas.microsoft.com/office/drawing/2014/main" id="{F826C051-B11B-13DA-6540-5608D41D812F}"/>
              </a:ext>
            </a:extLst>
          </p:cNvPr>
          <p:cNvSpPr txBox="1">
            <a:spLocks/>
          </p:cNvSpPr>
          <p:nvPr/>
        </p:nvSpPr>
        <p:spPr>
          <a:xfrm>
            <a:off x="6809267" y="1643783"/>
            <a:ext cx="4144017" cy="425196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b="1" dirty="0">
                <a:latin typeface="Aptos Serif" panose="02020604070405020304" pitchFamily="18" charset="0"/>
                <a:cs typeface="Aptos Serif" panose="02020604070405020304" pitchFamily="18" charset="0"/>
              </a:rPr>
              <a:t>Children can be collected from the Pelican centre. They will be dismissed from their from 3:10pm. We will set off back to school at 3:15pm. </a:t>
            </a:r>
          </a:p>
          <a:p>
            <a:pPr marL="0" indent="0">
              <a:buFont typeface="Arial" panose="020B0604020202020204" pitchFamily="34" charset="0"/>
              <a:buNone/>
            </a:pPr>
            <a:endParaRPr lang="en-GB" sz="3600" b="1" dirty="0">
              <a:latin typeface="Aptos Serif" panose="02020604070405020304" pitchFamily="18" charset="0"/>
              <a:cs typeface="Aptos Serif" panose="02020604070405020304" pitchFamily="18" charset="0"/>
            </a:endParaRPr>
          </a:p>
          <a:p>
            <a:pPr marL="0" indent="0">
              <a:buFont typeface="Arial" panose="020B0604020202020204" pitchFamily="34" charset="0"/>
              <a:buNone/>
            </a:pPr>
            <a:r>
              <a:rPr lang="en-GB" sz="3600" b="1" dirty="0">
                <a:latin typeface="Aptos Serif" panose="02020604070405020304" pitchFamily="18" charset="0"/>
                <a:cs typeface="Aptos Serif" panose="02020604070405020304" pitchFamily="18" charset="0"/>
              </a:rPr>
              <a:t>Children need to come to school with their PE kits on and a spare bag with their swimming kits in. </a:t>
            </a:r>
          </a:p>
        </p:txBody>
      </p:sp>
    </p:spTree>
    <p:extLst>
      <p:ext uri="{BB962C8B-B14F-4D97-AF65-F5344CB8AC3E}">
        <p14:creationId xmlns:p14="http://schemas.microsoft.com/office/powerpoint/2010/main" val="2702874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8847E-1605-E323-F2BA-3C5BD9B8DAD8}"/>
              </a:ext>
            </a:extLst>
          </p:cNvPr>
          <p:cNvSpPr>
            <a:spLocks noGrp="1"/>
          </p:cNvSpPr>
          <p:nvPr>
            <p:ph type="title"/>
          </p:nvPr>
        </p:nvSpPr>
        <p:spPr/>
        <p:txBody>
          <a:bodyPr/>
          <a:lstStyle/>
          <a:p>
            <a:r>
              <a:rPr lang="en-GB" dirty="0">
                <a:solidFill>
                  <a:srgbClr val="841331"/>
                </a:solidFill>
                <a:latin typeface="Aptos Serif" panose="02020604070405020304" pitchFamily="18" charset="0"/>
                <a:cs typeface="Aptos Serif" panose="02020604070405020304" pitchFamily="18" charset="0"/>
              </a:rPr>
              <a:t>What to bring to school </a:t>
            </a:r>
            <a:endParaRPr lang="en-GB" dirty="0"/>
          </a:p>
        </p:txBody>
      </p:sp>
      <p:pic>
        <p:nvPicPr>
          <p:cNvPr id="4" name="Picture 3">
            <a:extLst>
              <a:ext uri="{FF2B5EF4-FFF2-40B4-BE49-F238E27FC236}">
                <a16:creationId xmlns:a16="http://schemas.microsoft.com/office/drawing/2014/main" id="{60B9E008-499F-7F17-95F2-67351D4BC7B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773837" y="2274115"/>
            <a:ext cx="2244447" cy="1927418"/>
          </a:xfrm>
          <a:prstGeom prst="rect">
            <a:avLst/>
          </a:prstGeom>
        </p:spPr>
      </p:pic>
      <p:pic>
        <p:nvPicPr>
          <p:cNvPr id="5" name="Picture 4">
            <a:extLst>
              <a:ext uri="{FF2B5EF4-FFF2-40B4-BE49-F238E27FC236}">
                <a16:creationId xmlns:a16="http://schemas.microsoft.com/office/drawing/2014/main" id="{507500EB-AF1A-8C02-2C0F-7656AD190D5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50998" y1="23253" x2="50998" y2="23253"/>
                        <a14:foregroundMark x1="60279" y1="38523" x2="60279" y2="38523"/>
                        <a14:foregroundMark x1="61976" y1="31637" x2="61976" y2="31637"/>
                        <a14:foregroundMark x1="63074" y1="21956" x2="63074" y2="21956"/>
                        <a14:foregroundMark x1="60479" y1="22754" x2="55988" y2="23453"/>
                        <a14:foregroundMark x1="55489" y1="37824" x2="54890" y2="48802"/>
                        <a14:foregroundMark x1="53393" y1="28343" x2="53992" y2="43613"/>
                        <a14:foregroundMark x1="51198" y1="35030" x2="48204" y2="61976"/>
                        <a14:foregroundMark x1="58084" y1="25349" x2="61577" y2="48603"/>
                        <a14:foregroundMark x1="51198" y1="24750" x2="49900" y2="36327"/>
                        <a14:foregroundMark x1="48902" y1="22754" x2="59581" y2="24052"/>
                        <a14:foregroundMark x1="63673" y1="23653" x2="64571" y2="28343"/>
                        <a14:foregroundMark x1="52695" y1="56986" x2="55988" y2="81737"/>
                        <a14:foregroundMark x1="78343" y1="26846" x2="79341" y2="38024"/>
                        <a14:foregroundMark x1="80639" y1="50998" x2="80639" y2="53792"/>
                        <a14:foregroundMark x1="76148" y1="51198" x2="82735" y2="48603"/>
                        <a14:foregroundMark x1="82735" y1="48603" x2="77246" y2="48403"/>
                        <a14:foregroundMark x1="76547" y1="55289" x2="73154" y2="67465"/>
                        <a14:foregroundMark x1="73154" y1="67465" x2="74750" y2="75749"/>
                        <a14:foregroundMark x1="74750" y1="75749" x2="82335" y2="81138"/>
                        <a14:foregroundMark x1="82335" y1="81138" x2="83533" y2="59281"/>
                        <a14:foregroundMark x1="83533" y1="59281" x2="87126" y2="76547"/>
                        <a14:foregroundMark x1="82834" y1="49002" x2="81138" y2="70559"/>
                        <a14:foregroundMark x1="84731" y1="57186" x2="86228" y2="76447"/>
                        <a14:foregroundMark x1="86228" y1="76447" x2="81437" y2="82435"/>
                        <a14:foregroundMark x1="81437" y1="82435" x2="76547" y2="81337"/>
                        <a14:foregroundMark x1="72555" y1="79341" x2="83234" y2="84531"/>
                        <a14:foregroundMark x1="86028" y1="82335" x2="70559" y2="82136"/>
                        <a14:foregroundMark x1="59581" y1="51397" x2="59581" y2="73952"/>
                        <a14:foregroundMark x1="45409" y1="64471" x2="53593" y2="81038"/>
                        <a14:foregroundMark x1="53593" y1="81038" x2="58283" y2="82834"/>
                        <a14:foregroundMark x1="48403" y1="32934" x2="48603" y2="24950"/>
                        <a14:foregroundMark x1="49301" y1="29940" x2="46507" y2="34631"/>
                        <a14:foregroundMark x1="63872" y1="25549" x2="63872" y2="30539"/>
                        <a14:foregroundMark x1="64172" y1="31637" x2="65868" y2="32934"/>
                      </a14:backgroundRemoval>
                    </a14:imgEffect>
                  </a14:imgLayer>
                </a14:imgProps>
              </a:ext>
            </a:extLst>
          </a:blip>
          <a:stretch>
            <a:fillRect/>
          </a:stretch>
        </p:blipFill>
        <p:spPr>
          <a:xfrm>
            <a:off x="2781565" y="4185868"/>
            <a:ext cx="2307008" cy="2307008"/>
          </a:xfrm>
          <a:prstGeom prst="rect">
            <a:avLst/>
          </a:prstGeom>
        </p:spPr>
      </p:pic>
      <p:pic>
        <p:nvPicPr>
          <p:cNvPr id="8" name="Picture 7">
            <a:extLst>
              <a:ext uri="{FF2B5EF4-FFF2-40B4-BE49-F238E27FC236}">
                <a16:creationId xmlns:a16="http://schemas.microsoft.com/office/drawing/2014/main" id="{3950E5B3-E0BB-F4D7-1624-5A7FB043D1C9}"/>
              </a:ext>
            </a:extLst>
          </p:cNvPr>
          <p:cNvPicPr>
            <a:picLocks noChangeAspect="1"/>
          </p:cNvPicPr>
          <p:nvPr/>
        </p:nvPicPr>
        <p:blipFill>
          <a:blip r:embed="rId6"/>
          <a:srcRect t="3410" b="14494"/>
          <a:stretch/>
        </p:blipFill>
        <p:spPr>
          <a:xfrm>
            <a:off x="6662529" y="4827364"/>
            <a:ext cx="2723146" cy="1665511"/>
          </a:xfrm>
          <a:prstGeom prst="rect">
            <a:avLst/>
          </a:prstGeom>
        </p:spPr>
      </p:pic>
      <p:pic>
        <p:nvPicPr>
          <p:cNvPr id="9" name="Picture 8">
            <a:extLst>
              <a:ext uri="{FF2B5EF4-FFF2-40B4-BE49-F238E27FC236}">
                <a16:creationId xmlns:a16="http://schemas.microsoft.com/office/drawing/2014/main" id="{FF5CA566-03BE-C87F-73F6-FFE1B3DBDDE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762" b="93537" l="8056" r="90000">
                        <a14:foregroundMark x1="18056" y1="13265" x2="18056" y2="13265"/>
                        <a14:foregroundMark x1="29722" y1="12245" x2="43611" y2="9184"/>
                        <a14:foregroundMark x1="43611" y1="9184" x2="46389" y2="9184"/>
                        <a14:foregroundMark x1="55000" y1="9864" x2="38611" y2="13265"/>
                        <a14:foregroundMark x1="38611" y1="13265" x2="18889" y2="7483"/>
                        <a14:foregroundMark x1="18889" y1="7483" x2="39444" y2="4762"/>
                        <a14:foregroundMark x1="39444" y1="4762" x2="52778" y2="10204"/>
                        <a14:foregroundMark x1="52778" y1="10204" x2="55000" y2="10204"/>
                        <a14:foregroundMark x1="15556" y1="21429" x2="12500" y2="34014"/>
                        <a14:foregroundMark x1="21944" y1="17687" x2="15556" y2="38776"/>
                        <a14:foregroundMark x1="15556" y1="38776" x2="21389" y2="11905"/>
                        <a14:foregroundMark x1="21389" y1="11905" x2="66944" y2="14286"/>
                        <a14:foregroundMark x1="38333" y1="32313" x2="38333" y2="34354"/>
                        <a14:foregroundMark x1="38333" y1="38776" x2="38333" y2="38776"/>
                        <a14:foregroundMark x1="38333" y1="45918" x2="40278" y2="24830"/>
                        <a14:foregroundMark x1="16389" y1="20748" x2="12222" y2="38776"/>
                        <a14:foregroundMark x1="12222" y1="38776" x2="11667" y2="39796"/>
                        <a14:foregroundMark x1="16667" y1="35374" x2="14167" y2="40816"/>
                        <a14:foregroundMark x1="15000" y1="73469" x2="33611" y2="85374"/>
                        <a14:foregroundMark x1="33611" y1="85374" x2="52222" y2="82313"/>
                        <a14:foregroundMark x1="52222" y1="82313" x2="55556" y2="82313"/>
                        <a14:foregroundMark x1="32778" y1="90136" x2="54722" y2="90136"/>
                        <a14:foregroundMark x1="54722" y1="90136" x2="71667" y2="82653"/>
                        <a14:foregroundMark x1="71667" y1="82653" x2="72778" y2="81293"/>
                        <a14:foregroundMark x1="79167" y1="81293" x2="79167" y2="81293"/>
                        <a14:foregroundMark x1="79444" y1="81293" x2="68056" y2="78231"/>
                        <a14:foregroundMark x1="81389" y1="86735" x2="70556" y2="90816"/>
                        <a14:foregroundMark x1="78611" y1="80272" x2="45278" y2="77211"/>
                        <a14:foregroundMark x1="45278" y1="77211" x2="35556" y2="83333"/>
                        <a14:foregroundMark x1="25278" y1="89116" x2="15021" y2="82026"/>
                        <a14:foregroundMark x1="80278" y1="80272" x2="80278" y2="80272"/>
                        <a14:foregroundMark x1="80833" y1="78231" x2="80833" y2="78231"/>
                        <a14:foregroundMark x1="82222" y1="75170" x2="82222" y2="75170"/>
                        <a14:foregroundMark x1="74444" y1="75170" x2="74444" y2="75170"/>
                        <a14:foregroundMark x1="58333" y1="71429" x2="58333" y2="71429"/>
                        <a14:foregroundMark x1="55833" y1="75510" x2="55833" y2="75510"/>
                        <a14:foregroundMark x1="33611" y1="39116" x2="33611" y2="39116"/>
                        <a14:foregroundMark x1="48889" y1="33333" x2="48889" y2="33333"/>
                        <a14:foregroundMark x1="40833" y1="93537" x2="40833" y2="93537"/>
                        <a14:backgroundMark x1="11111" y1="80272" x2="11111" y2="80272"/>
                        <a14:backgroundMark x1="9722" y1="77211" x2="9722" y2="77211"/>
                        <a14:backgroundMark x1="9722" y1="78571" x2="9722" y2="78571"/>
                        <a14:backgroundMark x1="10833" y1="81293" x2="10833" y2="81293"/>
                        <a14:backgroundMark x1="8611" y1="75510" x2="8889" y2="80272"/>
                        <a14:backgroundMark x1="8889" y1="77211" x2="13611" y2="83333"/>
                      </a14:backgroundRemoval>
                    </a14:imgEffect>
                  </a14:imgLayer>
                </a14:imgProps>
              </a:ext>
            </a:extLst>
          </a:blip>
          <a:stretch>
            <a:fillRect/>
          </a:stretch>
        </p:blipFill>
        <p:spPr>
          <a:xfrm>
            <a:off x="8278202" y="2343731"/>
            <a:ext cx="2119708" cy="1731094"/>
          </a:xfrm>
          <a:prstGeom prst="rect">
            <a:avLst/>
          </a:prstGeom>
        </p:spPr>
      </p:pic>
      <p:sp>
        <p:nvSpPr>
          <p:cNvPr id="10" name="TextBox 9">
            <a:extLst>
              <a:ext uri="{FF2B5EF4-FFF2-40B4-BE49-F238E27FC236}">
                <a16:creationId xmlns:a16="http://schemas.microsoft.com/office/drawing/2014/main" id="{5EA158CF-2F58-D519-1886-44BACCB514F4}"/>
              </a:ext>
            </a:extLst>
          </p:cNvPr>
          <p:cNvSpPr txBox="1"/>
          <p:nvPr/>
        </p:nvSpPr>
        <p:spPr>
          <a:xfrm>
            <a:off x="1479445" y="1987247"/>
            <a:ext cx="1871132" cy="369332"/>
          </a:xfrm>
          <a:prstGeom prst="rect">
            <a:avLst/>
          </a:prstGeom>
          <a:noFill/>
        </p:spPr>
        <p:txBody>
          <a:bodyPr wrap="square" rtlCol="0">
            <a:spAutoFit/>
          </a:bodyPr>
          <a:lstStyle/>
          <a:p>
            <a:r>
              <a:rPr lang="en-US" dirty="0">
                <a:latin typeface="Comic Sans MS" panose="030F0702030302020204" pitchFamily="66" charset="0"/>
              </a:rPr>
              <a:t>Snack </a:t>
            </a:r>
          </a:p>
        </p:txBody>
      </p:sp>
      <p:sp>
        <p:nvSpPr>
          <p:cNvPr id="11" name="TextBox 10">
            <a:extLst>
              <a:ext uri="{FF2B5EF4-FFF2-40B4-BE49-F238E27FC236}">
                <a16:creationId xmlns:a16="http://schemas.microsoft.com/office/drawing/2014/main" id="{E78D6111-AED9-D86E-72DB-96A83D0EF27A}"/>
              </a:ext>
            </a:extLst>
          </p:cNvPr>
          <p:cNvSpPr txBox="1"/>
          <p:nvPr/>
        </p:nvSpPr>
        <p:spPr>
          <a:xfrm>
            <a:off x="4944040" y="1987406"/>
            <a:ext cx="2072026" cy="369332"/>
          </a:xfrm>
          <a:prstGeom prst="rect">
            <a:avLst/>
          </a:prstGeom>
          <a:noFill/>
        </p:spPr>
        <p:txBody>
          <a:bodyPr wrap="square" rtlCol="0">
            <a:spAutoFit/>
          </a:bodyPr>
          <a:lstStyle/>
          <a:p>
            <a:r>
              <a:rPr lang="en-US" dirty="0">
                <a:latin typeface="Comic Sans MS" panose="030F0702030302020204" pitchFamily="66" charset="0"/>
              </a:rPr>
              <a:t>School Book Bag</a:t>
            </a:r>
          </a:p>
        </p:txBody>
      </p:sp>
      <p:sp>
        <p:nvSpPr>
          <p:cNvPr id="12" name="TextBox 11">
            <a:extLst>
              <a:ext uri="{FF2B5EF4-FFF2-40B4-BE49-F238E27FC236}">
                <a16:creationId xmlns:a16="http://schemas.microsoft.com/office/drawing/2014/main" id="{88C673D2-871A-8E95-D618-6140ACB0CE48}"/>
              </a:ext>
            </a:extLst>
          </p:cNvPr>
          <p:cNvSpPr txBox="1"/>
          <p:nvPr/>
        </p:nvSpPr>
        <p:spPr>
          <a:xfrm>
            <a:off x="7843728" y="1987247"/>
            <a:ext cx="2824272" cy="369332"/>
          </a:xfrm>
          <a:prstGeom prst="rect">
            <a:avLst/>
          </a:prstGeom>
          <a:noFill/>
        </p:spPr>
        <p:txBody>
          <a:bodyPr wrap="square" rtlCol="0">
            <a:spAutoFit/>
          </a:bodyPr>
          <a:lstStyle/>
          <a:p>
            <a:r>
              <a:rPr lang="en-US" dirty="0">
                <a:latin typeface="Comic Sans MS" panose="030F0702030302020204" pitchFamily="66" charset="0"/>
              </a:rPr>
              <a:t>Lunch box (if required)</a:t>
            </a:r>
          </a:p>
        </p:txBody>
      </p:sp>
      <p:sp>
        <p:nvSpPr>
          <p:cNvPr id="13" name="TextBox 12">
            <a:extLst>
              <a:ext uri="{FF2B5EF4-FFF2-40B4-BE49-F238E27FC236}">
                <a16:creationId xmlns:a16="http://schemas.microsoft.com/office/drawing/2014/main" id="{4B98AB61-2C89-ABE3-589D-49DF04243F3B}"/>
              </a:ext>
            </a:extLst>
          </p:cNvPr>
          <p:cNvSpPr txBox="1"/>
          <p:nvPr/>
        </p:nvSpPr>
        <p:spPr>
          <a:xfrm>
            <a:off x="3173838" y="4278371"/>
            <a:ext cx="1871132" cy="369332"/>
          </a:xfrm>
          <a:prstGeom prst="rect">
            <a:avLst/>
          </a:prstGeom>
          <a:noFill/>
        </p:spPr>
        <p:txBody>
          <a:bodyPr wrap="square" rtlCol="0">
            <a:spAutoFit/>
          </a:bodyPr>
          <a:lstStyle/>
          <a:p>
            <a:r>
              <a:rPr lang="en-US" dirty="0">
                <a:latin typeface="Comic Sans MS" panose="030F0702030302020204" pitchFamily="66" charset="0"/>
              </a:rPr>
              <a:t>Water bottle </a:t>
            </a:r>
          </a:p>
        </p:txBody>
      </p:sp>
      <p:sp>
        <p:nvSpPr>
          <p:cNvPr id="14" name="TextBox 13">
            <a:extLst>
              <a:ext uri="{FF2B5EF4-FFF2-40B4-BE49-F238E27FC236}">
                <a16:creationId xmlns:a16="http://schemas.microsoft.com/office/drawing/2014/main" id="{D064175E-92A5-B4B6-D577-4773C1390086}"/>
              </a:ext>
            </a:extLst>
          </p:cNvPr>
          <p:cNvSpPr txBox="1"/>
          <p:nvPr/>
        </p:nvSpPr>
        <p:spPr>
          <a:xfrm>
            <a:off x="6798646" y="4477769"/>
            <a:ext cx="2611789" cy="369332"/>
          </a:xfrm>
          <a:prstGeom prst="rect">
            <a:avLst/>
          </a:prstGeom>
          <a:noFill/>
        </p:spPr>
        <p:txBody>
          <a:bodyPr wrap="square" rtlCol="0">
            <a:spAutoFit/>
          </a:bodyPr>
          <a:lstStyle/>
          <a:p>
            <a:r>
              <a:rPr lang="en-US" dirty="0">
                <a:latin typeface="Comic Sans MS" panose="030F0702030302020204" pitchFamily="66" charset="0"/>
              </a:rPr>
              <a:t>Home Learning Folder </a:t>
            </a:r>
          </a:p>
        </p:txBody>
      </p:sp>
      <p:pic>
        <p:nvPicPr>
          <p:cNvPr id="15" name="Picture 14">
            <a:extLst>
              <a:ext uri="{FF2B5EF4-FFF2-40B4-BE49-F238E27FC236}">
                <a16:creationId xmlns:a16="http://schemas.microsoft.com/office/drawing/2014/main" id="{7ABAABAC-6BB1-ECEE-1FE9-83C54DB6A141}"/>
              </a:ext>
            </a:extLst>
          </p:cNvPr>
          <p:cNvPicPr>
            <a:picLocks noChangeAspect="1"/>
          </p:cNvPicPr>
          <p:nvPr/>
        </p:nvPicPr>
        <p:blipFill>
          <a:blip r:embed="rId9"/>
          <a:stretch>
            <a:fillRect/>
          </a:stretch>
        </p:blipFill>
        <p:spPr>
          <a:xfrm>
            <a:off x="10199993" y="0"/>
            <a:ext cx="1579139" cy="1643783"/>
          </a:xfrm>
          <a:prstGeom prst="rect">
            <a:avLst/>
          </a:prstGeom>
        </p:spPr>
      </p:pic>
      <p:pic>
        <p:nvPicPr>
          <p:cNvPr id="1028" name="Picture 4" descr="Red Book Bag – Crafty Wholesale Limited">
            <a:extLst>
              <a:ext uri="{FF2B5EF4-FFF2-40B4-BE49-F238E27FC236}">
                <a16:creationId xmlns:a16="http://schemas.microsoft.com/office/drawing/2014/main" id="{D1024522-1BD9-7164-D9A3-969CAD48437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44970" y="2356579"/>
            <a:ext cx="1651744" cy="1651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495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of a church&#10;&#10;Description automatically generated">
            <a:extLst>
              <a:ext uri="{FF2B5EF4-FFF2-40B4-BE49-F238E27FC236}">
                <a16:creationId xmlns:a16="http://schemas.microsoft.com/office/drawing/2014/main" id="{8AB20C1D-FE94-BC0B-5C5E-36877F758CD5}"/>
              </a:ext>
            </a:extLst>
          </p:cNvPr>
          <p:cNvPicPr>
            <a:picLocks noChangeAspect="1"/>
          </p:cNvPicPr>
          <p:nvPr/>
        </p:nvPicPr>
        <p:blipFill>
          <a:blip r:embed="rId4"/>
          <a:srcRect t="11758" r="4" b="19494"/>
          <a:stretch/>
        </p:blipFill>
        <p:spPr>
          <a:xfrm>
            <a:off x="4" y="-6236"/>
            <a:ext cx="3255403" cy="2505456"/>
          </a:xfrm>
          <a:custGeom>
            <a:avLst/>
            <a:gdLst/>
            <a:ahLst/>
            <a:cxnLst/>
            <a:rect l="l" t="t" r="r" b="b"/>
            <a:pathLst>
              <a:path w="3255403" h="2505456">
                <a:moveTo>
                  <a:pt x="0" y="0"/>
                </a:moveTo>
                <a:lnTo>
                  <a:pt x="3255403" y="0"/>
                </a:lnTo>
                <a:lnTo>
                  <a:pt x="2094477" y="2505456"/>
                </a:lnTo>
                <a:lnTo>
                  <a:pt x="0" y="2505456"/>
                </a:lnTo>
                <a:close/>
              </a:path>
            </a:pathLst>
          </a:custGeom>
        </p:spPr>
      </p:pic>
      <p:pic>
        <p:nvPicPr>
          <p:cNvPr id="12" name="Picture 11" descr="A group of cartoon monsters&#10;&#10;Description automatically generated">
            <a:extLst>
              <a:ext uri="{FF2B5EF4-FFF2-40B4-BE49-F238E27FC236}">
                <a16:creationId xmlns:a16="http://schemas.microsoft.com/office/drawing/2014/main" id="{0AC2244D-C8EA-F3D8-48C5-C07C12285F46}"/>
              </a:ext>
            </a:extLst>
          </p:cNvPr>
          <p:cNvPicPr>
            <a:picLocks noChangeAspect="1"/>
          </p:cNvPicPr>
          <p:nvPr/>
        </p:nvPicPr>
        <p:blipFill>
          <a:blip r:embed="rId5"/>
          <a:srcRect t="5384" r="5" b="5"/>
          <a:stretch/>
        </p:blipFill>
        <p:spPr>
          <a:xfrm>
            <a:off x="7122522" y="2499220"/>
            <a:ext cx="4809797" cy="3897218"/>
          </a:xfrm>
          <a:custGeom>
            <a:avLst/>
            <a:gdLst/>
            <a:ahLst/>
            <a:cxnLst/>
            <a:rect l="l" t="t" r="r" b="b"/>
            <a:pathLst>
              <a:path w="3677817" h="2505456">
                <a:moveTo>
                  <a:pt x="1160926" y="0"/>
                </a:moveTo>
                <a:lnTo>
                  <a:pt x="3677817" y="0"/>
                </a:lnTo>
                <a:lnTo>
                  <a:pt x="2516891" y="2505456"/>
                </a:lnTo>
                <a:lnTo>
                  <a:pt x="0" y="2505456"/>
                </a:lnTo>
                <a:close/>
              </a:path>
            </a:pathLst>
          </a:custGeom>
        </p:spPr>
      </p:pic>
      <p:pic>
        <p:nvPicPr>
          <p:cNvPr id="13" name="Picture 12" descr="A blue cartoon monster with white dots&#10;&#10;Description automatically generated">
            <a:extLst>
              <a:ext uri="{FF2B5EF4-FFF2-40B4-BE49-F238E27FC236}">
                <a16:creationId xmlns:a16="http://schemas.microsoft.com/office/drawing/2014/main" id="{158DD926-C779-F792-20B4-F35FAC8A29A5}"/>
              </a:ext>
            </a:extLst>
          </p:cNvPr>
          <p:cNvPicPr>
            <a:picLocks noChangeAspect="1"/>
          </p:cNvPicPr>
          <p:nvPr/>
        </p:nvPicPr>
        <p:blipFill>
          <a:blip r:embed="rId6">
            <a:extLst>
              <a:ext uri="{28A0092B-C50C-407E-A947-70E740481C1C}">
                <a14:useLocalDpi xmlns:a14="http://schemas.microsoft.com/office/drawing/2010/main" val="0"/>
              </a:ext>
            </a:extLst>
          </a:blip>
          <a:srcRect t="20447" r="-3" b="27540"/>
          <a:stretch/>
        </p:blipFill>
        <p:spPr bwMode="auto">
          <a:xfrm>
            <a:off x="4414086" y="4631"/>
            <a:ext cx="4810125" cy="2501837"/>
          </a:xfrm>
          <a:custGeom>
            <a:avLst/>
            <a:gdLst/>
            <a:ahLst/>
            <a:cxnLst/>
            <a:rect l="l" t="t" r="r" b="b"/>
            <a:pathLst>
              <a:path w="4810125" h="2501837">
                <a:moveTo>
                  <a:pt x="1159248" y="0"/>
                </a:moveTo>
                <a:lnTo>
                  <a:pt x="4810125" y="0"/>
                </a:lnTo>
                <a:lnTo>
                  <a:pt x="4810125" y="2501837"/>
                </a:lnTo>
                <a:lnTo>
                  <a:pt x="0" y="2501837"/>
                </a:lnTo>
                <a:close/>
              </a:path>
            </a:pathLst>
          </a:custGeom>
          <a:noFill/>
        </p:spPr>
      </p:pic>
      <p:pic>
        <p:nvPicPr>
          <p:cNvPr id="15" name="Picture 14" descr="A cartoon of a pink monster&#10;&#10;Description automatically generated">
            <a:extLst>
              <a:ext uri="{FF2B5EF4-FFF2-40B4-BE49-F238E27FC236}">
                <a16:creationId xmlns:a16="http://schemas.microsoft.com/office/drawing/2014/main" id="{50B4AE2E-8CD5-1122-A448-24F54FF22B6A}"/>
              </a:ext>
            </a:extLst>
          </p:cNvPr>
          <p:cNvPicPr>
            <a:picLocks noChangeAspect="1"/>
          </p:cNvPicPr>
          <p:nvPr/>
        </p:nvPicPr>
        <p:blipFill>
          <a:blip r:embed="rId7" cstate="print">
            <a:extLst>
              <a:ext uri="{28A0092B-C50C-407E-A947-70E740481C1C}">
                <a14:useLocalDpi xmlns:a14="http://schemas.microsoft.com/office/drawing/2010/main" val="0"/>
              </a:ext>
            </a:extLst>
          </a:blip>
          <a:srcRect r="4" b="7560"/>
          <a:stretch/>
        </p:blipFill>
        <p:spPr bwMode="auto">
          <a:xfrm>
            <a:off x="20" y="2658276"/>
            <a:ext cx="3770704" cy="4199724"/>
          </a:xfrm>
          <a:custGeom>
            <a:avLst/>
            <a:gdLst/>
            <a:ahLst/>
            <a:cxnLst/>
            <a:rect l="l" t="t" r="r" b="b"/>
            <a:pathLst>
              <a:path w="3770724" h="4199724">
                <a:moveTo>
                  <a:pt x="0" y="0"/>
                </a:moveTo>
                <a:lnTo>
                  <a:pt x="3770724" y="0"/>
                </a:lnTo>
                <a:lnTo>
                  <a:pt x="1824067" y="4199724"/>
                </a:lnTo>
                <a:lnTo>
                  <a:pt x="0" y="4199724"/>
                </a:lnTo>
                <a:close/>
              </a:path>
            </a:pathLst>
          </a:custGeom>
          <a:noFill/>
        </p:spPr>
      </p:pic>
      <p:pic>
        <p:nvPicPr>
          <p:cNvPr id="14" name="Picture 13" descr="A cartoon animal with big eyes&#10;&#10;Description automatically generated">
            <a:extLst>
              <a:ext uri="{FF2B5EF4-FFF2-40B4-BE49-F238E27FC236}">
                <a16:creationId xmlns:a16="http://schemas.microsoft.com/office/drawing/2014/main" id="{9F9E5D34-B039-CCD1-F229-D6BEEF9F27DA}"/>
              </a:ext>
            </a:extLst>
          </p:cNvPr>
          <p:cNvPicPr>
            <a:picLocks noChangeAspect="1"/>
          </p:cNvPicPr>
          <p:nvPr/>
        </p:nvPicPr>
        <p:blipFill>
          <a:blip r:embed="rId8" cstate="print">
            <a:extLst>
              <a:ext uri="{28A0092B-C50C-407E-A947-70E740481C1C}">
                <a14:useLocalDpi xmlns:a14="http://schemas.microsoft.com/office/drawing/2010/main" val="0"/>
              </a:ext>
            </a:extLst>
          </a:blip>
          <a:srcRect t="8467" r="2" b="23332"/>
          <a:stretch/>
        </p:blipFill>
        <p:spPr bwMode="auto">
          <a:xfrm>
            <a:off x="2013796" y="2661900"/>
            <a:ext cx="5108726" cy="4197911"/>
          </a:xfrm>
          <a:custGeom>
            <a:avLst/>
            <a:gdLst/>
            <a:ahLst/>
            <a:cxnLst/>
            <a:rect l="l" t="t" r="r" b="b"/>
            <a:pathLst>
              <a:path w="5108726" h="4197911">
                <a:moveTo>
                  <a:pt x="1945141" y="0"/>
                </a:moveTo>
                <a:lnTo>
                  <a:pt x="5108726" y="0"/>
                </a:lnTo>
                <a:lnTo>
                  <a:pt x="3163585" y="4197911"/>
                </a:lnTo>
                <a:lnTo>
                  <a:pt x="3157362" y="4197911"/>
                </a:lnTo>
                <a:lnTo>
                  <a:pt x="1967571" y="4197911"/>
                </a:lnTo>
                <a:lnTo>
                  <a:pt x="317526" y="4197911"/>
                </a:lnTo>
                <a:lnTo>
                  <a:pt x="0" y="4197911"/>
                </a:lnTo>
                <a:close/>
              </a:path>
            </a:pathLst>
          </a:custGeom>
          <a:noFill/>
        </p:spPr>
      </p:pic>
      <p:pic>
        <p:nvPicPr>
          <p:cNvPr id="16" name="Picture 15" descr="A cartoon of a green monster&#10;&#10;Description automatically generated">
            <a:extLst>
              <a:ext uri="{FF2B5EF4-FFF2-40B4-BE49-F238E27FC236}">
                <a16:creationId xmlns:a16="http://schemas.microsoft.com/office/drawing/2014/main" id="{3EE17DE0-2262-9F7D-AB0D-B89B196EB034}"/>
              </a:ext>
            </a:extLst>
          </p:cNvPr>
          <p:cNvPicPr>
            <a:picLocks noChangeAspect="1"/>
          </p:cNvPicPr>
          <p:nvPr/>
        </p:nvPicPr>
        <p:blipFill>
          <a:blip r:embed="rId9">
            <a:extLst>
              <a:ext uri="{28A0092B-C50C-407E-A947-70E740481C1C}">
                <a14:useLocalDpi xmlns:a14="http://schemas.microsoft.com/office/drawing/2010/main" val="0"/>
              </a:ext>
            </a:extLst>
          </a:blip>
          <a:srcRect t="2491" r="2" b="23765"/>
          <a:stretch/>
        </p:blipFill>
        <p:spPr bwMode="auto">
          <a:xfrm>
            <a:off x="2261968" y="1"/>
            <a:ext cx="3393943" cy="2502843"/>
          </a:xfrm>
          <a:custGeom>
            <a:avLst/>
            <a:gdLst/>
            <a:ahLst/>
            <a:cxnLst/>
            <a:rect l="l" t="t" r="r" b="b"/>
            <a:pathLst>
              <a:path w="3393943" h="2502843">
                <a:moveTo>
                  <a:pt x="1159715" y="0"/>
                </a:moveTo>
                <a:lnTo>
                  <a:pt x="3393943" y="0"/>
                </a:lnTo>
                <a:lnTo>
                  <a:pt x="2234228" y="2502843"/>
                </a:lnTo>
                <a:lnTo>
                  <a:pt x="0" y="2502843"/>
                </a:lnTo>
                <a:close/>
              </a:path>
            </a:pathLst>
          </a:custGeom>
          <a:noFill/>
        </p:spPr>
      </p:pic>
      <p:pic>
        <p:nvPicPr>
          <p:cNvPr id="6" name="Picture 5">
            <a:extLst>
              <a:ext uri="{FF2B5EF4-FFF2-40B4-BE49-F238E27FC236}">
                <a16:creationId xmlns:a16="http://schemas.microsoft.com/office/drawing/2014/main" id="{C1C9DC6A-FD29-7A97-A4E9-A436468FD5B6}"/>
              </a:ext>
            </a:extLst>
          </p:cNvPr>
          <p:cNvPicPr>
            <a:picLocks noChangeAspect="1"/>
          </p:cNvPicPr>
          <p:nvPr/>
        </p:nvPicPr>
        <p:blipFill>
          <a:blip r:embed="rId10"/>
          <a:stretch>
            <a:fillRect/>
          </a:stretch>
        </p:blipFill>
        <p:spPr>
          <a:xfrm>
            <a:off x="10199993" y="0"/>
            <a:ext cx="1579139" cy="1643783"/>
          </a:xfrm>
          <a:prstGeom prst="rect">
            <a:avLst/>
          </a:prstGeom>
        </p:spPr>
      </p:pic>
    </p:spTree>
    <p:custDataLst>
      <p:tags r:id="rId1"/>
    </p:custDataLst>
    <p:extLst>
      <p:ext uri="{BB962C8B-B14F-4D97-AF65-F5344CB8AC3E}">
        <p14:creationId xmlns:p14="http://schemas.microsoft.com/office/powerpoint/2010/main" val="3411231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phone&#10;&#10;Description automatically generated">
            <a:extLst>
              <a:ext uri="{FF2B5EF4-FFF2-40B4-BE49-F238E27FC236}">
                <a16:creationId xmlns:a16="http://schemas.microsoft.com/office/drawing/2014/main" id="{5CFDB65E-375B-77E2-F7AD-87E5FB11C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87" y="1733547"/>
            <a:ext cx="9659815" cy="5041707"/>
          </a:xfrm>
          <a:prstGeom prst="rect">
            <a:avLst/>
          </a:prstGeom>
        </p:spPr>
      </p:pic>
      <p:pic>
        <p:nvPicPr>
          <p:cNvPr id="3" name="Picture 2" descr="A cartoon character with a bandana&#10;&#10;Description automatically generated">
            <a:extLst>
              <a:ext uri="{FF2B5EF4-FFF2-40B4-BE49-F238E27FC236}">
                <a16:creationId xmlns:a16="http://schemas.microsoft.com/office/drawing/2014/main" id="{83C15DCD-D77F-1DB6-F8EC-93D7F49E59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883" y="1511164"/>
            <a:ext cx="1381125" cy="1259205"/>
          </a:xfrm>
          <a:prstGeom prst="rect">
            <a:avLst/>
          </a:prstGeom>
        </p:spPr>
      </p:pic>
      <p:pic>
        <p:nvPicPr>
          <p:cNvPr id="8" name="Picture 7" descr="A cartoon character with a bandana on it&#10;&#10;Description automatically generated">
            <a:extLst>
              <a:ext uri="{FF2B5EF4-FFF2-40B4-BE49-F238E27FC236}">
                <a16:creationId xmlns:a16="http://schemas.microsoft.com/office/drawing/2014/main" id="{4556B74B-50B1-47A7-ED91-0B0AEF56E434}"/>
              </a:ext>
            </a:extLst>
          </p:cNvPr>
          <p:cNvPicPr>
            <a:picLocks noChangeAspect="1"/>
          </p:cNvPicPr>
          <p:nvPr/>
        </p:nvPicPr>
        <p:blipFill>
          <a:blip r:embed="rId5"/>
          <a:stretch>
            <a:fillRect/>
          </a:stretch>
        </p:blipFill>
        <p:spPr>
          <a:xfrm>
            <a:off x="6348083" y="4612565"/>
            <a:ext cx="1424318" cy="1801199"/>
          </a:xfrm>
          <a:prstGeom prst="rect">
            <a:avLst/>
          </a:prstGeom>
        </p:spPr>
      </p:pic>
      <p:sp>
        <p:nvSpPr>
          <p:cNvPr id="9" name="TextBox 8">
            <a:extLst>
              <a:ext uri="{FF2B5EF4-FFF2-40B4-BE49-F238E27FC236}">
                <a16:creationId xmlns:a16="http://schemas.microsoft.com/office/drawing/2014/main" id="{8EB25C5E-4CBB-DCB9-DF08-9CA01EAE6676}"/>
              </a:ext>
            </a:extLst>
          </p:cNvPr>
          <p:cNvSpPr txBox="1"/>
          <p:nvPr/>
        </p:nvSpPr>
        <p:spPr>
          <a:xfrm>
            <a:off x="1078987" y="282566"/>
            <a:ext cx="9787988" cy="2123658"/>
          </a:xfrm>
          <a:prstGeom prst="rect">
            <a:avLst/>
          </a:prstGeom>
          <a:noFill/>
        </p:spPr>
        <p:txBody>
          <a:bodyPr wrap="square" rtlCol="0">
            <a:spAutoFit/>
          </a:bodyPr>
          <a:lstStyle/>
          <a:p>
            <a:pPr algn="ctr"/>
            <a:r>
              <a:rPr lang="en-GB" sz="6600" dirty="0">
                <a:latin typeface="SassoonPrimary" panose="020B0500000000000000" pitchFamily="34" charset="0"/>
              </a:rPr>
              <a:t>What behaviours will children get Dojos for?</a:t>
            </a:r>
            <a:endParaRPr lang="en-GB" dirty="0"/>
          </a:p>
        </p:txBody>
      </p:sp>
      <p:pic>
        <p:nvPicPr>
          <p:cNvPr id="10" name="Picture 9" descr="A cartoon character with a bandana&#10;&#10;Description automatically generated">
            <a:extLst>
              <a:ext uri="{FF2B5EF4-FFF2-40B4-BE49-F238E27FC236}">
                <a16:creationId xmlns:a16="http://schemas.microsoft.com/office/drawing/2014/main" id="{BB056B29-C1BD-A039-3B18-2CBCF6F6B7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8183" y="1511164"/>
            <a:ext cx="1381125" cy="1259205"/>
          </a:xfrm>
          <a:prstGeom prst="rect">
            <a:avLst/>
          </a:prstGeom>
        </p:spPr>
      </p:pic>
      <p:pic>
        <p:nvPicPr>
          <p:cNvPr id="1026" name="Picture 2" descr="Vip with crown composition | Free Vector">
            <a:extLst>
              <a:ext uri="{FF2B5EF4-FFF2-40B4-BE49-F238E27FC236}">
                <a16:creationId xmlns:a16="http://schemas.microsoft.com/office/drawing/2014/main" id="{F3D030DE-A595-D84A-2FDC-05A8E223F7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5059" y="4432310"/>
            <a:ext cx="2016648" cy="20166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F47E872-75D0-C2E5-5959-904171AE5EFB}"/>
              </a:ext>
            </a:extLst>
          </p:cNvPr>
          <p:cNvPicPr>
            <a:picLocks noChangeAspect="1"/>
          </p:cNvPicPr>
          <p:nvPr/>
        </p:nvPicPr>
        <p:blipFill>
          <a:blip r:embed="rId7"/>
          <a:stretch>
            <a:fillRect/>
          </a:stretch>
        </p:blipFill>
        <p:spPr>
          <a:xfrm>
            <a:off x="10512290" y="0"/>
            <a:ext cx="1579139" cy="1643783"/>
          </a:xfrm>
          <a:prstGeom prst="rect">
            <a:avLst/>
          </a:prstGeom>
        </p:spPr>
      </p:pic>
    </p:spTree>
    <p:custDataLst>
      <p:tags r:id="rId1"/>
    </p:custDataLst>
    <p:extLst>
      <p:ext uri="{BB962C8B-B14F-4D97-AF65-F5344CB8AC3E}">
        <p14:creationId xmlns:p14="http://schemas.microsoft.com/office/powerpoint/2010/main" val="1703062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B3327-01B3-F69B-D4AD-C6C9C0FC8565}"/>
              </a:ext>
            </a:extLst>
          </p:cNvPr>
          <p:cNvSpPr>
            <a:spLocks noGrp="1"/>
          </p:cNvSpPr>
          <p:nvPr>
            <p:ph type="title"/>
          </p:nvPr>
        </p:nvSpPr>
        <p:spPr/>
        <p:txBody>
          <a:bodyPr/>
          <a:lstStyle/>
          <a:p>
            <a:r>
              <a:rPr lang="en-GB" dirty="0">
                <a:solidFill>
                  <a:srgbClr val="841331"/>
                </a:solidFill>
                <a:latin typeface="Aptos Serif" panose="02020604070405020304" pitchFamily="18" charset="0"/>
                <a:cs typeface="Aptos Serif" panose="02020604070405020304" pitchFamily="18" charset="0"/>
              </a:rPr>
              <a:t>Home Learning </a:t>
            </a:r>
          </a:p>
        </p:txBody>
      </p:sp>
      <p:sp>
        <p:nvSpPr>
          <p:cNvPr id="3" name="Content Placeholder 2">
            <a:extLst>
              <a:ext uri="{FF2B5EF4-FFF2-40B4-BE49-F238E27FC236}">
                <a16:creationId xmlns:a16="http://schemas.microsoft.com/office/drawing/2014/main" id="{6159304B-F106-4F2C-2BF2-E1B0F7365A53}"/>
              </a:ext>
            </a:extLst>
          </p:cNvPr>
          <p:cNvSpPr>
            <a:spLocks noGrp="1"/>
          </p:cNvSpPr>
          <p:nvPr>
            <p:ph idx="1"/>
          </p:nvPr>
        </p:nvSpPr>
        <p:spPr>
          <a:xfrm>
            <a:off x="838200" y="1929383"/>
            <a:ext cx="10940932" cy="4563491"/>
          </a:xfrm>
        </p:spPr>
        <p:txBody>
          <a:bodyPr>
            <a:normAutofit lnSpcReduction="10000"/>
          </a:bodyPr>
          <a:lstStyle/>
          <a:p>
            <a:pPr marL="0" indent="0">
              <a:buNone/>
            </a:pPr>
            <a:r>
              <a:rPr lang="en-GB" sz="3600" dirty="0">
                <a:latin typeface="Aptos Serif" panose="02020604070405020304" pitchFamily="18" charset="0"/>
                <a:cs typeface="Aptos Serif" panose="02020604070405020304" pitchFamily="18" charset="0"/>
              </a:rPr>
              <a:t>Home Learning will be set using the Google Classroom account every Monday to be returned by the following Monday.</a:t>
            </a:r>
          </a:p>
          <a:p>
            <a:pPr marL="0" indent="0">
              <a:buNone/>
            </a:pPr>
            <a:r>
              <a:rPr lang="en-GB" sz="3600" dirty="0">
                <a:latin typeface="Aptos Serif" panose="02020604070405020304" pitchFamily="18" charset="0"/>
                <a:cs typeface="Aptos Serif" panose="02020604070405020304" pitchFamily="18" charset="0"/>
              </a:rPr>
              <a:t>Children will be provided with a Maths and English task which will have a particular focus. All English and Maths home learning tasks are provided to consolidating prior learning.</a:t>
            </a:r>
          </a:p>
          <a:p>
            <a:pPr marL="0" indent="0">
              <a:buNone/>
            </a:pPr>
            <a:r>
              <a:rPr lang="en-GB" sz="3600" dirty="0">
                <a:latin typeface="Aptos Serif" panose="02020604070405020304" pitchFamily="18" charset="0"/>
                <a:cs typeface="Aptos Serif" panose="02020604070405020304" pitchFamily="18" charset="0"/>
              </a:rPr>
              <a:t>Children will be asked to complete 5 minutes of TT Rockstars and reading daily. </a:t>
            </a:r>
          </a:p>
        </p:txBody>
      </p:sp>
      <p:pic>
        <p:nvPicPr>
          <p:cNvPr id="4" name="Picture 3">
            <a:extLst>
              <a:ext uri="{FF2B5EF4-FFF2-40B4-BE49-F238E27FC236}">
                <a16:creationId xmlns:a16="http://schemas.microsoft.com/office/drawing/2014/main" id="{D59E0622-B32A-2801-19F9-6AA74D7EAEAA}"/>
              </a:ext>
            </a:extLst>
          </p:cNvPr>
          <p:cNvPicPr>
            <a:picLocks noChangeAspect="1"/>
          </p:cNvPicPr>
          <p:nvPr/>
        </p:nvPicPr>
        <p:blipFill>
          <a:blip r:embed="rId2"/>
          <a:stretch>
            <a:fillRect/>
          </a:stretch>
        </p:blipFill>
        <p:spPr>
          <a:xfrm>
            <a:off x="10199993" y="0"/>
            <a:ext cx="1579139" cy="1643783"/>
          </a:xfrm>
          <a:prstGeom prst="rect">
            <a:avLst/>
          </a:prstGeom>
        </p:spPr>
      </p:pic>
    </p:spTree>
    <p:extLst>
      <p:ext uri="{BB962C8B-B14F-4D97-AF65-F5344CB8AC3E}">
        <p14:creationId xmlns:p14="http://schemas.microsoft.com/office/powerpoint/2010/main" val="14821915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1972</TotalTime>
  <Words>612</Words>
  <Application>Microsoft Office PowerPoint</Application>
  <PresentationFormat>Widescreen</PresentationFormat>
  <Paragraphs>58</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Aptos Display</vt:lpstr>
      <vt:lpstr>Aptos Serif</vt:lpstr>
      <vt:lpstr>Arial</vt:lpstr>
      <vt:lpstr>Comic Sans MS</vt:lpstr>
      <vt:lpstr>SassoonPrimary</vt:lpstr>
      <vt:lpstr>Office Theme</vt:lpstr>
      <vt:lpstr>Welcome to Year 4  Parent Meeting </vt:lpstr>
      <vt:lpstr>PowerPoint Presentation</vt:lpstr>
      <vt:lpstr>PowerPoint Presentation</vt:lpstr>
      <vt:lpstr>PowerPoint Presentation</vt:lpstr>
      <vt:lpstr>Swimming </vt:lpstr>
      <vt:lpstr>What to bring to school </vt:lpstr>
      <vt:lpstr>PowerPoint Presentation</vt:lpstr>
      <vt:lpstr>PowerPoint Presentation</vt:lpstr>
      <vt:lpstr>Home Learning </vt:lpstr>
      <vt:lpstr>Expectations of Year 4 Reading</vt:lpstr>
      <vt:lpstr>TTRS Expectations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MOLLIE ELLISON</dc:creator>
  <cp:lastModifiedBy>Mollie Ellison</cp:lastModifiedBy>
  <cp:revision>9</cp:revision>
  <dcterms:created xsi:type="dcterms:W3CDTF">2024-09-28T11:33:18Z</dcterms:created>
  <dcterms:modified xsi:type="dcterms:W3CDTF">2025-09-09T19:09:47Z</dcterms:modified>
</cp:coreProperties>
</file>