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27" r:id="rId2"/>
    <p:sldId id="271" r:id="rId3"/>
    <p:sldId id="2028" r:id="rId4"/>
    <p:sldId id="2029" r:id="rId5"/>
    <p:sldId id="268" r:id="rId6"/>
    <p:sldId id="269" r:id="rId7"/>
    <p:sldId id="203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BDD7EE"/>
    <a:srgbClr val="9DC3E6"/>
    <a:srgbClr val="673A82"/>
    <a:srgbClr val="C2A3D5"/>
    <a:srgbClr val="A06EBE"/>
    <a:srgbClr val="7C5FA1"/>
    <a:srgbClr val="1B75BC"/>
    <a:srgbClr val="7CBC8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548" autoAdjust="0"/>
  </p:normalViewPr>
  <p:slideViewPr>
    <p:cSldViewPr snapToGrid="0">
      <p:cViewPr varScale="1">
        <p:scale>
          <a:sx n="77" d="100"/>
          <a:sy n="77" d="100"/>
        </p:scale>
        <p:origin x="163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0438" y="1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D0D7A19-DBE0-4E7B-BC3E-FC292AB9E0F7}" type="datetime1">
              <a:rPr lang="en-GB"/>
              <a:pPr lvl="0"/>
              <a:t>23/05/2025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79768" y="4777193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6CC0440-5D0E-41C0-B0A6-66C46E9460E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77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860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525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726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937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C20449C-BED0-4029-AD1A-C7C5C611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FA0953-BDCF-4463-97EB-07C3F44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4BD0484-472D-4438-B069-612663C46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 defTabSz="1095375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403AA1-EF27-47B1-A0CF-54935BEDD611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69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6A27FE-113B-4B5D-9C52-14AD4A3FE0E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1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D3C1C4-0B81-4B8F-9658-140F1898F1A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ED277-BF2C-4875-87B5-7AB2319572FF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3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239F0-52B3-43D0-A130-436472FF120C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6284C9-8634-47DC-A962-1D05E56D7195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3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D76C3-F0E9-42E1-997F-5F7DE4833FFD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6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6B037-B607-4997-93B0-730A67747C49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11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7FA640-3186-496F-A9E6-F9EFA43D8F1D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6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C5E2AD-0845-482F-9AC7-2D3C180562A9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BA61E-85DD-4D31-9CF9-0773F8A37D8E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38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450B3B-F55E-466B-8498-D4D618E0262F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89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02/04/2019</a:t>
            </a:r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898989"/>
                </a:solidFill>
                <a:uFillTx/>
                <a:latin typeface="Century Gothic" panose="020B0502020202020204" pitchFamily="34" charset="0"/>
              </a:defRPr>
            </a:lvl1pPr>
          </a:lstStyle>
          <a:p>
            <a:r>
              <a:rPr lang="en-GB"/>
              <a:t>With Christ as our guide, we inspire and thrive</a:t>
            </a:r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898989"/>
                </a:solidFill>
                <a:uFillTx/>
                <a:latin typeface="Century Gothic" panose="020B0502020202020204" pitchFamily="34" charset="0"/>
              </a:defRPr>
            </a:lvl1pPr>
          </a:lstStyle>
          <a:p>
            <a:fld id="{A5CF6A83-D453-49F2-A8B1-E4F03101895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9" Type="http://schemas.openxmlformats.org/officeDocument/2006/relationships/image" Target="../media/image52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8" Type="http://schemas.openxmlformats.org/officeDocument/2006/relationships/image" Target="../media/image3.png"/><Relationship Id="rId51" Type="http://schemas.openxmlformats.org/officeDocument/2006/relationships/image" Target="../media/image74.png"/><Relationship Id="rId3" Type="http://schemas.openxmlformats.org/officeDocument/2006/relationships/image" Target="../media/image28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0" Type="http://schemas.openxmlformats.org/officeDocument/2006/relationships/image" Target="../media/image43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51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66.png"/><Relationship Id="rId34" Type="http://schemas.openxmlformats.org/officeDocument/2006/relationships/image" Target="../media/image92.png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image" Target="../media/image30.png"/><Relationship Id="rId15" Type="http://schemas.openxmlformats.org/officeDocument/2006/relationships/image" Target="../media/image81.png"/><Relationship Id="rId23" Type="http://schemas.openxmlformats.org/officeDocument/2006/relationships/image" Target="../media/image78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10" Type="http://schemas.openxmlformats.org/officeDocument/2006/relationships/image" Target="../media/image35.png"/><Relationship Id="rId19" Type="http://schemas.openxmlformats.org/officeDocument/2006/relationships/image" Target="../media/image52.png"/><Relationship Id="rId31" Type="http://schemas.openxmlformats.org/officeDocument/2006/relationships/image" Target="../media/image89.png"/><Relationship Id="rId44" Type="http://schemas.openxmlformats.org/officeDocument/2006/relationships/image" Target="../media/image102.png"/><Relationship Id="rId4" Type="http://schemas.openxmlformats.org/officeDocument/2006/relationships/image" Target="../media/image29.png"/><Relationship Id="rId9" Type="http://schemas.openxmlformats.org/officeDocument/2006/relationships/image" Target="../media/image80.png"/><Relationship Id="rId14" Type="http://schemas.openxmlformats.org/officeDocument/2006/relationships/image" Target="../media/image39.png"/><Relationship Id="rId22" Type="http://schemas.openxmlformats.org/officeDocument/2006/relationships/image" Target="../media/image67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png"/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50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57.png"/><Relationship Id="rId41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67.png"/><Relationship Id="rId26" Type="http://schemas.openxmlformats.org/officeDocument/2006/relationships/image" Target="../media/image112.png"/><Relationship Id="rId39" Type="http://schemas.openxmlformats.org/officeDocument/2006/relationships/image" Target="../media/image125.png"/><Relationship Id="rId21" Type="http://schemas.openxmlformats.org/officeDocument/2006/relationships/image" Target="../media/image33.png"/><Relationship Id="rId34" Type="http://schemas.openxmlformats.org/officeDocument/2006/relationships/image" Target="../media/image120.png"/><Relationship Id="rId42" Type="http://schemas.openxmlformats.org/officeDocument/2006/relationships/image" Target="../media/image128.png"/><Relationship Id="rId47" Type="http://schemas.openxmlformats.org/officeDocument/2006/relationships/image" Target="../media/image13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9" Type="http://schemas.openxmlformats.org/officeDocument/2006/relationships/image" Target="../media/image115.png"/><Relationship Id="rId11" Type="http://schemas.openxmlformats.org/officeDocument/2006/relationships/image" Target="../media/image80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45" Type="http://schemas.openxmlformats.org/officeDocument/2006/relationships/image" Target="../media/image131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49" Type="http://schemas.openxmlformats.org/officeDocument/2006/relationships/image" Target="../media/image135.png"/><Relationship Id="rId10" Type="http://schemas.openxmlformats.org/officeDocument/2006/relationships/image" Target="../media/image108.png"/><Relationship Id="rId19" Type="http://schemas.openxmlformats.org/officeDocument/2006/relationships/image" Target="../media/image78.png"/><Relationship Id="rId31" Type="http://schemas.openxmlformats.org/officeDocument/2006/relationships/image" Target="../media/image117.png"/><Relationship Id="rId44" Type="http://schemas.openxmlformats.org/officeDocument/2006/relationships/image" Target="../media/image1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14" Type="http://schemas.openxmlformats.org/officeDocument/2006/relationships/image" Target="../media/image81.png"/><Relationship Id="rId22" Type="http://schemas.openxmlformats.org/officeDocument/2006/relationships/image" Target="../media/image37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Relationship Id="rId43" Type="http://schemas.openxmlformats.org/officeDocument/2006/relationships/image" Target="../media/image129.png"/><Relationship Id="rId48" Type="http://schemas.openxmlformats.org/officeDocument/2006/relationships/image" Target="../media/image134.png"/><Relationship Id="rId8" Type="http://schemas.openxmlformats.org/officeDocument/2006/relationships/image" Target="../media/image107.png"/><Relationship Id="rId3" Type="http://schemas.openxmlformats.org/officeDocument/2006/relationships/image" Target="../media/image28.png"/><Relationship Id="rId12" Type="http://schemas.openxmlformats.org/officeDocument/2006/relationships/image" Target="../media/image35.png"/><Relationship Id="rId17" Type="http://schemas.openxmlformats.org/officeDocument/2006/relationships/image" Target="../media/image66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46" Type="http://schemas.openxmlformats.org/officeDocument/2006/relationships/image" Target="../media/image132.png"/><Relationship Id="rId20" Type="http://schemas.openxmlformats.org/officeDocument/2006/relationships/image" Target="../media/image82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66.png"/><Relationship Id="rId26" Type="http://schemas.openxmlformats.org/officeDocument/2006/relationships/image" Target="../media/image112.png"/><Relationship Id="rId39" Type="http://schemas.openxmlformats.org/officeDocument/2006/relationships/image" Target="../media/image152.png"/><Relationship Id="rId21" Type="http://schemas.openxmlformats.org/officeDocument/2006/relationships/image" Target="../media/image78.png"/><Relationship Id="rId34" Type="http://schemas.openxmlformats.org/officeDocument/2006/relationships/image" Target="../media/image147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9" Type="http://schemas.openxmlformats.org/officeDocument/2006/relationships/image" Target="../media/image142.png"/><Relationship Id="rId11" Type="http://schemas.openxmlformats.org/officeDocument/2006/relationships/image" Target="../media/image139.png"/><Relationship Id="rId24" Type="http://schemas.openxmlformats.org/officeDocument/2006/relationships/image" Target="../media/image109.png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23" Type="http://schemas.openxmlformats.org/officeDocument/2006/relationships/image" Target="../media/image37.png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49" Type="http://schemas.openxmlformats.org/officeDocument/2006/relationships/image" Target="../media/image162.png"/><Relationship Id="rId10" Type="http://schemas.openxmlformats.org/officeDocument/2006/relationships/image" Target="../media/image138.png"/><Relationship Id="rId19" Type="http://schemas.openxmlformats.org/officeDocument/2006/relationships/image" Target="../media/image67.png"/><Relationship Id="rId31" Type="http://schemas.openxmlformats.org/officeDocument/2006/relationships/image" Target="../media/image144.png"/><Relationship Id="rId44" Type="http://schemas.openxmlformats.org/officeDocument/2006/relationships/image" Target="../media/image157.png"/><Relationship Id="rId4" Type="http://schemas.openxmlformats.org/officeDocument/2006/relationships/image" Target="../media/image29.png"/><Relationship Id="rId9" Type="http://schemas.openxmlformats.org/officeDocument/2006/relationships/image" Target="../media/image137.png"/><Relationship Id="rId14" Type="http://schemas.openxmlformats.org/officeDocument/2006/relationships/image" Target="../media/image35.png"/><Relationship Id="rId22" Type="http://schemas.openxmlformats.org/officeDocument/2006/relationships/image" Target="../media/image33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8" Type="http://schemas.openxmlformats.org/officeDocument/2006/relationships/image" Target="../media/image136.png"/><Relationship Id="rId3" Type="http://schemas.openxmlformats.org/officeDocument/2006/relationships/image" Target="../media/image28.png"/><Relationship Id="rId12" Type="http://schemas.openxmlformats.org/officeDocument/2006/relationships/image" Target="../media/image80.png"/><Relationship Id="rId17" Type="http://schemas.openxmlformats.org/officeDocument/2006/relationships/image" Target="../media/image38.png"/><Relationship Id="rId25" Type="http://schemas.openxmlformats.org/officeDocument/2006/relationships/image" Target="../media/image110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20" Type="http://schemas.openxmlformats.org/officeDocument/2006/relationships/image" Target="../media/image113.png"/><Relationship Id="rId41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113.png"/><Relationship Id="rId26" Type="http://schemas.openxmlformats.org/officeDocument/2006/relationships/image" Target="../media/image140.png"/><Relationship Id="rId39" Type="http://schemas.openxmlformats.org/officeDocument/2006/relationships/image" Target="../media/image173.png"/><Relationship Id="rId21" Type="http://schemas.openxmlformats.org/officeDocument/2006/relationships/image" Target="../media/image36.png"/><Relationship Id="rId34" Type="http://schemas.openxmlformats.org/officeDocument/2006/relationships/image" Target="../media/image169.png"/><Relationship Id="rId42" Type="http://schemas.openxmlformats.org/officeDocument/2006/relationships/image" Target="../media/image176.png"/><Relationship Id="rId47" Type="http://schemas.openxmlformats.org/officeDocument/2006/relationships/image" Target="../media/image181.png"/><Relationship Id="rId50" Type="http://schemas.openxmlformats.org/officeDocument/2006/relationships/image" Target="../media/image184.png"/><Relationship Id="rId55" Type="http://schemas.openxmlformats.org/officeDocument/2006/relationships/image" Target="../media/image18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6.png"/><Relationship Id="rId29" Type="http://schemas.openxmlformats.org/officeDocument/2006/relationships/image" Target="../media/image165.png"/><Relationship Id="rId11" Type="http://schemas.openxmlformats.org/officeDocument/2006/relationships/image" Target="../media/image139.png"/><Relationship Id="rId24" Type="http://schemas.openxmlformats.org/officeDocument/2006/relationships/image" Target="../media/image163.png"/><Relationship Id="rId32" Type="http://schemas.openxmlformats.org/officeDocument/2006/relationships/image" Target="../media/image167.png"/><Relationship Id="rId37" Type="http://schemas.openxmlformats.org/officeDocument/2006/relationships/image" Target="../media/image112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53" Type="http://schemas.openxmlformats.org/officeDocument/2006/relationships/image" Target="../media/image187.png"/><Relationship Id="rId5" Type="http://schemas.openxmlformats.org/officeDocument/2006/relationships/image" Target="../media/image3.png"/><Relationship Id="rId19" Type="http://schemas.openxmlformats.org/officeDocument/2006/relationships/image" Target="../media/image78.png"/><Relationship Id="rId4" Type="http://schemas.openxmlformats.org/officeDocument/2006/relationships/image" Target="../media/image29.png"/><Relationship Id="rId9" Type="http://schemas.openxmlformats.org/officeDocument/2006/relationships/image" Target="../media/image137.png"/><Relationship Id="rId14" Type="http://schemas.openxmlformats.org/officeDocument/2006/relationships/image" Target="../media/image41.png"/><Relationship Id="rId22" Type="http://schemas.openxmlformats.org/officeDocument/2006/relationships/image" Target="../media/image33.png"/><Relationship Id="rId27" Type="http://schemas.openxmlformats.org/officeDocument/2006/relationships/image" Target="../media/image141.png"/><Relationship Id="rId30" Type="http://schemas.openxmlformats.org/officeDocument/2006/relationships/image" Target="../media/image151.png"/><Relationship Id="rId35" Type="http://schemas.openxmlformats.org/officeDocument/2006/relationships/image" Target="../media/image170.png"/><Relationship Id="rId43" Type="http://schemas.openxmlformats.org/officeDocument/2006/relationships/image" Target="../media/image177.png"/><Relationship Id="rId48" Type="http://schemas.openxmlformats.org/officeDocument/2006/relationships/image" Target="../media/image182.png"/><Relationship Id="rId56" Type="http://schemas.openxmlformats.org/officeDocument/2006/relationships/image" Target="../media/image190.png"/><Relationship Id="rId8" Type="http://schemas.openxmlformats.org/officeDocument/2006/relationships/image" Target="../media/image136.png"/><Relationship Id="rId51" Type="http://schemas.openxmlformats.org/officeDocument/2006/relationships/image" Target="../media/image185.png"/><Relationship Id="rId3" Type="http://schemas.openxmlformats.org/officeDocument/2006/relationships/image" Target="../media/image28.png"/><Relationship Id="rId12" Type="http://schemas.openxmlformats.org/officeDocument/2006/relationships/image" Target="../media/image80.png"/><Relationship Id="rId17" Type="http://schemas.openxmlformats.org/officeDocument/2006/relationships/image" Target="../media/image67.png"/><Relationship Id="rId25" Type="http://schemas.openxmlformats.org/officeDocument/2006/relationships/image" Target="../media/image110.png"/><Relationship Id="rId33" Type="http://schemas.openxmlformats.org/officeDocument/2006/relationships/image" Target="../media/image168.png"/><Relationship Id="rId38" Type="http://schemas.openxmlformats.org/officeDocument/2006/relationships/image" Target="../media/image172.png"/><Relationship Id="rId46" Type="http://schemas.openxmlformats.org/officeDocument/2006/relationships/image" Target="../media/image180.png"/><Relationship Id="rId20" Type="http://schemas.openxmlformats.org/officeDocument/2006/relationships/image" Target="../media/image35.png"/><Relationship Id="rId41" Type="http://schemas.openxmlformats.org/officeDocument/2006/relationships/image" Target="../media/image175.png"/><Relationship Id="rId54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5" Type="http://schemas.openxmlformats.org/officeDocument/2006/relationships/image" Target="../media/image38.png"/><Relationship Id="rId23" Type="http://schemas.openxmlformats.org/officeDocument/2006/relationships/image" Target="../media/image37.png"/><Relationship Id="rId28" Type="http://schemas.openxmlformats.org/officeDocument/2006/relationships/image" Target="../media/image164.png"/><Relationship Id="rId36" Type="http://schemas.openxmlformats.org/officeDocument/2006/relationships/image" Target="../media/image171.png"/><Relationship Id="rId49" Type="http://schemas.openxmlformats.org/officeDocument/2006/relationships/image" Target="../media/image183.png"/><Relationship Id="rId57" Type="http://schemas.openxmlformats.org/officeDocument/2006/relationships/image" Target="../media/image191.png"/><Relationship Id="rId10" Type="http://schemas.openxmlformats.org/officeDocument/2006/relationships/image" Target="../media/image138.png"/><Relationship Id="rId31" Type="http://schemas.openxmlformats.org/officeDocument/2006/relationships/image" Target="../media/image166.png"/><Relationship Id="rId44" Type="http://schemas.openxmlformats.org/officeDocument/2006/relationships/image" Target="../media/image178.png"/><Relationship Id="rId52" Type="http://schemas.openxmlformats.org/officeDocument/2006/relationships/image" Target="../media/image1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90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 descr="A logo of a church&#10;&#10;Description automatically generated">
            <a:extLst>
              <a:ext uri="{FF2B5EF4-FFF2-40B4-BE49-F238E27FC236}">
                <a16:creationId xmlns:a16="http://schemas.microsoft.com/office/drawing/2014/main" id="{5C65B9A6-B884-7EE1-2D74-9E18EDF8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54" y="1172029"/>
            <a:ext cx="4032272" cy="45139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CA3466-805B-6F89-68FD-8640E0A4D17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2156792" y="5329803"/>
            <a:ext cx="4785354" cy="1418035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GB" sz="2800" b="1" dirty="0">
                <a:solidFill>
                  <a:srgbClr val="C00000"/>
                </a:solidFill>
              </a:rPr>
              <a:t>With Christ as our guide, we inspire and thrive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201D6-4B2C-8BD2-EEEF-820B5EF1D995}"/>
              </a:ext>
            </a:extLst>
          </p:cNvPr>
          <p:cNvSpPr txBox="1"/>
          <p:nvPr/>
        </p:nvSpPr>
        <p:spPr>
          <a:xfrm>
            <a:off x="2156792" y="477092"/>
            <a:ext cx="452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Mathematics Curriculum</a:t>
            </a:r>
          </a:p>
        </p:txBody>
      </p:sp>
    </p:spTree>
    <p:extLst>
      <p:ext uri="{BB962C8B-B14F-4D97-AF65-F5344CB8AC3E}">
        <p14:creationId xmlns:p14="http://schemas.microsoft.com/office/powerpoint/2010/main" val="257570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1027" y="-10477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56263" y="31871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Getting to know you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63" y="824626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Just Like Me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It’s Me 1, 2, 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5117" y="1163607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Light and Dark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619368" y="1652976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Alive in 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9470" y="1659357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Growing 6, 7, 8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85913" y="1951151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Building 9 and 10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674984" y="2525871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To 20 and beyond!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799862" y="2530749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First, then, now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750193" y="2812740"/>
            <a:ext cx="583199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Find my pattern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796198" y="339585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On the move</a:t>
            </a:r>
          </a:p>
        </p:txBody>
      </p:sp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97" y="94926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64" y="92804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5" y="178925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6" y="1790508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11" y="178372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37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10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47" y="2645751"/>
            <a:ext cx="185720" cy="1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83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615321" y="-13142"/>
            <a:ext cx="2808076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EYFS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16200000">
            <a:off x="3073853" y="3393677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F881E72-6D66-44E9-8753-DD4957CCCFDF}"/>
              </a:ext>
            </a:extLst>
          </p:cNvPr>
          <p:cNvSpPr/>
          <p:nvPr/>
        </p:nvSpPr>
        <p:spPr>
          <a:xfrm>
            <a:off x="2723205" y="4135899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C3A10-5F77-4085-9234-5BE46954F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838" y="860502"/>
            <a:ext cx="491220" cy="793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1F8A3-5E11-4826-9310-616788C03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603" y="487768"/>
            <a:ext cx="625409" cy="40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BC875-72F9-4313-A3A7-F8810D3DC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019" y="488895"/>
            <a:ext cx="625409" cy="406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0D475-759F-4DCB-97F9-4A3F58147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166" y="428486"/>
            <a:ext cx="571885" cy="49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0CCBF-28E2-4FA8-B90D-819CCC89F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8696" y="435426"/>
            <a:ext cx="552840" cy="477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30FD5-ABFA-402A-B43D-AE57FE0CB7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2386" y="1661929"/>
            <a:ext cx="545030" cy="470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520BF-DBCC-48BB-86E9-17320FC128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9388" y="2126593"/>
            <a:ext cx="528563" cy="458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DB883-A6B2-41D0-8F40-5390E2EFC8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3606" y="2051552"/>
            <a:ext cx="519545" cy="357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71B0FB-8D46-4218-BE79-B7F8783A11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8157" y="2055133"/>
            <a:ext cx="522842" cy="3529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56E627-A3C2-4DB3-BFC1-E73F71706C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0123" y="2046813"/>
            <a:ext cx="490718" cy="3383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2EA890-076F-4F7F-B458-95753EE884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7487" y="2050704"/>
            <a:ext cx="493397" cy="3342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D0F82B-1312-4F0C-85E4-FC54827105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32769" y="2492430"/>
            <a:ext cx="477687" cy="3283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5BCA30-C9C9-4C73-9D38-239C61E5B6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39013" y="2822914"/>
            <a:ext cx="469092" cy="3249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3A288A-E660-4550-9CD5-6E92074793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7252" y="2921391"/>
            <a:ext cx="469733" cy="3323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D8EACA-23E8-4F6D-8052-33E60B59C9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46985" y="2917429"/>
            <a:ext cx="569303" cy="3401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EA75FA-6819-4702-9DB6-A452E427CC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44016" y="2916745"/>
            <a:ext cx="460735" cy="3260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0E9AB0D-2AD6-4ABF-B650-F07FEF430B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4727" y="2917273"/>
            <a:ext cx="528118" cy="31822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68A7872-F701-44BC-BFD1-0B3B708EE5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70084" y="3310927"/>
            <a:ext cx="457332" cy="3241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076E27-014A-4E17-8D29-B6CB285171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3389" y="3624956"/>
            <a:ext cx="451169" cy="2703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6CDF211-A441-4F13-9012-BBC2322189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25714" y="3759854"/>
            <a:ext cx="435526" cy="3095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54D7C5F-EED4-438A-98B6-9601EE152E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7223" y="3757270"/>
            <a:ext cx="512073" cy="308112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F7223F77-353E-4DDE-897C-83F92DC0B30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70272" y="4432396"/>
            <a:ext cx="3568044" cy="20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1027" y="-10477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3486706" y="4313406"/>
            <a:ext cx="1593198" cy="2351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2960259" y="3611066"/>
            <a:ext cx="1048573" cy="826392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1" y="3785108"/>
            <a:ext cx="797384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22" b="1" dirty="0">
                <a:latin typeface="Gill Sans MT Condensed" panose="020B0506020104020203" pitchFamily="34" charset="0"/>
              </a:rPr>
              <a:t> </a:t>
            </a:r>
            <a:endParaRPr lang="en-US" altLang="en-US" sz="622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3531450" y="4306618"/>
            <a:ext cx="1675260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56263" y="31871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(within 10)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63" y="824626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 and Subtraction (within 10)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</a:t>
            </a:r>
          </a:p>
          <a:p>
            <a:pPr algn="ctr"/>
            <a:r>
              <a:rPr lang="en-GB" sz="619" dirty="0">
                <a:solidFill>
                  <a:schemeClr val="tx1"/>
                </a:solidFill>
              </a:rPr>
              <a:t> Shape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5117" y="1124196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Place value (within 20)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619368" y="1652976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 and Subtraction (within 20)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9470" y="1659357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(within 50)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85913" y="1951151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Measurement: Length and Height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674984" y="2525871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 Weight and Volume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799862" y="2530749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750193" y="2812740"/>
            <a:ext cx="583199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796198" y="339585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3684006" y="339585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</a:t>
            </a:r>
          </a:p>
          <a:p>
            <a:pPr algn="ctr"/>
            <a:r>
              <a:rPr lang="en-GB" sz="619" dirty="0">
                <a:solidFill>
                  <a:schemeClr val="tx1"/>
                </a:solidFill>
              </a:rPr>
              <a:t>(within 100)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BFCEB1-C723-44EB-A17C-9DBA3332E2D0}"/>
              </a:ext>
            </a:extLst>
          </p:cNvPr>
          <p:cNvSpPr/>
          <p:nvPr/>
        </p:nvSpPr>
        <p:spPr>
          <a:xfrm>
            <a:off x="2893247" y="3682615"/>
            <a:ext cx="583199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32F21A9-5166-4E69-A986-A4D9DABB33C0}"/>
              </a:ext>
            </a:extLst>
          </p:cNvPr>
          <p:cNvSpPr/>
          <p:nvPr/>
        </p:nvSpPr>
        <p:spPr>
          <a:xfrm>
            <a:off x="3770537" y="4252558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 Time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32" y="804544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6" y="111039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81" y="1053219"/>
            <a:ext cx="232453" cy="2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ice Icon 956286">
            <a:extLst>
              <a:ext uri="{FF2B5EF4-FFF2-40B4-BE49-F238E27FC236}">
                <a16:creationId xmlns:a16="http://schemas.microsoft.com/office/drawing/2014/main" id="{52EFD39C-B178-4019-8F87-FB416FE9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90" y="1617162"/>
            <a:ext cx="242755" cy="2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Plus Minus Icon 259247">
            <a:extLst>
              <a:ext uri="{FF2B5EF4-FFF2-40B4-BE49-F238E27FC236}">
                <a16:creationId xmlns:a16="http://schemas.microsoft.com/office/drawing/2014/main" id="{A0B5B255-B6EA-4187-AF3B-6C69A9EF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8" y="195196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ice Icon 956286">
            <a:extLst>
              <a:ext uri="{FF2B5EF4-FFF2-40B4-BE49-F238E27FC236}">
                <a16:creationId xmlns:a16="http://schemas.microsoft.com/office/drawing/2014/main" id="{E53D7BAF-B6BC-4BE7-B033-D82A3595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51" y="1904731"/>
            <a:ext cx="237107" cy="2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97" y="94926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64" y="92804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5" y="178925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6" y="1790508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11" y="178372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37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10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48" y="264575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83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47" y="352378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rrow Icon 1920919">
            <a:extLst>
              <a:ext uri="{FF2B5EF4-FFF2-40B4-BE49-F238E27FC236}">
                <a16:creationId xmlns:a16="http://schemas.microsoft.com/office/drawing/2014/main" id="{49FA7703-C737-4C96-89DF-70BBCDB4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26" y="4313406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sure Icon 2558568">
            <a:extLst>
              <a:ext uri="{FF2B5EF4-FFF2-40B4-BE49-F238E27FC236}">
                <a16:creationId xmlns:a16="http://schemas.microsoft.com/office/drawing/2014/main" id="{1D8FEE9A-82B7-4DF1-9127-91F073B5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59" y="2415508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eight Icon 3852013">
            <a:extLst>
              <a:ext uri="{FF2B5EF4-FFF2-40B4-BE49-F238E27FC236}">
                <a16:creationId xmlns:a16="http://schemas.microsoft.com/office/drawing/2014/main" id="{885F7D49-E827-44A4-8743-1E784405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1" y="2839299"/>
            <a:ext cx="136792" cy="1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0" y="2731300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27" y="2839103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48" y="3338811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t Icon 1941241">
            <a:extLst>
              <a:ext uri="{FF2B5EF4-FFF2-40B4-BE49-F238E27FC236}">
                <a16:creationId xmlns:a16="http://schemas.microsoft.com/office/drawing/2014/main" id="{14DE2AF0-A779-47C4-A6CB-D1F50D5D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96" y="3696106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Dice Icon 956286">
            <a:extLst>
              <a:ext uri="{FF2B5EF4-FFF2-40B4-BE49-F238E27FC236}">
                <a16:creationId xmlns:a16="http://schemas.microsoft.com/office/drawing/2014/main" id="{CDD330A7-3E9F-43F2-8071-4EBCC71E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07" y="3632503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und Icon 2833687">
            <a:extLst>
              <a:ext uri="{FF2B5EF4-FFF2-40B4-BE49-F238E27FC236}">
                <a16:creationId xmlns:a16="http://schemas.microsoft.com/office/drawing/2014/main" id="{5D2774FD-9B4F-4E46-BEE8-C143709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21" y="418505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67" y="4533375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545815" y="-13142"/>
            <a:ext cx="2947090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5175710" y="4185328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2820095" y="4915074"/>
            <a:ext cx="701508" cy="89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558805" y="4915074"/>
            <a:ext cx="711815" cy="8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4305058" y="4915074"/>
            <a:ext cx="694050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5047677" y="4915074"/>
            <a:ext cx="679614" cy="85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755117" y="490928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2820095" y="5843796"/>
            <a:ext cx="701508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3558805" y="5833852"/>
            <a:ext cx="711815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1" y="4848213"/>
            <a:ext cx="226865" cy="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C885B1-F87B-499C-B82B-51373190AD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63085" y="4948655"/>
            <a:ext cx="202826" cy="8239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01330-DB5C-461A-B3D2-702F455AAF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03381" y="4936705"/>
            <a:ext cx="200242" cy="852641"/>
          </a:xfrm>
          <a:prstGeom prst="rect">
            <a:avLst/>
          </a:prstGeom>
        </p:spPr>
      </p:pic>
      <p:pic>
        <p:nvPicPr>
          <p:cNvPr id="125" name="Picture 4" descr="Plus Minus Icon 259247">
            <a:extLst>
              <a:ext uri="{FF2B5EF4-FFF2-40B4-BE49-F238E27FC236}">
                <a16:creationId xmlns:a16="http://schemas.microsoft.com/office/drawing/2014/main" id="{EDDB81B6-D01C-433F-BDB9-59DF6B87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31" y="483390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1E3AA9-DF12-4AD2-B267-C68F11C6FB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42987" y="4948656"/>
            <a:ext cx="190797" cy="824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D2E0AF-2035-446B-B057-87AE89DEC10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71264" y="5027009"/>
            <a:ext cx="209679" cy="498982"/>
          </a:xfrm>
          <a:prstGeom prst="rect">
            <a:avLst/>
          </a:prstGeom>
        </p:spPr>
      </p:pic>
      <p:pic>
        <p:nvPicPr>
          <p:cNvPr id="128" name="Picture 16" descr="Multiplication Icon 193138">
            <a:extLst>
              <a:ext uri="{FF2B5EF4-FFF2-40B4-BE49-F238E27FC236}">
                <a16:creationId xmlns:a16="http://schemas.microsoft.com/office/drawing/2014/main" id="{1915F3C5-211F-440D-AA49-38AD26C0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62" y="4860380"/>
            <a:ext cx="161117" cy="1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8" descr="division Icon 845320">
            <a:extLst>
              <a:ext uri="{FF2B5EF4-FFF2-40B4-BE49-F238E27FC236}">
                <a16:creationId xmlns:a16="http://schemas.microsoft.com/office/drawing/2014/main" id="{F1957E04-1849-4F98-8093-7CC458D0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81" y="4900222"/>
            <a:ext cx="81433" cy="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5666CA-1538-4DFC-A4BC-713C5D13CC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42919" y="5001838"/>
            <a:ext cx="191935" cy="7007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3BC103-E90A-4A1E-9218-2D48FE7CBB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86866" y="5029469"/>
            <a:ext cx="238129" cy="494061"/>
          </a:xfrm>
          <a:prstGeom prst="rect">
            <a:avLst/>
          </a:prstGeom>
        </p:spPr>
      </p:pic>
      <p:pic>
        <p:nvPicPr>
          <p:cNvPr id="144" name="Picture 26" descr="clock Icon 3661058">
            <a:extLst>
              <a:ext uri="{FF2B5EF4-FFF2-40B4-BE49-F238E27FC236}">
                <a16:creationId xmlns:a16="http://schemas.microsoft.com/office/drawing/2014/main" id="{079AA439-FEB5-4677-A24A-4E7F079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27" y="4866098"/>
            <a:ext cx="115557" cy="1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measure Icon 2558568">
            <a:extLst>
              <a:ext uri="{FF2B5EF4-FFF2-40B4-BE49-F238E27FC236}">
                <a16:creationId xmlns:a16="http://schemas.microsoft.com/office/drawing/2014/main" id="{EA50D655-FE6E-4342-ADFD-C8DA42C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07" y="4877712"/>
            <a:ext cx="115558" cy="1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Pound Icon 2833687">
            <a:extLst>
              <a:ext uri="{FF2B5EF4-FFF2-40B4-BE49-F238E27FC236}">
                <a16:creationId xmlns:a16="http://schemas.microsoft.com/office/drawing/2014/main" id="{F1B6D857-2A89-4564-882E-6C1D181F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99" y="4858354"/>
            <a:ext cx="123301" cy="1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1AA815-602C-4995-83FB-8251E7FC46D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77316" y="5011269"/>
            <a:ext cx="322611" cy="7115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2F2F99-1777-40B8-BCB8-F83C31D57C4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20218" y="5011269"/>
            <a:ext cx="240978" cy="701751"/>
          </a:xfrm>
          <a:prstGeom prst="rect">
            <a:avLst/>
          </a:prstGeom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47" y="4820247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E01FE5-7C3B-41C0-A6EC-2E8F7361FD0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54042" y="4942866"/>
            <a:ext cx="256395" cy="823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ABC2E8-8A65-424D-A980-8E36FD6F8F7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55312" y="5030324"/>
            <a:ext cx="215389" cy="606849"/>
          </a:xfrm>
          <a:prstGeom prst="rect">
            <a:avLst/>
          </a:prstGeom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44" y="5811711"/>
            <a:ext cx="178811" cy="1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A4414A-F748-4DA2-AC72-C65D38D3A34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6255" y="5952817"/>
            <a:ext cx="219255" cy="6908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2F4CFE-22E5-48E6-9A61-3332312FAD3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05667" y="5984982"/>
            <a:ext cx="214797" cy="5977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C7309F-82AE-43CA-9914-BBC819985A1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249730" y="336983"/>
            <a:ext cx="896733" cy="480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DB4442-0AE6-4715-BEFF-D2259F390B0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13706" y="1182147"/>
            <a:ext cx="797366" cy="4336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083051-8912-4785-83A0-3BAE6D749DA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46838" y="345045"/>
            <a:ext cx="267175" cy="11681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0B4002-A84B-4EAE-87AF-5042A0FA650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986511" y="451688"/>
            <a:ext cx="454435" cy="8274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C7B8DA-C7CE-409B-84B8-B5074D885A4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22960" y="1973243"/>
            <a:ext cx="805965" cy="4909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270272-C634-4E55-B2D3-094B628E351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970386" y="2009068"/>
            <a:ext cx="557106" cy="487203"/>
          </a:xfrm>
          <a:prstGeom prst="rect">
            <a:avLst/>
          </a:prstGeom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15" y="83187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6" y="109148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85" y="82676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10" y="164856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06" y="168496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62" y="1663092"/>
            <a:ext cx="162813" cy="1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18" y="2469313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03" y="25528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76F2AF-2E0B-42D7-8BC9-F864A25D59C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729218" y="2572626"/>
            <a:ext cx="429887" cy="4694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76D70F-01B8-466B-8E9C-8F26B3355C9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34911" y="2847012"/>
            <a:ext cx="336405" cy="5396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295D5A-6163-4F76-9761-DCBB22FA2B6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07304" y="2929007"/>
            <a:ext cx="704432" cy="3371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BFB4D19-0068-4FC4-99A4-0D5E7697221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053418" y="3304722"/>
            <a:ext cx="423534" cy="1016975"/>
          </a:xfrm>
          <a:prstGeom prst="rect">
            <a:avLst/>
          </a:prstGeom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94" y="2548395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52" y="284699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11" y="340250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0AE7C5-BF41-4FD5-81BE-8200276D935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358100" y="3737171"/>
            <a:ext cx="248342" cy="4302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7A6674B-0423-47CD-B8B2-64DD839919B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298065" y="3609113"/>
            <a:ext cx="312569" cy="631189"/>
          </a:xfrm>
          <a:prstGeom prst="rect">
            <a:avLst/>
          </a:prstGeom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31" y="3424795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C3DD72-42DE-49D9-89EF-C0BEF26E20C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76565" y="4231024"/>
            <a:ext cx="279533" cy="412643"/>
          </a:xfrm>
          <a:prstGeom prst="rect">
            <a:avLst/>
          </a:prstGeom>
        </p:spPr>
      </p:pic>
      <p:pic>
        <p:nvPicPr>
          <p:cNvPr id="169" name="Picture 28" descr="traffic lights Icon 1424962">
            <a:extLst>
              <a:ext uri="{FF2B5EF4-FFF2-40B4-BE49-F238E27FC236}">
                <a16:creationId xmlns:a16="http://schemas.microsoft.com/office/drawing/2014/main" id="{5BA0F5A7-16E8-49B7-B858-481AF0F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19" y="37112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8" descr="traffic lights Icon 1424962">
            <a:extLst>
              <a:ext uri="{FF2B5EF4-FFF2-40B4-BE49-F238E27FC236}">
                <a16:creationId xmlns:a16="http://schemas.microsoft.com/office/drawing/2014/main" id="{C3397C7F-C4BF-404F-8404-EA10417D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88" y="427292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46BA64-D4BE-4602-8731-ADA6E3EC615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526313" y="4320883"/>
            <a:ext cx="325882" cy="474607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CD4AB531-A41C-42BC-ACC3-DF6D4BD577A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843758" y="4330154"/>
            <a:ext cx="323754" cy="535943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9B39D1A4-BE56-4B44-87CC-7C56F5F63637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718127" y="5937264"/>
            <a:ext cx="220704" cy="687335"/>
          </a:xfrm>
          <a:prstGeom prst="rect">
            <a:avLst/>
          </a:prstGeom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22" y="5808366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89" y="5940930"/>
            <a:ext cx="665946" cy="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6EB7CF60-D143-483A-9B9D-19AA1E97AC00}"/>
              </a:ext>
            </a:extLst>
          </p:cNvPr>
          <p:cNvCxnSpPr/>
          <p:nvPr/>
        </p:nvCxnSpPr>
        <p:spPr>
          <a:xfrm flipH="1">
            <a:off x="4974383" y="6053456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87CC25F-EA57-40E2-B219-2987D859615F}"/>
              </a:ext>
            </a:extLst>
          </p:cNvPr>
          <p:cNvCxnSpPr/>
          <p:nvPr/>
        </p:nvCxnSpPr>
        <p:spPr>
          <a:xfrm flipH="1">
            <a:off x="4974383" y="6266514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2FFB656-C04C-4482-9C5A-BA7D5D473A52}"/>
              </a:ext>
            </a:extLst>
          </p:cNvPr>
          <p:cNvCxnSpPr/>
          <p:nvPr/>
        </p:nvCxnSpPr>
        <p:spPr>
          <a:xfrm flipH="1">
            <a:off x="4963624" y="6467673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4815681" y="5961985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4815681" y="6173384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4806513" y="6368056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2F881E72-6D66-44E9-8753-DD4957CCCFDF}"/>
              </a:ext>
            </a:extLst>
          </p:cNvPr>
          <p:cNvSpPr/>
          <p:nvPr/>
        </p:nvSpPr>
        <p:spPr>
          <a:xfrm>
            <a:off x="2686424" y="4691067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</p:spTree>
    <p:extLst>
      <p:ext uri="{BB962C8B-B14F-4D97-AF65-F5344CB8AC3E}">
        <p14:creationId xmlns:p14="http://schemas.microsoft.com/office/powerpoint/2010/main" val="147854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1027" y="-10477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3486706" y="4313406"/>
            <a:ext cx="1593198" cy="2351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2960259" y="3611066"/>
            <a:ext cx="1048573" cy="826392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1" y="3785108"/>
            <a:ext cx="797384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22" b="1" dirty="0">
                <a:latin typeface="Gill Sans MT Condensed" panose="020B0506020104020203" pitchFamily="34" charset="0"/>
              </a:rPr>
              <a:t> </a:t>
            </a:r>
            <a:endParaRPr lang="en-US" altLang="en-US" sz="622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3531450" y="4306618"/>
            <a:ext cx="1675260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56263" y="31871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63" y="824626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</a:t>
            </a:r>
          </a:p>
          <a:p>
            <a:pPr algn="ctr"/>
            <a:r>
              <a:rPr lang="en-GB" sz="619" dirty="0">
                <a:solidFill>
                  <a:schemeClr val="tx1"/>
                </a:solidFill>
              </a:rPr>
              <a:t>Money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5117" y="1124196"/>
            <a:ext cx="615584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619368" y="1652976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9470" y="1659357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85913" y="1951151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Geometry: Properties of shapes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674984" y="2525871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785359" y="2530749"/>
            <a:ext cx="843297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563" dirty="0">
                <a:solidFill>
                  <a:schemeClr val="tx1"/>
                </a:solidFill>
              </a:rPr>
              <a:t>Length and Height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880729" y="2805012"/>
            <a:ext cx="583199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796197" y="3465025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3684006" y="339585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Measurement: </a:t>
            </a:r>
          </a:p>
          <a:p>
            <a:r>
              <a:rPr lang="en-GB" sz="619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BFCEB1-C723-44EB-A17C-9DBA3332E2D0}"/>
              </a:ext>
            </a:extLst>
          </p:cNvPr>
          <p:cNvSpPr/>
          <p:nvPr/>
        </p:nvSpPr>
        <p:spPr>
          <a:xfrm>
            <a:off x="2893247" y="3682615"/>
            <a:ext cx="583199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Measurement: Mass, capacity and temperature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32" y="804544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6" y="111039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0" y="1937244"/>
            <a:ext cx="232453" cy="2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97" y="949261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64" y="92804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5" y="1789251"/>
            <a:ext cx="138610" cy="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6" y="1790508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11" y="178372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37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10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48" y="2645751"/>
            <a:ext cx="196489" cy="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83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47" y="352378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Arrow Icon 1920919">
            <a:extLst>
              <a:ext uri="{FF2B5EF4-FFF2-40B4-BE49-F238E27FC236}">
                <a16:creationId xmlns:a16="http://schemas.microsoft.com/office/drawing/2014/main" id="{49FA7703-C737-4C96-89DF-70BBCDB4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09" y="4316669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31" y="1598293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62" y="1726887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zza five eighths Icon 1669373">
            <a:extLst>
              <a:ext uri="{FF2B5EF4-FFF2-40B4-BE49-F238E27FC236}">
                <a16:creationId xmlns:a16="http://schemas.microsoft.com/office/drawing/2014/main" id="{FA8338E3-419A-40F6-94E8-870D491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12" y="2815569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t Icon 1941241">
            <a:extLst>
              <a:ext uri="{FF2B5EF4-FFF2-40B4-BE49-F238E27FC236}">
                <a16:creationId xmlns:a16="http://schemas.microsoft.com/office/drawing/2014/main" id="{14DE2AF0-A779-47C4-A6CB-D1F50D5D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78" y="3350305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ound Icon 2833687">
            <a:extLst>
              <a:ext uri="{FF2B5EF4-FFF2-40B4-BE49-F238E27FC236}">
                <a16:creationId xmlns:a16="http://schemas.microsoft.com/office/drawing/2014/main" id="{5D2774FD-9B4F-4E46-BEE8-C143709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00" y="106436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53" y="3694681"/>
            <a:ext cx="163772" cy="1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545815" y="-13142"/>
            <a:ext cx="2947090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2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5175710" y="4185328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2820095" y="4915074"/>
            <a:ext cx="701508" cy="89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558805" y="4915074"/>
            <a:ext cx="711815" cy="8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4305058" y="4915074"/>
            <a:ext cx="694050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5047677" y="4915074"/>
            <a:ext cx="679614" cy="85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755117" y="490928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2820095" y="5843796"/>
            <a:ext cx="701508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621CB9-8BBA-4526-9676-E38C3B625C30}"/>
              </a:ext>
            </a:extLst>
          </p:cNvPr>
          <p:cNvSpPr/>
          <p:nvPr/>
        </p:nvSpPr>
        <p:spPr>
          <a:xfrm>
            <a:off x="3558805" y="5833852"/>
            <a:ext cx="711815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6" y="4874839"/>
            <a:ext cx="226865" cy="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6" descr="clock Icon 3661058">
            <a:extLst>
              <a:ext uri="{FF2B5EF4-FFF2-40B4-BE49-F238E27FC236}">
                <a16:creationId xmlns:a16="http://schemas.microsoft.com/office/drawing/2014/main" id="{079AA439-FEB5-4677-A24A-4E7F079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17" y="4885701"/>
            <a:ext cx="115557" cy="1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measure Icon 2558568">
            <a:extLst>
              <a:ext uri="{FF2B5EF4-FFF2-40B4-BE49-F238E27FC236}">
                <a16:creationId xmlns:a16="http://schemas.microsoft.com/office/drawing/2014/main" id="{EA50D655-FE6E-4342-ADFD-C8DA42C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46" y="4881058"/>
            <a:ext cx="115558" cy="1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Pound Icon 2833687">
            <a:extLst>
              <a:ext uri="{FF2B5EF4-FFF2-40B4-BE49-F238E27FC236}">
                <a16:creationId xmlns:a16="http://schemas.microsoft.com/office/drawing/2014/main" id="{F1B6D857-2A89-4564-882E-6C1D181F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45" y="4874839"/>
            <a:ext cx="123301" cy="1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27" y="4849034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shapes Icon 1040365">
            <a:extLst>
              <a:ext uri="{FF2B5EF4-FFF2-40B4-BE49-F238E27FC236}">
                <a16:creationId xmlns:a16="http://schemas.microsoft.com/office/drawing/2014/main" id="{F845999F-F60B-4A29-BDE9-BFCD502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9" y="4839779"/>
            <a:ext cx="178811" cy="1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15" y="83187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6" y="109148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85" y="82676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63" y="115977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68" y="168019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62" y="1663092"/>
            <a:ext cx="162813" cy="1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40" y="198022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03" y="25528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05" y="25528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7" y="283075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94" y="349447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90" y="342900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8" descr="traffic lights Icon 1424962">
            <a:extLst>
              <a:ext uri="{FF2B5EF4-FFF2-40B4-BE49-F238E27FC236}">
                <a16:creationId xmlns:a16="http://schemas.microsoft.com/office/drawing/2014/main" id="{5BA0F5A7-16E8-49B7-B858-481AF0F0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19" y="37112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0" descr="Pizza five eighths Icon 1669373">
            <a:extLst>
              <a:ext uri="{FF2B5EF4-FFF2-40B4-BE49-F238E27FC236}">
                <a16:creationId xmlns:a16="http://schemas.microsoft.com/office/drawing/2014/main" id="{9F47E783-569B-4360-8C29-E72099C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4848913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89" y="5940930"/>
            <a:ext cx="665946" cy="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6EB7CF60-D143-483A-9B9D-19AA1E97AC00}"/>
              </a:ext>
            </a:extLst>
          </p:cNvPr>
          <p:cNvCxnSpPr/>
          <p:nvPr/>
        </p:nvCxnSpPr>
        <p:spPr>
          <a:xfrm flipH="1">
            <a:off x="4974383" y="6053456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87CC25F-EA57-40E2-B219-2987D859615F}"/>
              </a:ext>
            </a:extLst>
          </p:cNvPr>
          <p:cNvCxnSpPr/>
          <p:nvPr/>
        </p:nvCxnSpPr>
        <p:spPr>
          <a:xfrm flipH="1">
            <a:off x="4974383" y="6266514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2FFB656-C04C-4482-9C5A-BA7D5D473A52}"/>
              </a:ext>
            </a:extLst>
          </p:cNvPr>
          <p:cNvCxnSpPr/>
          <p:nvPr/>
        </p:nvCxnSpPr>
        <p:spPr>
          <a:xfrm flipH="1">
            <a:off x="4963624" y="6467673"/>
            <a:ext cx="140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4815681" y="5961985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4815681" y="6173384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4806513" y="6368056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</a:p>
        </p:txBody>
      </p:sp>
      <p:pic>
        <p:nvPicPr>
          <p:cNvPr id="139" name="Picture 16" descr="Multiplication Icon 193138">
            <a:extLst>
              <a:ext uri="{FF2B5EF4-FFF2-40B4-BE49-F238E27FC236}">
                <a16:creationId xmlns:a16="http://schemas.microsoft.com/office/drawing/2014/main" id="{7264B0E5-7EAB-4B52-8313-105DFBA9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93" y="1891695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8" descr="division Icon 845320">
            <a:extLst>
              <a:ext uri="{FF2B5EF4-FFF2-40B4-BE49-F238E27FC236}">
                <a16:creationId xmlns:a16="http://schemas.microsoft.com/office/drawing/2014/main" id="{8594882B-9E84-47B8-BB2D-23E4748A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41" y="2015400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3" y="1947572"/>
            <a:ext cx="180985" cy="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 dimensions Icon 957953">
            <a:extLst>
              <a:ext uri="{FF2B5EF4-FFF2-40B4-BE49-F238E27FC236}">
                <a16:creationId xmlns:a16="http://schemas.microsoft.com/office/drawing/2014/main" id="{BB5254D7-3DC8-4F73-A6B5-7C8CD290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20" y="2828549"/>
            <a:ext cx="179486" cy="1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nking Icon 3846468">
            <a:extLst>
              <a:ext uri="{FF2B5EF4-FFF2-40B4-BE49-F238E27FC236}">
                <a16:creationId xmlns:a16="http://schemas.microsoft.com/office/drawing/2014/main" id="{ECD7F903-8AAB-4007-8DBB-B7234FF2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77" y="3731702"/>
            <a:ext cx="179486" cy="1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pacity Icon 2998711">
            <a:extLst>
              <a:ext uri="{FF2B5EF4-FFF2-40B4-BE49-F238E27FC236}">
                <a16:creationId xmlns:a16="http://schemas.microsoft.com/office/drawing/2014/main" id="{5DCB2F66-823F-405E-928B-74D2F674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07" y="4222977"/>
            <a:ext cx="157310" cy="1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093FE-A3C0-477F-A8D5-0ED4967D060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07754" y="5076410"/>
            <a:ext cx="532654" cy="583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042C9-A0ED-40E3-8D8A-BF7F5E62090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38082" y="5130701"/>
            <a:ext cx="434296" cy="38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D686FB-A158-4930-AE85-C1B92092B37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60888" y="5078858"/>
            <a:ext cx="430477" cy="580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EB68A-CA82-48D5-B099-49CB9B2042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03541" y="4990402"/>
            <a:ext cx="460529" cy="75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6F5A9-FC2B-4F34-A5AC-9C8E278A213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38743" y="5087874"/>
            <a:ext cx="528915" cy="337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6471B-259B-47F3-9C44-BC1E769697E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78965" y="5940930"/>
            <a:ext cx="411763" cy="686272"/>
          </a:xfrm>
          <a:prstGeom prst="rect">
            <a:avLst/>
          </a:prstGeom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78" y="5806220"/>
            <a:ext cx="180985" cy="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079C9-2F99-4D49-9777-513EA2E6D02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51051" y="6033374"/>
            <a:ext cx="367993" cy="500603"/>
          </a:xfrm>
          <a:prstGeom prst="rect">
            <a:avLst/>
          </a:prstGeom>
        </p:spPr>
      </p:pic>
      <p:pic>
        <p:nvPicPr>
          <p:cNvPr id="154" name="Picture 6" descr="Thinking Icon 3846468">
            <a:extLst>
              <a:ext uri="{FF2B5EF4-FFF2-40B4-BE49-F238E27FC236}">
                <a16:creationId xmlns:a16="http://schemas.microsoft.com/office/drawing/2014/main" id="{A396F7F0-346A-42C6-8D63-1FE47B01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41" y="5807719"/>
            <a:ext cx="179486" cy="1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27588-7674-47DA-9599-B096727D9F2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62823" y="247401"/>
            <a:ext cx="443797" cy="5760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C0E0CF-8E73-4554-9A1C-D3621CCB919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26678" y="288339"/>
            <a:ext cx="807450" cy="615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58026A-38A0-44C7-BE77-01F87A0DE51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72834" y="239540"/>
            <a:ext cx="511482" cy="7148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D090B7-8EC7-437F-8E1E-FD3A907CB1F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66848" y="1939147"/>
            <a:ext cx="441012" cy="5759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AA2C62-EA13-4322-ADAE-093E6237C1F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821822" y="1866662"/>
            <a:ext cx="502179" cy="6443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A7FF32-1466-4ACE-B567-847568F22EA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84077" y="1610852"/>
            <a:ext cx="400456" cy="5930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A4B8B26-A807-4A16-AD7C-C7147FBE9CA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29943" y="2470063"/>
            <a:ext cx="630478" cy="6046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507106-68C5-4693-B6C7-D4AD4EB5770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886249" y="2898312"/>
            <a:ext cx="826122" cy="4146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86B14AA-0557-43D2-8FB7-09F0B0FD552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409833" y="2753354"/>
            <a:ext cx="213578" cy="6866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31214C2-EBA0-4CCB-9CF3-4A544F44EA7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603500" y="2997155"/>
            <a:ext cx="250631" cy="3116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EF66390-39D1-4519-AC59-A2B62D329788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85638" y="3526166"/>
            <a:ext cx="593911" cy="470599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6EA121AE-F7F3-4B3D-B642-16B1D73BDE8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83265" y="3630215"/>
            <a:ext cx="412979" cy="650162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051F4330-FEA8-4A33-B9E3-F9269A0BDEB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133993" y="4208417"/>
            <a:ext cx="747711" cy="590629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2712258" y="4742946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</p:spTree>
    <p:extLst>
      <p:ext uri="{BB962C8B-B14F-4D97-AF65-F5344CB8AC3E}">
        <p14:creationId xmlns:p14="http://schemas.microsoft.com/office/powerpoint/2010/main" val="176402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0536" y="22669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3486706" y="4313406"/>
            <a:ext cx="1593198" cy="2351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2960259" y="3611066"/>
            <a:ext cx="1048573" cy="826392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1" y="3785108"/>
            <a:ext cx="797384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22" b="1" dirty="0">
                <a:latin typeface="Gill Sans MT Condensed" panose="020B0506020104020203" pitchFamily="34" charset="0"/>
              </a:rPr>
              <a:t> </a:t>
            </a:r>
            <a:endParaRPr lang="en-US" altLang="en-US" sz="622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3531450" y="4306618"/>
            <a:ext cx="1675260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56263" y="31871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63" y="824626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Measurement: Length and Perimeter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4458" y="1110687"/>
            <a:ext cx="615584" cy="7261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619368" y="1652976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Number: Multiplication and </a:t>
            </a:r>
          </a:p>
          <a:p>
            <a:r>
              <a:rPr lang="en-GB" sz="619" dirty="0">
                <a:solidFill>
                  <a:schemeClr val="tx1"/>
                </a:solidFill>
              </a:rPr>
              <a:t>division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9470" y="1659357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 Area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85913" y="1951151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674984" y="2525871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Decimals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785359" y="2530749"/>
            <a:ext cx="843297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Number: </a:t>
            </a:r>
          </a:p>
          <a:p>
            <a:r>
              <a:rPr lang="en-GB" sz="563" dirty="0">
                <a:solidFill>
                  <a:schemeClr val="tx1"/>
                </a:solidFill>
              </a:rPr>
              <a:t>Decimals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842104" y="2805012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 Money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796282" y="3422064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Measurement:</a:t>
            </a:r>
          </a:p>
          <a:p>
            <a:pPr algn="ctr"/>
            <a:r>
              <a:rPr lang="en-GB" sz="619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3684006" y="339585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Statistics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32" y="775214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6" y="111039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88" y="93211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39" y="958027"/>
            <a:ext cx="137663" cy="1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5" y="1789251"/>
            <a:ext cx="138610" cy="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6" y="1790508"/>
            <a:ext cx="188623" cy="1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11" y="178372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3" y="2692816"/>
            <a:ext cx="177191" cy="1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10" y="266209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48" y="2645751"/>
            <a:ext cx="196489" cy="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83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66" y="351908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02" y="1580981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78" y="1683999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lock Icon 3661058">
            <a:extLst>
              <a:ext uri="{FF2B5EF4-FFF2-40B4-BE49-F238E27FC236}">
                <a16:creationId xmlns:a16="http://schemas.microsoft.com/office/drawing/2014/main" id="{1BF879AC-1A5A-43FC-97CC-99E21228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80" y="3426082"/>
            <a:ext cx="163772" cy="1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545815" y="-13142"/>
            <a:ext cx="2947090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4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5175710" y="4185328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2820095" y="4915074"/>
            <a:ext cx="701508" cy="89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558805" y="4915074"/>
            <a:ext cx="711815" cy="8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4305058" y="4915074"/>
            <a:ext cx="694050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5047677" y="4915074"/>
            <a:ext cx="679614" cy="85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755117" y="490928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ACD8BB8-844C-432A-8B5C-C73CF940D0F9}"/>
              </a:ext>
            </a:extLst>
          </p:cNvPr>
          <p:cNvSpPr/>
          <p:nvPr/>
        </p:nvSpPr>
        <p:spPr>
          <a:xfrm>
            <a:off x="2820095" y="5843796"/>
            <a:ext cx="701508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6" y="4874839"/>
            <a:ext cx="226865" cy="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4" y="4862455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65" y="830323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6" y="109148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9" y="107785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93" y="114229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12" y="165860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3" y="1684099"/>
            <a:ext cx="162813" cy="1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40" y="198022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03" y="255280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94" y="254469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7" y="283075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68" y="368856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94" y="341599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70" y="5905601"/>
            <a:ext cx="665946" cy="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3532594" y="5955404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3524889" y="6136797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3528128" y="6319975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</a:p>
        </p:txBody>
      </p:sp>
      <p:pic>
        <p:nvPicPr>
          <p:cNvPr id="2050" name="Picture 2" descr="Graph Icon 65799">
            <a:extLst>
              <a:ext uri="{FF2B5EF4-FFF2-40B4-BE49-F238E27FC236}">
                <a16:creationId xmlns:a16="http://schemas.microsoft.com/office/drawing/2014/main" id="{2C8C0CAC-401F-4BEF-81D2-937574D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99" y="3659459"/>
            <a:ext cx="180985" cy="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Graph Icon 65799">
            <a:extLst>
              <a:ext uri="{FF2B5EF4-FFF2-40B4-BE49-F238E27FC236}">
                <a16:creationId xmlns:a16="http://schemas.microsoft.com/office/drawing/2014/main" id="{5C1A6ACF-0536-468A-B4FF-EE1BE067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5794881"/>
            <a:ext cx="180985" cy="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2712258" y="4742946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7" y="1523319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5" y="1659044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85" y="1118014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47" y="1974647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33" y="4825474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31" y="4904238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6" y="1968632"/>
            <a:ext cx="131966" cy="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79" y="2815365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94" y="2844609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4" descr="Pound Icon 2833687">
            <a:extLst>
              <a:ext uri="{FF2B5EF4-FFF2-40B4-BE49-F238E27FC236}">
                <a16:creationId xmlns:a16="http://schemas.microsoft.com/office/drawing/2014/main" id="{A320B2E1-B976-4BC9-B3BE-3C56F6EA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22" y="3327241"/>
            <a:ext cx="153751" cy="1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2742845" y="3616152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Properties of shape</a:t>
            </a:r>
          </a:p>
        </p:txBody>
      </p:sp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99" y="3639430"/>
            <a:ext cx="197994" cy="1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8" descr="traffic lights Icon 1424962">
            <a:extLst>
              <a:ext uri="{FF2B5EF4-FFF2-40B4-BE49-F238E27FC236}">
                <a16:creationId xmlns:a16="http://schemas.microsoft.com/office/drawing/2014/main" id="{88974E48-733B-4368-9FF7-E6DAB2F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9" y="364370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3D86BBE-4AC3-4710-9FAE-48C2D3D94BD6}"/>
              </a:ext>
            </a:extLst>
          </p:cNvPr>
          <p:cNvSpPr/>
          <p:nvPr/>
        </p:nvSpPr>
        <p:spPr>
          <a:xfrm>
            <a:off x="3804306" y="4212762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Geometry: Position and direction</a:t>
            </a:r>
          </a:p>
        </p:txBody>
      </p:sp>
      <p:pic>
        <p:nvPicPr>
          <p:cNvPr id="145" name="Picture 8" descr="Arrow Icon 1920919">
            <a:extLst>
              <a:ext uri="{FF2B5EF4-FFF2-40B4-BE49-F238E27FC236}">
                <a16:creationId xmlns:a16="http://schemas.microsoft.com/office/drawing/2014/main" id="{4055D560-CBB8-4C56-BF5C-0861539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20" y="4329537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8" descr="traffic lights Icon 1424962">
            <a:extLst>
              <a:ext uri="{FF2B5EF4-FFF2-40B4-BE49-F238E27FC236}">
                <a16:creationId xmlns:a16="http://schemas.microsoft.com/office/drawing/2014/main" id="{2805B5F4-23D0-437C-85D7-E437DA1D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68" y="4223308"/>
            <a:ext cx="159377" cy="1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69" y="4504409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D3771-4A15-4F61-B0C4-DA903A90981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99305" y="5095510"/>
            <a:ext cx="478687" cy="561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9381A-6475-4E7C-9698-48685C4F172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46488" y="5054378"/>
            <a:ext cx="424538" cy="706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FB595-02B1-4939-8842-AA435947E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74984" y="5098892"/>
            <a:ext cx="310753" cy="75009"/>
          </a:xfrm>
          <a:prstGeom prst="rect">
            <a:avLst/>
          </a:prstGeom>
        </p:spPr>
      </p:pic>
      <p:pic>
        <p:nvPicPr>
          <p:cNvPr id="154" name="Picture 12" descr="measure Icon 2558568">
            <a:extLst>
              <a:ext uri="{FF2B5EF4-FFF2-40B4-BE49-F238E27FC236}">
                <a16:creationId xmlns:a16="http://schemas.microsoft.com/office/drawing/2014/main" id="{48695FE0-DE7A-4260-B4EB-C61FA1D8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6" y="4891461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F4DFE-A342-4267-8E3E-8699967E272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93175" y="5053894"/>
            <a:ext cx="412735" cy="486557"/>
          </a:xfrm>
          <a:prstGeom prst="rect">
            <a:avLst/>
          </a:prstGeom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8" y="4858455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8" y="4857212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B3E3F1-17BF-4C87-BB24-76CCA2515F5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18978" y="5095331"/>
            <a:ext cx="564928" cy="14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4BB0-E7E9-47AE-A5B2-273A4C3380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10085" y="5988101"/>
            <a:ext cx="407656" cy="1832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2E5E1E-F37D-4752-926A-906C323623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09798" y="1023624"/>
            <a:ext cx="720466" cy="753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709DF-B438-40E3-A1E0-CE253E6F315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49663" y="306909"/>
            <a:ext cx="803456" cy="5883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594F2-F5D3-4996-BD21-4262C2A592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26403" y="287116"/>
            <a:ext cx="292494" cy="785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2C804C-B2A2-4905-8955-C11F2195951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782386" y="1779490"/>
            <a:ext cx="686502" cy="733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6A40A5-F3A3-4F3D-83E7-87CC7C0CBC8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91203" y="1990134"/>
            <a:ext cx="492935" cy="3086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DC1364-7BFA-42A7-80ED-A9D7350EAC7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59636" y="2044507"/>
            <a:ext cx="627978" cy="4228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6C1AC4-0C7F-4ED1-BC60-6BA0E321481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094132" y="2046398"/>
            <a:ext cx="560228" cy="3712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237F74-81AE-4CC9-8831-8E5490998ED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695904" y="2429192"/>
            <a:ext cx="841241" cy="553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726701-532A-47FD-8C06-979FB5310C1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936381" y="2791453"/>
            <a:ext cx="637117" cy="574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794736-AC2E-4ED4-B1A7-3BCABE16141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45895" y="2721237"/>
            <a:ext cx="376475" cy="6745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5896973-C63D-4AC6-BCCF-DFF62F6AB23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034276" y="3303420"/>
            <a:ext cx="474872" cy="4401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0624377-C6A6-4191-921E-4F5BB28C10A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360372" y="3445557"/>
            <a:ext cx="271458" cy="12025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6A9128F-EA38-4CC6-88A6-C7CB6C0E69A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45489" y="3507276"/>
            <a:ext cx="528045" cy="6741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ADC781-4E12-43B5-AEC5-C86F76F03F9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824077" y="4142866"/>
            <a:ext cx="707864" cy="6317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B2ED75-D490-46DA-99ED-78C313D7503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07543" y="4296598"/>
            <a:ext cx="260209" cy="5782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237016-9C6B-4FF3-BE12-D3A929716E5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765197" y="4421834"/>
            <a:ext cx="280537" cy="3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0536" y="22669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3486706" y="4313406"/>
            <a:ext cx="1593198" cy="2351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2960259" y="3611066"/>
            <a:ext cx="1048573" cy="826392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1" y="3785108"/>
            <a:ext cx="797384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22" b="1" dirty="0">
                <a:latin typeface="Gill Sans MT Condensed" panose="020B0506020104020203" pitchFamily="34" charset="0"/>
              </a:rPr>
              <a:t> </a:t>
            </a:r>
            <a:endParaRPr lang="en-US" altLang="en-US" sz="622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3531450" y="4306618"/>
            <a:ext cx="1675260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56263" y="31871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03" y="854605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 and Subtraction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4870" y="1101873"/>
            <a:ext cx="615584" cy="7261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774218" y="1652976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Measurement: Perimeter and area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1147" y="1550419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Number: Multiplication </a:t>
            </a:r>
          </a:p>
          <a:p>
            <a:r>
              <a:rPr lang="en-GB" sz="563" dirty="0">
                <a:solidFill>
                  <a:schemeClr val="tx1"/>
                </a:solidFill>
              </a:rPr>
              <a:t>and division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34460" y="1851389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852415" y="256139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Decimals and percentages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859103" y="2530749"/>
            <a:ext cx="769553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Number: </a:t>
            </a:r>
          </a:p>
          <a:p>
            <a:r>
              <a:rPr lang="en-GB" sz="563" dirty="0">
                <a:solidFill>
                  <a:schemeClr val="tx1"/>
                </a:solidFill>
              </a:rPr>
              <a:t>Decimals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842104" y="2805012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Properties of shape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4903194" y="3472212"/>
            <a:ext cx="769562" cy="41998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2724388" y="3757236"/>
            <a:ext cx="702829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Measuring: Converting units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59" y="324862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6" y="111039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88" y="93211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39" y="958027"/>
            <a:ext cx="137663" cy="1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8" y="1832420"/>
            <a:ext cx="138610" cy="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9" y="1799700"/>
            <a:ext cx="159737" cy="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32" y="1774634"/>
            <a:ext cx="174452" cy="1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5" y="2657827"/>
            <a:ext cx="157717" cy="1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86" y="2689794"/>
            <a:ext cx="140956" cy="1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3" y="2671388"/>
            <a:ext cx="196489" cy="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2" y="351829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66" y="351908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plication Icon 193138">
            <a:extLst>
              <a:ext uri="{FF2B5EF4-FFF2-40B4-BE49-F238E27FC236}">
                <a16:creationId xmlns:a16="http://schemas.microsoft.com/office/drawing/2014/main" id="{4FB7BB51-FE12-4C8A-B228-B79B37B1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25" y="1824108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ision Icon 845320">
            <a:extLst>
              <a:ext uri="{FF2B5EF4-FFF2-40B4-BE49-F238E27FC236}">
                <a16:creationId xmlns:a16="http://schemas.microsoft.com/office/drawing/2014/main" id="{325BE1EA-1A20-4E6F-B7CE-072C887C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86" y="1925259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545815" y="-13142"/>
            <a:ext cx="2947090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5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5175710" y="4185328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2820095" y="4915074"/>
            <a:ext cx="701508" cy="89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558805" y="4915074"/>
            <a:ext cx="711815" cy="8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4305058" y="4915074"/>
            <a:ext cx="694050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5047677" y="4915074"/>
            <a:ext cx="679614" cy="85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755117" y="490928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6" y="4874839"/>
            <a:ext cx="226865" cy="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4" y="4862455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8" y="70776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6" y="109148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03" y="83202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0" y="1125033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74" y="165834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25" y="1558810"/>
            <a:ext cx="162813" cy="1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23" y="187983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27" y="257164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94" y="254469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7" y="283075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45" y="3773793"/>
            <a:ext cx="156862" cy="1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81" y="378510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70" y="5905601"/>
            <a:ext cx="665946" cy="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3532594" y="5955404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3524889" y="6136797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3528128" y="6319975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2712258" y="4742946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7" y="1523319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78" y="1707595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30" y="4073625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11" y="1879568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34" y="4846821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58" y="4932278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7" y="1972621"/>
            <a:ext cx="131966" cy="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47" y="2586689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84" y="2550034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3760141" y="3943722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Measurement: Volume</a:t>
            </a:r>
          </a:p>
        </p:txBody>
      </p:sp>
      <p:pic>
        <p:nvPicPr>
          <p:cNvPr id="1030" name="Picture 6" descr="shapes Icon 1040365">
            <a:extLst>
              <a:ext uri="{FF2B5EF4-FFF2-40B4-BE49-F238E27FC236}">
                <a16:creationId xmlns:a16="http://schemas.microsoft.com/office/drawing/2014/main" id="{C35DC335-93ED-431F-9159-1BFEAC15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86" y="3298431"/>
            <a:ext cx="197994" cy="1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8" descr="traffic lights Icon 1424962">
            <a:extLst>
              <a:ext uri="{FF2B5EF4-FFF2-40B4-BE49-F238E27FC236}">
                <a16:creationId xmlns:a16="http://schemas.microsoft.com/office/drawing/2014/main" id="{88974E48-733B-4368-9FF7-E6DAB2F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31" y="397997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Arrow Icon 1920919">
            <a:extLst>
              <a:ext uri="{FF2B5EF4-FFF2-40B4-BE49-F238E27FC236}">
                <a16:creationId xmlns:a16="http://schemas.microsoft.com/office/drawing/2014/main" id="{4055D560-CBB8-4C56-BF5C-0861539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5" y="431340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4" y="3442219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2" descr="measure Icon 2558568">
            <a:extLst>
              <a:ext uri="{FF2B5EF4-FFF2-40B4-BE49-F238E27FC236}">
                <a16:creationId xmlns:a16="http://schemas.microsoft.com/office/drawing/2014/main" id="{48695FE0-DE7A-4260-B4EB-C61FA1D8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38" y="4899726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8" y="4858455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8" y="4857212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cent Icon 218926">
            <a:extLst>
              <a:ext uri="{FF2B5EF4-FFF2-40B4-BE49-F238E27FC236}">
                <a16:creationId xmlns:a16="http://schemas.microsoft.com/office/drawing/2014/main" id="{D5EA8FCB-46CD-42E0-9F3C-7AB26731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92" y="2524725"/>
            <a:ext cx="256552" cy="2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ylinder Icon 1060288">
            <a:extLst>
              <a:ext uri="{FF2B5EF4-FFF2-40B4-BE49-F238E27FC236}">
                <a16:creationId xmlns:a16="http://schemas.microsoft.com/office/drawing/2014/main" id="{E91B7EE4-DC42-4A6F-BBB5-D5EB782F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69" y="4482787"/>
            <a:ext cx="159018" cy="1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8EB4E-4C8C-473B-910B-80835B98742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84049" y="5112503"/>
            <a:ext cx="455414" cy="91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7F269F-2472-4000-92F4-6B87F9F3B83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79400" y="5024989"/>
            <a:ext cx="446493" cy="72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E18DC-65B1-4D32-A6AB-263E1A62BCC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61068" y="5149668"/>
            <a:ext cx="577000" cy="295008"/>
          </a:xfrm>
          <a:prstGeom prst="rect">
            <a:avLst/>
          </a:prstGeom>
        </p:spPr>
      </p:pic>
      <p:pic>
        <p:nvPicPr>
          <p:cNvPr id="137" name="Picture 4" descr="Cylinder Icon 1060288">
            <a:extLst>
              <a:ext uri="{FF2B5EF4-FFF2-40B4-BE49-F238E27FC236}">
                <a16:creationId xmlns:a16="http://schemas.microsoft.com/office/drawing/2014/main" id="{1F7FC030-72A5-4616-93FA-F24205D5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88" y="4893344"/>
            <a:ext cx="159018" cy="1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95E0C-76BD-4381-8911-D470E5EF52D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60054" y="5040487"/>
            <a:ext cx="339047" cy="1960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939793-B0E7-48EB-B721-AF6851D81E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27614" y="5089931"/>
            <a:ext cx="487377" cy="444732"/>
          </a:xfrm>
          <a:prstGeom prst="rect">
            <a:avLst/>
          </a:prstGeom>
        </p:spPr>
      </p:pic>
      <p:pic>
        <p:nvPicPr>
          <p:cNvPr id="150" name="Picture 2" descr="Percent Icon 218926">
            <a:extLst>
              <a:ext uri="{FF2B5EF4-FFF2-40B4-BE49-F238E27FC236}">
                <a16:creationId xmlns:a16="http://schemas.microsoft.com/office/drawing/2014/main" id="{BD2B63F7-A824-436F-BA0B-66645F8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27" y="4797291"/>
            <a:ext cx="256552" cy="2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E15667-85B7-4B38-893B-488BD7BC11E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30666" y="927910"/>
            <a:ext cx="635689" cy="8036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9C08E-BF36-496B-8504-CE86C0CAB9F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89115" y="261421"/>
            <a:ext cx="498147" cy="7004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20DB4-47FE-402E-92D2-32BACAFA077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287261" y="318227"/>
            <a:ext cx="571841" cy="383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7F72C2-9D5A-41A8-8B41-06754C55310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54444" y="404406"/>
            <a:ext cx="683727" cy="563775"/>
          </a:xfrm>
          <a:prstGeom prst="rect">
            <a:avLst/>
          </a:prstGeom>
        </p:spPr>
      </p:pic>
      <p:pic>
        <p:nvPicPr>
          <p:cNvPr id="6150" name="Picture 6" descr="Graph Icon 32966">
            <a:extLst>
              <a:ext uri="{FF2B5EF4-FFF2-40B4-BE49-F238E27FC236}">
                <a16:creationId xmlns:a16="http://schemas.microsoft.com/office/drawing/2014/main" id="{DC1365B8-A8B3-4AE6-A98E-37A5569A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73" y="1077908"/>
            <a:ext cx="177716" cy="1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F65890-4048-466A-B79A-C10ACCF4048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94271" y="1593036"/>
            <a:ext cx="501764" cy="12035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22C69A-2596-4770-BC6D-DB3BBEA1CD0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92954" y="1978695"/>
            <a:ext cx="419743" cy="5412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9F1818-1C45-46BE-B6F6-3018A834A6C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037818" y="1793493"/>
            <a:ext cx="550733" cy="7135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5AFA32-CD49-4226-96B7-AC0EF6BAE94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15635" y="2322936"/>
            <a:ext cx="957962" cy="9239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C880AA-C690-4D55-83E2-44859B81FF0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823892" y="2903472"/>
            <a:ext cx="568110" cy="6651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2E75BD-5782-4262-8139-6230BB165A2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393800" y="2918291"/>
            <a:ext cx="534707" cy="5614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F7C3C6-CBB2-48AA-8503-93D38C9EEEB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954800" y="2869101"/>
            <a:ext cx="847530" cy="3579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05BF55-DA8C-46AA-83CC-20ADA6361D0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924056" y="3491068"/>
            <a:ext cx="587908" cy="7304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62CE11-7BF1-4764-B6BA-46ABD2577BB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449574" y="3679302"/>
            <a:ext cx="293388" cy="6998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E8ECCF-852A-4940-A543-67FA5E39357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947909" y="4087741"/>
            <a:ext cx="465782" cy="707091"/>
          </a:xfrm>
          <a:prstGeom prst="rect">
            <a:avLst/>
          </a:prstGeom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63" y="4319498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EC8967-9982-4F0E-AFEE-1FBDFBDD611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309422" y="3983197"/>
            <a:ext cx="277771" cy="8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670536" y="22669"/>
            <a:ext cx="3857624" cy="681266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3486706" y="4313406"/>
            <a:ext cx="1593198" cy="2351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2960259" y="3611066"/>
            <a:ext cx="1048573" cy="826392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5170965" y="274455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3474362" y="3499357"/>
            <a:ext cx="2317475" cy="24440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483620" y="2630538"/>
            <a:ext cx="2271497" cy="2530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971986" y="1891011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536697" y="176942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714692" y="967724"/>
            <a:ext cx="327101" cy="351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C6DDF595-D873-4C5D-8B2A-737FB2A9DC52}"/>
              </a:ext>
            </a:extLst>
          </p:cNvPr>
          <p:cNvSpPr/>
          <p:nvPr/>
        </p:nvSpPr>
        <p:spPr>
          <a:xfrm>
            <a:off x="4459984" y="5156461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F903ED0-2D89-45B3-8F7E-AB1BF9335DD8}"/>
              </a:ext>
            </a:extLst>
          </p:cNvPr>
          <p:cNvSpPr/>
          <p:nvPr/>
        </p:nvSpPr>
        <p:spPr>
          <a:xfrm>
            <a:off x="5329578" y="4137512"/>
            <a:ext cx="101833" cy="3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64EE18-0A1B-4236-BD4A-85CDAA65F743}"/>
              </a:ext>
            </a:extLst>
          </p:cNvPr>
          <p:cNvSpPr/>
          <p:nvPr/>
        </p:nvSpPr>
        <p:spPr>
          <a:xfrm>
            <a:off x="4047096" y="4285016"/>
            <a:ext cx="29007" cy="29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8C89059F-2B92-45FF-AC43-C8449B2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1" y="3785108"/>
            <a:ext cx="797384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22" b="1" dirty="0">
                <a:latin typeface="Gill Sans MT Condensed" panose="020B0506020104020203" pitchFamily="34" charset="0"/>
              </a:rPr>
              <a:t> </a:t>
            </a:r>
            <a:endParaRPr lang="en-US" altLang="en-US" sz="622" b="1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A630C-F87B-492F-B1D7-B6706014B159}"/>
              </a:ext>
            </a:extLst>
          </p:cNvPr>
          <p:cNvSpPr/>
          <p:nvPr/>
        </p:nvSpPr>
        <p:spPr>
          <a:xfrm>
            <a:off x="5724258" y="3480991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5A90BD2-6EA3-49A1-8D44-203FA4BAABBE}"/>
              </a:ext>
            </a:extLst>
          </p:cNvPr>
          <p:cNvSpPr/>
          <p:nvPr/>
        </p:nvSpPr>
        <p:spPr>
          <a:xfrm>
            <a:off x="3510466" y="2618655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4456" name="Rectangle 67">
            <a:extLst>
              <a:ext uri="{FF2B5EF4-FFF2-40B4-BE49-F238E27FC236}">
                <a16:creationId xmlns:a16="http://schemas.microsoft.com/office/drawing/2014/main" id="{3E9B9E07-DC45-4F08-B72F-E146BB0D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828" y="3823372"/>
            <a:ext cx="528915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11">
                <a:latin typeface="Arial" panose="020B0604020202020204" pitchFamily="34" charset="0"/>
              </a:rPr>
              <a:t>.</a:t>
            </a:r>
            <a:endParaRPr lang="en-GB" altLang="en-US" sz="311"/>
          </a:p>
        </p:txBody>
      </p:sp>
      <p:sp>
        <p:nvSpPr>
          <p:cNvPr id="14458" name="TextBox 95">
            <a:extLst>
              <a:ext uri="{FF2B5EF4-FFF2-40B4-BE49-F238E27FC236}">
                <a16:creationId xmlns:a16="http://schemas.microsoft.com/office/drawing/2014/main" id="{C8BDFB5F-34C5-44EE-8FF1-3E8F1C4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482" y="3408634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7030A0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460" name="TextBox 95">
            <a:extLst>
              <a:ext uri="{FF2B5EF4-FFF2-40B4-BE49-F238E27FC236}">
                <a16:creationId xmlns:a16="http://schemas.microsoft.com/office/drawing/2014/main" id="{C717C525-AE99-4DE9-8464-89631738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82" y="3304722"/>
            <a:ext cx="507314" cy="1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11">
                <a:solidFill>
                  <a:srgbClr val="FF0000"/>
                </a:solidFill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03C76F1-44C3-4518-A1B9-BB282691755F}"/>
              </a:ext>
            </a:extLst>
          </p:cNvPr>
          <p:cNvSpPr/>
          <p:nvPr/>
        </p:nvSpPr>
        <p:spPr>
          <a:xfrm>
            <a:off x="3483620" y="5998282"/>
            <a:ext cx="41968" cy="27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336FEC-C8A1-4BC8-9C94-447C12757A96}"/>
              </a:ext>
            </a:extLst>
          </p:cNvPr>
          <p:cNvSpPr/>
          <p:nvPr/>
        </p:nvSpPr>
        <p:spPr>
          <a:xfrm>
            <a:off x="3844844" y="2912907"/>
            <a:ext cx="1466123" cy="38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solidFill>
                <a:srgbClr val="FF0000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F1EC80D-A7D8-4DA8-835E-D6D753B17D5A}"/>
              </a:ext>
            </a:extLst>
          </p:cNvPr>
          <p:cNvSpPr/>
          <p:nvPr/>
        </p:nvSpPr>
        <p:spPr>
          <a:xfrm rot="5400000" flipH="1">
            <a:off x="5236095" y="1023888"/>
            <a:ext cx="1106587" cy="88934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0E38D3-DD30-4852-AF84-3811B9C1992C}"/>
              </a:ext>
            </a:extLst>
          </p:cNvPr>
          <p:cNvSpPr/>
          <p:nvPr/>
        </p:nvSpPr>
        <p:spPr>
          <a:xfrm>
            <a:off x="3551638" y="917118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C5735798-E7FA-4435-AD01-055B7082B761}"/>
              </a:ext>
            </a:extLst>
          </p:cNvPr>
          <p:cNvSpPr/>
          <p:nvPr/>
        </p:nvSpPr>
        <p:spPr>
          <a:xfrm rot="16200000">
            <a:off x="3005541" y="163096"/>
            <a:ext cx="1118930" cy="8831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16890-371B-488C-976C-BF9C2C901AD2}"/>
              </a:ext>
            </a:extLst>
          </p:cNvPr>
          <p:cNvSpPr/>
          <p:nvPr/>
        </p:nvSpPr>
        <p:spPr>
          <a:xfrm>
            <a:off x="3493495" y="2636172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790128-783C-4A42-A53C-3C389A826938}"/>
              </a:ext>
            </a:extLst>
          </p:cNvPr>
          <p:cNvSpPr/>
          <p:nvPr/>
        </p:nvSpPr>
        <p:spPr>
          <a:xfrm>
            <a:off x="3516752" y="3499349"/>
            <a:ext cx="2265634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968F11-544A-4269-A8CC-372AACF17E51}"/>
              </a:ext>
            </a:extLst>
          </p:cNvPr>
          <p:cNvSpPr/>
          <p:nvPr/>
        </p:nvSpPr>
        <p:spPr>
          <a:xfrm>
            <a:off x="3531450" y="4306618"/>
            <a:ext cx="1593198" cy="2419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5471">
              <a:defRPr/>
            </a:pPr>
            <a:endParaRPr lang="en-US" sz="83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2B56B-FC81-4B4E-AB4F-96B97CB48FC5}"/>
              </a:ext>
            </a:extLst>
          </p:cNvPr>
          <p:cNvSpPr/>
          <p:nvPr/>
        </p:nvSpPr>
        <p:spPr>
          <a:xfrm>
            <a:off x="2708269" y="230064"/>
            <a:ext cx="583199" cy="726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Place value 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0EEB6A-EB87-40B7-9871-FC865EA9C7B9}"/>
              </a:ext>
            </a:extLst>
          </p:cNvPr>
          <p:cNvSpPr/>
          <p:nvPr/>
        </p:nvSpPr>
        <p:spPr>
          <a:xfrm>
            <a:off x="3775003" y="854605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Addition, Subtraction, multiplication and division</a:t>
            </a:r>
          </a:p>
          <a:p>
            <a:pPr algn="ctr"/>
            <a:endParaRPr lang="en-GB" sz="619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9736CDF-B293-41CA-9B3C-28F43747CC53}"/>
              </a:ext>
            </a:extLst>
          </p:cNvPr>
          <p:cNvSpPr/>
          <p:nvPr/>
        </p:nvSpPr>
        <p:spPr>
          <a:xfrm>
            <a:off x="4853497" y="808528"/>
            <a:ext cx="828794" cy="470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Fractions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DE216E7-C4AB-49C7-A0BC-65DB79E7E95B}"/>
              </a:ext>
            </a:extLst>
          </p:cNvPr>
          <p:cNvSpPr/>
          <p:nvPr/>
        </p:nvSpPr>
        <p:spPr>
          <a:xfrm>
            <a:off x="5754870" y="1101873"/>
            <a:ext cx="615584" cy="7261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7090532-37D9-43DC-8432-FCD9684A00C3}"/>
              </a:ext>
            </a:extLst>
          </p:cNvPr>
          <p:cNvSpPr/>
          <p:nvPr/>
        </p:nvSpPr>
        <p:spPr>
          <a:xfrm>
            <a:off x="4786155" y="1588002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Number: Decimals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98D7890-706A-4EDF-83E8-30E79803A4A0}"/>
              </a:ext>
            </a:extLst>
          </p:cNvPr>
          <p:cNvSpPr/>
          <p:nvPr/>
        </p:nvSpPr>
        <p:spPr>
          <a:xfrm>
            <a:off x="3581147" y="1550419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Number: Percentages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2BB09A1-236E-4B4E-94EF-A7753B266188}"/>
              </a:ext>
            </a:extLst>
          </p:cNvPr>
          <p:cNvSpPr/>
          <p:nvPr/>
        </p:nvSpPr>
        <p:spPr>
          <a:xfrm>
            <a:off x="2834460" y="1851389"/>
            <a:ext cx="575490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63" dirty="0">
                <a:solidFill>
                  <a:schemeClr val="tx1"/>
                </a:solidFill>
              </a:rPr>
              <a:t>Number: Algebra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A45510E-B921-45B9-A1BE-BE2FA626D02B}"/>
              </a:ext>
            </a:extLst>
          </p:cNvPr>
          <p:cNvSpPr/>
          <p:nvPr/>
        </p:nvSpPr>
        <p:spPr>
          <a:xfrm>
            <a:off x="3852415" y="2561393"/>
            <a:ext cx="828794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Measurement: Converting units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C8B832-4E8D-41B1-BAE5-7C458FC8B304}"/>
              </a:ext>
            </a:extLst>
          </p:cNvPr>
          <p:cNvSpPr/>
          <p:nvPr/>
        </p:nvSpPr>
        <p:spPr>
          <a:xfrm>
            <a:off x="4859103" y="2530749"/>
            <a:ext cx="769553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63" dirty="0">
                <a:solidFill>
                  <a:schemeClr val="tx1"/>
                </a:solidFill>
              </a:rPr>
              <a:t>Measurement: Perimeter, Area and Volume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C047EC1-298F-4197-B925-9A6D97659A99}"/>
              </a:ext>
            </a:extLst>
          </p:cNvPr>
          <p:cNvSpPr/>
          <p:nvPr/>
        </p:nvSpPr>
        <p:spPr>
          <a:xfrm>
            <a:off x="5871793" y="2805012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Number: Ratio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102DC70-E94B-4486-9212-87B0A29828D2}"/>
              </a:ext>
            </a:extLst>
          </p:cNvPr>
          <p:cNvSpPr/>
          <p:nvPr/>
        </p:nvSpPr>
        <p:spPr>
          <a:xfrm>
            <a:off x="3666873" y="3438173"/>
            <a:ext cx="769562" cy="41998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19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4BD2520-BC47-4D7B-B300-B97154291AEB}"/>
              </a:ext>
            </a:extLst>
          </p:cNvPr>
          <p:cNvSpPr/>
          <p:nvPr/>
        </p:nvSpPr>
        <p:spPr>
          <a:xfrm>
            <a:off x="4893234" y="3515706"/>
            <a:ext cx="702829" cy="4705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Geometry: Properties of shape</a:t>
            </a:r>
          </a:p>
        </p:txBody>
      </p:sp>
      <p:pic>
        <p:nvPicPr>
          <p:cNvPr id="1026" name="Picture 2" descr="Dice Icon 956286">
            <a:extLst>
              <a:ext uri="{FF2B5EF4-FFF2-40B4-BE49-F238E27FC236}">
                <a16:creationId xmlns:a16="http://schemas.microsoft.com/office/drawing/2014/main" id="{5EB5EF68-5A13-41D4-9D1A-CAA3AD39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59" y="218214"/>
            <a:ext cx="266576" cy="2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s Minus Icon 259247">
            <a:extLst>
              <a:ext uri="{FF2B5EF4-FFF2-40B4-BE49-F238E27FC236}">
                <a16:creationId xmlns:a16="http://schemas.microsoft.com/office/drawing/2014/main" id="{18557B46-7C7A-4C10-B2DD-D260069C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57" y="1165836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w Icon 1920919">
            <a:extLst>
              <a:ext uri="{FF2B5EF4-FFF2-40B4-BE49-F238E27FC236}">
                <a16:creationId xmlns:a16="http://schemas.microsoft.com/office/drawing/2014/main" id="{9B3F5272-2E50-4AC3-9DC5-90F796D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88" y="932115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Arrow Icon 1920919">
            <a:extLst>
              <a:ext uri="{FF2B5EF4-FFF2-40B4-BE49-F238E27FC236}">
                <a16:creationId xmlns:a16="http://schemas.microsoft.com/office/drawing/2014/main" id="{AC9874A4-1861-4A87-B7A0-E147128A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2" y="93783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Arrow Icon 1920919">
            <a:extLst>
              <a:ext uri="{FF2B5EF4-FFF2-40B4-BE49-F238E27FC236}">
                <a16:creationId xmlns:a16="http://schemas.microsoft.com/office/drawing/2014/main" id="{FD671418-9D0D-4CF2-B4FE-E048DFD4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39" y="958027"/>
            <a:ext cx="137663" cy="1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Left Icon 2745">
            <a:extLst>
              <a:ext uri="{FF2B5EF4-FFF2-40B4-BE49-F238E27FC236}">
                <a16:creationId xmlns:a16="http://schemas.microsoft.com/office/drawing/2014/main" id="{C7A4E6C5-42FF-4E2F-BFB8-68F51D65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8" y="1832420"/>
            <a:ext cx="138610" cy="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Arrow Left Icon 2745">
            <a:extLst>
              <a:ext uri="{FF2B5EF4-FFF2-40B4-BE49-F238E27FC236}">
                <a16:creationId xmlns:a16="http://schemas.microsoft.com/office/drawing/2014/main" id="{734A039F-9FC0-49ED-8B87-38198D07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9" y="1799700"/>
            <a:ext cx="159737" cy="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Arrow Left Icon 2745">
            <a:extLst>
              <a:ext uri="{FF2B5EF4-FFF2-40B4-BE49-F238E27FC236}">
                <a16:creationId xmlns:a16="http://schemas.microsoft.com/office/drawing/2014/main" id="{1533510B-DB14-4A84-8A9C-EEC17458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32" y="1774634"/>
            <a:ext cx="174452" cy="1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Arrow Icon 1920919">
            <a:extLst>
              <a:ext uri="{FF2B5EF4-FFF2-40B4-BE49-F238E27FC236}">
                <a16:creationId xmlns:a16="http://schemas.microsoft.com/office/drawing/2014/main" id="{312FCEA9-40F9-4169-9AEF-EA83443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5" y="2657827"/>
            <a:ext cx="157717" cy="1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Arrow Icon 1920919">
            <a:extLst>
              <a:ext uri="{FF2B5EF4-FFF2-40B4-BE49-F238E27FC236}">
                <a16:creationId xmlns:a16="http://schemas.microsoft.com/office/drawing/2014/main" id="{589BBFEF-FA1B-46C4-B85C-84CCEF75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93" y="2637003"/>
            <a:ext cx="140956" cy="1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Arrow Icon 1920919">
            <a:extLst>
              <a:ext uri="{FF2B5EF4-FFF2-40B4-BE49-F238E27FC236}">
                <a16:creationId xmlns:a16="http://schemas.microsoft.com/office/drawing/2014/main" id="{6CFC9B8C-12A0-4992-B738-C5AB5167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3" y="2671388"/>
            <a:ext cx="196489" cy="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rrow Left Icon 2745">
            <a:extLst>
              <a:ext uri="{FF2B5EF4-FFF2-40B4-BE49-F238E27FC236}">
                <a16:creationId xmlns:a16="http://schemas.microsoft.com/office/drawing/2014/main" id="{F4E80547-1AB2-4083-892B-97B02374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2" y="351829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Arrow Left Icon 2745">
            <a:extLst>
              <a:ext uri="{FF2B5EF4-FFF2-40B4-BE49-F238E27FC236}">
                <a16:creationId xmlns:a16="http://schemas.microsoft.com/office/drawing/2014/main" id="{391FB50C-1D02-4A56-9412-29A1A768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7" y="3531153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rrow Left Icon 2745">
            <a:extLst>
              <a:ext uri="{FF2B5EF4-FFF2-40B4-BE49-F238E27FC236}">
                <a16:creationId xmlns:a16="http://schemas.microsoft.com/office/drawing/2014/main" id="{4DA3F1A8-0EEE-4F83-8FF1-2AA3481D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66" y="3519082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FB5B96-CD62-4F69-ABFA-0D98B66E4A57}"/>
              </a:ext>
            </a:extLst>
          </p:cNvPr>
          <p:cNvSpPr/>
          <p:nvPr/>
        </p:nvSpPr>
        <p:spPr>
          <a:xfrm>
            <a:off x="3545815" y="-13142"/>
            <a:ext cx="2947090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6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Pathway (WRM)</a:t>
            </a:r>
          </a:p>
        </p:txBody>
      </p:sp>
      <p:pic>
        <p:nvPicPr>
          <p:cNvPr id="107" name="Picture 10" descr="Arrow Left Icon 2745">
            <a:extLst>
              <a:ext uri="{FF2B5EF4-FFF2-40B4-BE49-F238E27FC236}">
                <a16:creationId xmlns:a16="http://schemas.microsoft.com/office/drawing/2014/main" id="{18C958F7-4644-4CA4-8A63-37B6E5AA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21" y="92410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3D3499-6B6C-419C-BB12-C0A6D169B7C3}"/>
              </a:ext>
            </a:extLst>
          </p:cNvPr>
          <p:cNvSpPr/>
          <p:nvPr/>
        </p:nvSpPr>
        <p:spPr>
          <a:xfrm rot="5400000">
            <a:off x="4927843" y="4197220"/>
            <a:ext cx="532600" cy="470599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2AE2B-35EB-4AB2-8B22-C70EAFB9B4C3}"/>
              </a:ext>
            </a:extLst>
          </p:cNvPr>
          <p:cNvSpPr/>
          <p:nvPr/>
        </p:nvSpPr>
        <p:spPr>
          <a:xfrm>
            <a:off x="2820095" y="4915074"/>
            <a:ext cx="701508" cy="89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D5CCE3C-79A7-442D-B09D-F7742D96A16A}"/>
              </a:ext>
            </a:extLst>
          </p:cNvPr>
          <p:cNvSpPr/>
          <p:nvPr/>
        </p:nvSpPr>
        <p:spPr>
          <a:xfrm>
            <a:off x="3558805" y="4915074"/>
            <a:ext cx="711815" cy="8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560F160-445F-4C60-BFDE-3D97EBC36F16}"/>
              </a:ext>
            </a:extLst>
          </p:cNvPr>
          <p:cNvSpPr/>
          <p:nvPr/>
        </p:nvSpPr>
        <p:spPr>
          <a:xfrm>
            <a:off x="4305058" y="4915074"/>
            <a:ext cx="694050" cy="87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FF07BE-A4AB-4FE5-B879-85E3DD629751}"/>
              </a:ext>
            </a:extLst>
          </p:cNvPr>
          <p:cNvSpPr/>
          <p:nvPr/>
        </p:nvSpPr>
        <p:spPr>
          <a:xfrm>
            <a:off x="5047677" y="4915074"/>
            <a:ext cx="679614" cy="85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C48060E-469B-4DDB-BEAF-7A9A4371433B}"/>
              </a:ext>
            </a:extLst>
          </p:cNvPr>
          <p:cNvSpPr/>
          <p:nvPr/>
        </p:nvSpPr>
        <p:spPr>
          <a:xfrm>
            <a:off x="5755117" y="490928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122" name="Picture 2" descr="Dice Icon 956286">
            <a:extLst>
              <a:ext uri="{FF2B5EF4-FFF2-40B4-BE49-F238E27FC236}">
                <a16:creationId xmlns:a16="http://schemas.microsoft.com/office/drawing/2014/main" id="{13B571F4-86F3-4B9B-9292-7AF54FA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6" y="4874839"/>
            <a:ext cx="226865" cy="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2" descr="east Icon 1941241">
            <a:extLst>
              <a:ext uri="{FF2B5EF4-FFF2-40B4-BE49-F238E27FC236}">
                <a16:creationId xmlns:a16="http://schemas.microsoft.com/office/drawing/2014/main" id="{AA0406D1-31E2-4CED-BAB5-F9053E9B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69" y="4849465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ffic lights Icon 1424962">
            <a:extLst>
              <a:ext uri="{FF2B5EF4-FFF2-40B4-BE49-F238E27FC236}">
                <a16:creationId xmlns:a16="http://schemas.microsoft.com/office/drawing/2014/main" id="{48AB9BDD-6CDB-4783-B3A8-A984337E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79" y="591874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traffic lights Icon 1424962">
            <a:extLst>
              <a:ext uri="{FF2B5EF4-FFF2-40B4-BE49-F238E27FC236}">
                <a16:creationId xmlns:a16="http://schemas.microsoft.com/office/drawing/2014/main" id="{B439B6B7-72AF-408B-8596-AE8A6AB0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6" y="113040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8" descr="traffic lights Icon 1424962">
            <a:extLst>
              <a:ext uri="{FF2B5EF4-FFF2-40B4-BE49-F238E27FC236}">
                <a16:creationId xmlns:a16="http://schemas.microsoft.com/office/drawing/2014/main" id="{0A1E5B94-EAD6-4D2F-9314-2287B992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03" y="83202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8" descr="traffic lights Icon 1424962">
            <a:extLst>
              <a:ext uri="{FF2B5EF4-FFF2-40B4-BE49-F238E27FC236}">
                <a16:creationId xmlns:a16="http://schemas.microsoft.com/office/drawing/2014/main" id="{F0BA7FE1-5BFD-4ED5-9700-34F1955F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0" y="1125033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8" descr="traffic lights Icon 1424962">
            <a:extLst>
              <a:ext uri="{FF2B5EF4-FFF2-40B4-BE49-F238E27FC236}">
                <a16:creationId xmlns:a16="http://schemas.microsoft.com/office/drawing/2014/main" id="{20E3203A-C5E3-4776-BBC0-90A78149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6" y="1594098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8" descr="traffic lights Icon 1424962">
            <a:extLst>
              <a:ext uri="{FF2B5EF4-FFF2-40B4-BE49-F238E27FC236}">
                <a16:creationId xmlns:a16="http://schemas.microsoft.com/office/drawing/2014/main" id="{5F3F675A-409A-4014-8CC6-88327FA4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25" y="1558810"/>
            <a:ext cx="162813" cy="1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8" descr="traffic lights Icon 1424962">
            <a:extLst>
              <a:ext uri="{FF2B5EF4-FFF2-40B4-BE49-F238E27FC236}">
                <a16:creationId xmlns:a16="http://schemas.microsoft.com/office/drawing/2014/main" id="{68C162A8-3E4C-415C-A5F3-5057C2A4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23" y="1879837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8" descr="traffic lights Icon 1424962">
            <a:extLst>
              <a:ext uri="{FF2B5EF4-FFF2-40B4-BE49-F238E27FC236}">
                <a16:creationId xmlns:a16="http://schemas.microsoft.com/office/drawing/2014/main" id="{A576E455-1DD2-4C34-BE39-0A383A4A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27" y="2571640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8" descr="traffic lights Icon 1424962">
            <a:extLst>
              <a:ext uri="{FF2B5EF4-FFF2-40B4-BE49-F238E27FC236}">
                <a16:creationId xmlns:a16="http://schemas.microsoft.com/office/drawing/2014/main" id="{47529685-83B4-4B3A-95C1-72F7F8D1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94" y="2544692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8" descr="traffic lights Icon 1424962">
            <a:extLst>
              <a:ext uri="{FF2B5EF4-FFF2-40B4-BE49-F238E27FC236}">
                <a16:creationId xmlns:a16="http://schemas.microsoft.com/office/drawing/2014/main" id="{FE7D569E-3E57-4B3D-9908-CDC009A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7" y="2830751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8" descr="traffic lights Icon 1424962">
            <a:extLst>
              <a:ext uri="{FF2B5EF4-FFF2-40B4-BE49-F238E27FC236}">
                <a16:creationId xmlns:a16="http://schemas.microsoft.com/office/drawing/2014/main" id="{82FBFFFE-50E9-4F93-985D-37A66709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35" y="3537000"/>
            <a:ext cx="156862" cy="1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traffic lights Icon 1424962">
            <a:extLst>
              <a:ext uri="{FF2B5EF4-FFF2-40B4-BE49-F238E27FC236}">
                <a16:creationId xmlns:a16="http://schemas.microsoft.com/office/drawing/2014/main" id="{A2AD317C-86C1-49D5-BE6E-C9F21EA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33" y="3453476"/>
            <a:ext cx="175082" cy="1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8" descr="traffic lights Icon 1424962">
            <a:extLst>
              <a:ext uri="{FF2B5EF4-FFF2-40B4-BE49-F238E27FC236}">
                <a16:creationId xmlns:a16="http://schemas.microsoft.com/office/drawing/2014/main" id="{04EC0B02-D447-41B3-A1B1-CE3ADA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27" y="5944650"/>
            <a:ext cx="665946" cy="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Rectangle 452">
            <a:extLst>
              <a:ext uri="{FF2B5EF4-FFF2-40B4-BE49-F238E27FC236}">
                <a16:creationId xmlns:a16="http://schemas.microsoft.com/office/drawing/2014/main" id="{5977F574-285B-424E-83AE-42D75B76B520}"/>
              </a:ext>
            </a:extLst>
          </p:cNvPr>
          <p:cNvSpPr/>
          <p:nvPr/>
        </p:nvSpPr>
        <p:spPr>
          <a:xfrm>
            <a:off x="4231893" y="5995056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E7837CB-9EFD-4182-95B2-F6F352F2920C}"/>
              </a:ext>
            </a:extLst>
          </p:cNvPr>
          <p:cNvSpPr/>
          <p:nvPr/>
        </p:nvSpPr>
        <p:spPr>
          <a:xfrm>
            <a:off x="4234434" y="6182405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C7D3F8C-3B8D-4B7B-9E60-83AB6295BB37}"/>
              </a:ext>
            </a:extLst>
          </p:cNvPr>
          <p:cNvSpPr/>
          <p:nvPr/>
        </p:nvSpPr>
        <p:spPr>
          <a:xfrm>
            <a:off x="4238764" y="6360447"/>
            <a:ext cx="797155" cy="1904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WTS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2FCA4F-B46D-4E53-9823-51124A84505D}"/>
              </a:ext>
            </a:extLst>
          </p:cNvPr>
          <p:cNvSpPr/>
          <p:nvPr/>
        </p:nvSpPr>
        <p:spPr>
          <a:xfrm>
            <a:off x="2711722" y="4717147"/>
            <a:ext cx="953466" cy="20781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013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vocabulary</a:t>
            </a:r>
          </a:p>
        </p:txBody>
      </p:sp>
      <p:pic>
        <p:nvPicPr>
          <p:cNvPr id="129" name="Picture 16" descr="Multiplication Icon 193138">
            <a:extLst>
              <a:ext uri="{FF2B5EF4-FFF2-40B4-BE49-F238E27FC236}">
                <a16:creationId xmlns:a16="http://schemas.microsoft.com/office/drawing/2014/main" id="{F9BF926E-DA56-4C5F-8792-0AABBE0D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84" y="1147605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ivision Icon 845320">
            <a:extLst>
              <a:ext uri="{FF2B5EF4-FFF2-40B4-BE49-F238E27FC236}">
                <a16:creationId xmlns:a16="http://schemas.microsoft.com/office/drawing/2014/main" id="{ACDDA441-C18C-4CC3-AEC9-E9FF923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64" y="1227282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measure Icon 2558568">
            <a:extLst>
              <a:ext uri="{FF2B5EF4-FFF2-40B4-BE49-F238E27FC236}">
                <a16:creationId xmlns:a16="http://schemas.microsoft.com/office/drawing/2014/main" id="{2BC9CC8D-44F5-4C89-8754-7C7561F6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34" y="2876327"/>
            <a:ext cx="133527" cy="1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Pizza five eighths Icon 1669373">
            <a:extLst>
              <a:ext uri="{FF2B5EF4-FFF2-40B4-BE49-F238E27FC236}">
                <a16:creationId xmlns:a16="http://schemas.microsoft.com/office/drawing/2014/main" id="{B19CF92A-8A0C-4E7A-93C7-57BD37D8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91" y="1101873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6" descr="Multiplication Icon 193138">
            <a:extLst>
              <a:ext uri="{FF2B5EF4-FFF2-40B4-BE49-F238E27FC236}">
                <a16:creationId xmlns:a16="http://schemas.microsoft.com/office/drawing/2014/main" id="{B01D8523-51BE-4F87-8D8E-27AAC07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13" y="4856376"/>
            <a:ext cx="252065" cy="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division Icon 845320">
            <a:extLst>
              <a:ext uri="{FF2B5EF4-FFF2-40B4-BE49-F238E27FC236}">
                <a16:creationId xmlns:a16="http://schemas.microsoft.com/office/drawing/2014/main" id="{9D2F4C01-9842-498E-8276-5E6C3C8C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44" y="4932330"/>
            <a:ext cx="92914" cy="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ea Icon 3181629">
            <a:extLst>
              <a:ext uri="{FF2B5EF4-FFF2-40B4-BE49-F238E27FC236}">
                <a16:creationId xmlns:a16="http://schemas.microsoft.com/office/drawing/2014/main" id="{9BF40C66-35BC-45F0-A392-B1B958BB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68" y="2794427"/>
            <a:ext cx="130851" cy="1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lculator Icon 283136">
            <a:extLst>
              <a:ext uri="{FF2B5EF4-FFF2-40B4-BE49-F238E27FC236}">
                <a16:creationId xmlns:a16="http://schemas.microsoft.com/office/drawing/2014/main" id="{258217E9-859F-4AC8-80DA-72564236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47" y="2586689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alculator Icon 283136">
            <a:extLst>
              <a:ext uri="{FF2B5EF4-FFF2-40B4-BE49-F238E27FC236}">
                <a16:creationId xmlns:a16="http://schemas.microsoft.com/office/drawing/2014/main" id="{9700BE47-FDCD-47C3-ADA4-A8B9304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83" y="1875651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90D713-094A-4B43-A20B-976C28BA6A73}"/>
              </a:ext>
            </a:extLst>
          </p:cNvPr>
          <p:cNvSpPr/>
          <p:nvPr/>
        </p:nvSpPr>
        <p:spPr>
          <a:xfrm>
            <a:off x="2787482" y="3736021"/>
            <a:ext cx="621825" cy="72614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9" dirty="0">
                <a:solidFill>
                  <a:schemeClr val="tx1"/>
                </a:solidFill>
              </a:rPr>
              <a:t>Projects, investigation and transition units</a:t>
            </a:r>
          </a:p>
        </p:txBody>
      </p:sp>
      <p:pic>
        <p:nvPicPr>
          <p:cNvPr id="147" name="Picture 22" descr="east Icon 1941241">
            <a:extLst>
              <a:ext uri="{FF2B5EF4-FFF2-40B4-BE49-F238E27FC236}">
                <a16:creationId xmlns:a16="http://schemas.microsoft.com/office/drawing/2014/main" id="{1C780854-8004-48AB-8DAE-71FCF2B0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42" y="1657033"/>
            <a:ext cx="191022" cy="1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alculator Icon 283136">
            <a:extLst>
              <a:ext uri="{FF2B5EF4-FFF2-40B4-BE49-F238E27FC236}">
                <a16:creationId xmlns:a16="http://schemas.microsoft.com/office/drawing/2014/main" id="{3AEA206F-EE5A-4E5F-94E5-3367CE87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8" y="4858455"/>
            <a:ext cx="142649" cy="1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0" descr="Pizza five eighths Icon 1669373">
            <a:extLst>
              <a:ext uri="{FF2B5EF4-FFF2-40B4-BE49-F238E27FC236}">
                <a16:creationId xmlns:a16="http://schemas.microsoft.com/office/drawing/2014/main" id="{6C32E939-C33D-420E-A1E5-78657363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8" y="4857212"/>
            <a:ext cx="160543" cy="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rcent Icon 218926">
            <a:extLst>
              <a:ext uri="{FF2B5EF4-FFF2-40B4-BE49-F238E27FC236}">
                <a16:creationId xmlns:a16="http://schemas.microsoft.com/office/drawing/2014/main" id="{D5EA8FCB-46CD-42E0-9F3C-7AB26731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42" y="1798470"/>
            <a:ext cx="256552" cy="2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ylinder Icon 1060288">
            <a:extLst>
              <a:ext uri="{FF2B5EF4-FFF2-40B4-BE49-F238E27FC236}">
                <a16:creationId xmlns:a16="http://schemas.microsoft.com/office/drawing/2014/main" id="{E91B7EE4-DC42-4A6F-BBB5-D5EB782F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77" y="2774798"/>
            <a:ext cx="159018" cy="1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Percent Icon 218926">
            <a:extLst>
              <a:ext uri="{FF2B5EF4-FFF2-40B4-BE49-F238E27FC236}">
                <a16:creationId xmlns:a16="http://schemas.microsoft.com/office/drawing/2014/main" id="{BD2B63F7-A824-436F-BA0B-66645F8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27" y="4797291"/>
            <a:ext cx="256552" cy="2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Arrow Icon 1920919">
            <a:extLst>
              <a:ext uri="{FF2B5EF4-FFF2-40B4-BE49-F238E27FC236}">
                <a16:creationId xmlns:a16="http://schemas.microsoft.com/office/drawing/2014/main" id="{2ACA912C-2E90-4ED3-9210-DA2CFEB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63" y="4319498"/>
            <a:ext cx="207917" cy="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ordinate system Icon 1720555">
            <a:extLst>
              <a:ext uri="{FF2B5EF4-FFF2-40B4-BE49-F238E27FC236}">
                <a16:creationId xmlns:a16="http://schemas.microsoft.com/office/drawing/2014/main" id="{72739E6E-96E0-446F-8101-83EBCF1B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27" y="2424175"/>
            <a:ext cx="123399" cy="1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on Icon 491134">
            <a:extLst>
              <a:ext uri="{FF2B5EF4-FFF2-40B4-BE49-F238E27FC236}">
                <a16:creationId xmlns:a16="http://schemas.microsoft.com/office/drawing/2014/main" id="{3C86A375-9EF5-493C-A15A-A6B4912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34" y="3086682"/>
            <a:ext cx="615214" cy="6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Graph Icon 32966">
            <a:extLst>
              <a:ext uri="{FF2B5EF4-FFF2-40B4-BE49-F238E27FC236}">
                <a16:creationId xmlns:a16="http://schemas.microsoft.com/office/drawing/2014/main" id="{C2BBF1D7-6719-4774-8DEC-3C8E3571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91" y="3675881"/>
            <a:ext cx="177716" cy="1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shapes Icon 1040365">
            <a:extLst>
              <a:ext uri="{FF2B5EF4-FFF2-40B4-BE49-F238E27FC236}">
                <a16:creationId xmlns:a16="http://schemas.microsoft.com/office/drawing/2014/main" id="{BA03E27B-459C-42D6-8F93-23DC57BB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15" y="3822538"/>
            <a:ext cx="150789" cy="1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89074-0BAE-4626-90E1-BD271816BB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20616" y="5079033"/>
            <a:ext cx="535781" cy="17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F950C-168B-4534-922E-859097D9FAA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82253" y="5097387"/>
            <a:ext cx="369689" cy="171450"/>
          </a:xfrm>
          <a:prstGeom prst="rect">
            <a:avLst/>
          </a:prstGeom>
        </p:spPr>
      </p:pic>
      <p:pic>
        <p:nvPicPr>
          <p:cNvPr id="146" name="Picture 4" descr="Plus Minus Icon 259247">
            <a:extLst>
              <a:ext uri="{FF2B5EF4-FFF2-40B4-BE49-F238E27FC236}">
                <a16:creationId xmlns:a16="http://schemas.microsoft.com/office/drawing/2014/main" id="{0A42C576-3D99-4260-B999-D40C4761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02" y="4878334"/>
            <a:ext cx="205597" cy="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0E389-B3A7-437C-90CC-785BAD32B4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37383" y="5285746"/>
            <a:ext cx="578644" cy="28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5F53F-D9DC-499E-BD73-6A6FD692322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370962" y="5089090"/>
            <a:ext cx="557213" cy="198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A089F-5BEB-48A4-B5B1-F103CC66619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47690" y="5002836"/>
            <a:ext cx="525066" cy="600075"/>
          </a:xfrm>
          <a:prstGeom prst="rect">
            <a:avLst/>
          </a:prstGeom>
        </p:spPr>
      </p:pic>
      <p:pic>
        <p:nvPicPr>
          <p:cNvPr id="152" name="Picture 6" descr="shapes Icon 1040365">
            <a:extLst>
              <a:ext uri="{FF2B5EF4-FFF2-40B4-BE49-F238E27FC236}">
                <a16:creationId xmlns:a16="http://schemas.microsoft.com/office/drawing/2014/main" id="{DE6D3393-AB74-4964-909C-6603AC9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17" y="4816075"/>
            <a:ext cx="197994" cy="1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5AFFC-05D2-4D55-BF63-292EE6310E8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20213" y="5089090"/>
            <a:ext cx="550241" cy="222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0B0F3-EEC6-422E-AFB9-47A7DE6371E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81331" y="5982390"/>
            <a:ext cx="579036" cy="703115"/>
          </a:xfrm>
          <a:prstGeom prst="rect">
            <a:avLst/>
          </a:prstGeom>
        </p:spPr>
      </p:pic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FE14DACF-C3F0-4E8E-BEE7-26A14D72676B}"/>
              </a:ext>
            </a:extLst>
          </p:cNvPr>
          <p:cNvSpPr/>
          <p:nvPr/>
        </p:nvSpPr>
        <p:spPr>
          <a:xfrm>
            <a:off x="2832744" y="5872211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169" name="Picture 2" descr="Coordinate system Icon 1720555">
            <a:extLst>
              <a:ext uri="{FF2B5EF4-FFF2-40B4-BE49-F238E27FC236}">
                <a16:creationId xmlns:a16="http://schemas.microsoft.com/office/drawing/2014/main" id="{26523336-1A86-4E5F-9301-C189ABA9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54" y="5853222"/>
            <a:ext cx="123399" cy="1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0546B-D299-4993-B002-A2429E3717F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713162" y="6073209"/>
            <a:ext cx="385763" cy="455414"/>
          </a:xfrm>
          <a:prstGeom prst="rect">
            <a:avLst/>
          </a:prstGeom>
        </p:spPr>
      </p:pic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53F3717B-8A4F-41BA-8213-242FE813CFDD}"/>
              </a:ext>
            </a:extLst>
          </p:cNvPr>
          <p:cNvSpPr/>
          <p:nvPr/>
        </p:nvSpPr>
        <p:spPr>
          <a:xfrm>
            <a:off x="3578864" y="5863313"/>
            <a:ext cx="679614" cy="857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172" name="Picture 6" descr="Graph Icon 32966">
            <a:extLst>
              <a:ext uri="{FF2B5EF4-FFF2-40B4-BE49-F238E27FC236}">
                <a16:creationId xmlns:a16="http://schemas.microsoft.com/office/drawing/2014/main" id="{05C8BA95-32FF-4B3D-A30E-4EA82D75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56" y="5802804"/>
            <a:ext cx="177716" cy="1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AE8953-BFAA-4980-AC71-9E450BEF126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17354" y="761592"/>
            <a:ext cx="533072" cy="949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2D7C56-D153-4EAC-A260-AA19795956B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338286" y="320538"/>
            <a:ext cx="885071" cy="554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636A0A-FDB5-4E74-BFD2-E14EB38F427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226874" y="307468"/>
            <a:ext cx="792485" cy="4610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5708F0-8909-44C9-A06B-CEFDECBCD4C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046385" y="413250"/>
            <a:ext cx="794175" cy="4797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941B7F-5F47-4CA2-9B44-D2769C72DE2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38743" y="317682"/>
            <a:ext cx="672546" cy="4908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4E9873-4639-4E28-B8D4-DC08F699496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141716" y="1640216"/>
            <a:ext cx="284930" cy="9173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DEEFA56-84EA-408C-804F-9556FA8EB9F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925440" y="1965187"/>
            <a:ext cx="491050" cy="5091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3B536E-4943-4CE1-8EC5-CC0A6AA33F1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411826" y="2080752"/>
            <a:ext cx="540929" cy="3805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57EE5D-FDD5-4EC6-A596-B04BF8AE6A1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083693" y="2356736"/>
            <a:ext cx="470505" cy="7185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8F1DE13-0EE1-48EF-BD36-AA9317C67C7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949128" y="1858215"/>
            <a:ext cx="518686" cy="6217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51E8D2-2E30-4DA6-AB73-180F2BE28BD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083863" y="2881797"/>
            <a:ext cx="396176" cy="4878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F188A19-3AD7-45CE-BAE2-20E0AA3F206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476326" y="2771782"/>
            <a:ext cx="316111" cy="7527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71A12E-371F-425E-9A7D-75D19B15D5F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853913" y="2952081"/>
            <a:ext cx="534782" cy="4583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328470-24FC-4EDF-8841-628A6F60D2D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69046" y="3005151"/>
            <a:ext cx="461880" cy="4852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44E66F-52AE-4BE1-8FEB-8290FE18A3D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030512" y="3299167"/>
            <a:ext cx="429469" cy="7366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25D0B1A-721E-429C-904D-82D4AE6D9D7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470998" y="3767661"/>
            <a:ext cx="427513" cy="76803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AE43026-7274-4C24-AFA2-F9948F38292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993374" y="3695353"/>
            <a:ext cx="482952" cy="5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22342</TotalTime>
  <Words>445</Words>
  <Application>Microsoft Office PowerPoint</Application>
  <PresentationFormat>On-screen Show (4:3)</PresentationFormat>
  <Paragraphs>146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Gill Sans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Assess a Knowledge Rich Curriculum</dc:title>
  <dc:creator>Clive Davies</dc:creator>
  <cp:lastModifiedBy>Anthony Hough</cp:lastModifiedBy>
  <cp:revision>127</cp:revision>
  <cp:lastPrinted>2022-07-12T12:23:12Z</cp:lastPrinted>
  <dcterms:created xsi:type="dcterms:W3CDTF">2019-03-27T14:01:32Z</dcterms:created>
  <dcterms:modified xsi:type="dcterms:W3CDTF">2025-05-23T07:48:21Z</dcterms:modified>
</cp:coreProperties>
</file>