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72" r:id="rId3"/>
    <p:sldId id="273" r:id="rId4"/>
    <p:sldId id="297" r:id="rId5"/>
    <p:sldId id="274" r:id="rId6"/>
    <p:sldId id="257" r:id="rId7"/>
    <p:sldId id="275" r:id="rId8"/>
    <p:sldId id="276" r:id="rId9"/>
    <p:sldId id="258" r:id="rId10"/>
    <p:sldId id="277" r:id="rId11"/>
    <p:sldId id="278" r:id="rId12"/>
    <p:sldId id="260" r:id="rId13"/>
    <p:sldId id="261" r:id="rId14"/>
    <p:sldId id="262" r:id="rId15"/>
    <p:sldId id="264" r:id="rId16"/>
    <p:sldId id="265" r:id="rId17"/>
    <p:sldId id="266" r:id="rId18"/>
    <p:sldId id="267" r:id="rId19"/>
    <p:sldId id="268" r:id="rId20"/>
    <p:sldId id="269" r:id="rId21"/>
    <p:sldId id="270" r:id="rId22"/>
    <p:sldId id="271" r:id="rId23"/>
    <p:sldId id="279" r:id="rId24"/>
    <p:sldId id="288" r:id="rId25"/>
    <p:sldId id="289" r:id="rId26"/>
    <p:sldId id="290" r:id="rId27"/>
    <p:sldId id="291" r:id="rId28"/>
    <p:sldId id="292" r:id="rId29"/>
    <p:sldId id="293" r:id="rId30"/>
    <p:sldId id="294" r:id="rId31"/>
    <p:sldId id="295" r:id="rId32"/>
    <p:sldId id="285" r:id="rId33"/>
    <p:sldId id="286" r:id="rId34"/>
    <p:sldId id="287" r:id="rId35"/>
    <p:sldId id="280" r:id="rId36"/>
    <p:sldId id="281" r:id="rId37"/>
    <p:sldId id="282" r:id="rId38"/>
    <p:sldId id="283" r:id="rId39"/>
    <p:sldId id="284"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d" initials="H" lastIdx="10" clrIdx="0">
    <p:extLst>
      <p:ext uri="{19B8F6BF-5375-455C-9EA6-DF929625EA0E}">
        <p15:presenceInfo xmlns:p15="http://schemas.microsoft.com/office/powerpoint/2012/main" userId="S-1-5-21-130725904-656255552-2729663743-1818" providerId="AD"/>
      </p:ext>
    </p:extLst>
  </p:cmAuthor>
  <p:cmAuthor id="2" name="Bethany Ditchfield" initials="BD"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3DF6A0-2797-4155-BB3A-FAF692DDD498}" v="98" dt="2020-06-30T12:52:14.060"/>
    <p1510:client id="{911C48E4-3FFA-4CB9-B99B-8EEB029F95B9}" v="168" dt="2020-06-30T12:07:11.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77" autoAdjust="0"/>
  </p:normalViewPr>
  <p:slideViewPr>
    <p:cSldViewPr>
      <p:cViewPr>
        <p:scale>
          <a:sx n="76" d="100"/>
          <a:sy n="76" d="100"/>
        </p:scale>
        <p:origin x="1085" y="182"/>
      </p:cViewPr>
      <p:guideLst>
        <p:guide orient="horz" pos="2160"/>
        <p:guide pos="2880"/>
      </p:guideLst>
    </p:cSldViewPr>
  </p:slideViewPr>
  <p:outlineViewPr>
    <p:cViewPr>
      <p:scale>
        <a:sx n="33" d="100"/>
        <a:sy n="33" d="100"/>
      </p:scale>
      <p:origin x="0" y="299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E3DF6A0-2797-4155-BB3A-FAF692DDD498}"/>
    <pc:docChg chg="modSld">
      <pc:chgData name="" userId="" providerId="" clId="Web-{4E3DF6A0-2797-4155-BB3A-FAF692DDD498}" dt="2020-06-30T12:52:11.153" v="96" actId="20577"/>
      <pc:docMkLst>
        <pc:docMk/>
      </pc:docMkLst>
      <pc:sldChg chg="modSp">
        <pc:chgData name="" userId="" providerId="" clId="Web-{4E3DF6A0-2797-4155-BB3A-FAF692DDD498}" dt="2020-06-30T12:45:49.556" v="20" actId="20577"/>
        <pc:sldMkLst>
          <pc:docMk/>
          <pc:sldMk cId="2182110028" sldId="279"/>
        </pc:sldMkLst>
        <pc:spChg chg="mod">
          <ac:chgData name="" userId="" providerId="" clId="Web-{4E3DF6A0-2797-4155-BB3A-FAF692DDD498}" dt="2020-06-30T12:45:49.556" v="20" actId="20577"/>
          <ac:spMkLst>
            <pc:docMk/>
            <pc:sldMk cId="2182110028" sldId="279"/>
            <ac:spMk id="3" creationId="{00000000-0000-0000-0000-000000000000}"/>
          </ac:spMkLst>
        </pc:spChg>
      </pc:sldChg>
      <pc:sldChg chg="modSp">
        <pc:chgData name="" userId="" providerId="" clId="Web-{4E3DF6A0-2797-4155-BB3A-FAF692DDD498}" dt="2020-06-30T12:47:09.557" v="28" actId="20577"/>
        <pc:sldMkLst>
          <pc:docMk/>
          <pc:sldMk cId="4187889908" sldId="280"/>
        </pc:sldMkLst>
        <pc:spChg chg="mod">
          <ac:chgData name="" userId="" providerId="" clId="Web-{4E3DF6A0-2797-4155-BB3A-FAF692DDD498}" dt="2020-06-30T12:47:09.557" v="28" actId="20577"/>
          <ac:spMkLst>
            <pc:docMk/>
            <pc:sldMk cId="4187889908" sldId="280"/>
            <ac:spMk id="3" creationId="{00000000-0000-0000-0000-000000000000}"/>
          </ac:spMkLst>
        </pc:spChg>
      </pc:sldChg>
      <pc:sldChg chg="modSp">
        <pc:chgData name="" userId="" providerId="" clId="Web-{4E3DF6A0-2797-4155-BB3A-FAF692DDD498}" dt="2020-06-30T12:48:10.371" v="34" actId="20577"/>
        <pc:sldMkLst>
          <pc:docMk/>
          <pc:sldMk cId="1582718340" sldId="282"/>
        </pc:sldMkLst>
        <pc:spChg chg="mod">
          <ac:chgData name="" userId="" providerId="" clId="Web-{4E3DF6A0-2797-4155-BB3A-FAF692DDD498}" dt="2020-06-30T12:48:10.371" v="34" actId="20577"/>
          <ac:spMkLst>
            <pc:docMk/>
            <pc:sldMk cId="1582718340" sldId="282"/>
            <ac:spMk id="3" creationId="{00000000-0000-0000-0000-000000000000}"/>
          </ac:spMkLst>
        </pc:spChg>
      </pc:sldChg>
      <pc:sldChg chg="modSp">
        <pc:chgData name="" userId="" providerId="" clId="Web-{4E3DF6A0-2797-4155-BB3A-FAF692DDD498}" dt="2020-06-30T12:50:57.715" v="48" actId="20577"/>
        <pc:sldMkLst>
          <pc:docMk/>
          <pc:sldMk cId="2130388836" sldId="283"/>
        </pc:sldMkLst>
        <pc:spChg chg="mod">
          <ac:chgData name="" userId="" providerId="" clId="Web-{4E3DF6A0-2797-4155-BB3A-FAF692DDD498}" dt="2020-06-30T12:50:57.715" v="48" actId="20577"/>
          <ac:spMkLst>
            <pc:docMk/>
            <pc:sldMk cId="2130388836" sldId="283"/>
            <ac:spMk id="3" creationId="{00000000-0000-0000-0000-000000000000}"/>
          </ac:spMkLst>
        </pc:spChg>
      </pc:sldChg>
      <pc:sldChg chg="modSp">
        <pc:chgData name="" userId="" providerId="" clId="Web-{4E3DF6A0-2797-4155-BB3A-FAF692DDD498}" dt="2020-06-30T12:52:11.138" v="95" actId="20577"/>
        <pc:sldMkLst>
          <pc:docMk/>
          <pc:sldMk cId="3939890194" sldId="284"/>
        </pc:sldMkLst>
        <pc:spChg chg="mod">
          <ac:chgData name="" userId="" providerId="" clId="Web-{4E3DF6A0-2797-4155-BB3A-FAF692DDD498}" dt="2020-06-30T12:52:11.138" v="95" actId="20577"/>
          <ac:spMkLst>
            <pc:docMk/>
            <pc:sldMk cId="3939890194" sldId="284"/>
            <ac:spMk id="3" creationId="{00000000-0000-0000-0000-000000000000}"/>
          </ac:spMkLst>
        </pc:spChg>
      </pc:sldChg>
    </pc:docChg>
  </pc:docChgLst>
  <pc:docChgLst>
    <pc:chgData clId="Web-{911C48E4-3FFA-4CB9-B99B-8EEB029F95B9}"/>
    <pc:docChg chg="modSld">
      <pc:chgData name="" userId="" providerId="" clId="Web-{911C48E4-3FFA-4CB9-B99B-8EEB029F95B9}" dt="2020-06-30T12:07:11.101" v="144" actId="20577"/>
      <pc:docMkLst>
        <pc:docMk/>
      </pc:docMkLst>
      <pc:sldChg chg="modSp">
        <pc:chgData name="" userId="" providerId="" clId="Web-{911C48E4-3FFA-4CB9-B99B-8EEB029F95B9}" dt="2020-06-30T12:02:22.942" v="0" actId="20577"/>
        <pc:sldMkLst>
          <pc:docMk/>
          <pc:sldMk cId="4070683371" sldId="256"/>
        </pc:sldMkLst>
        <pc:spChg chg="mod">
          <ac:chgData name="" userId="" providerId="" clId="Web-{911C48E4-3FFA-4CB9-B99B-8EEB029F95B9}" dt="2020-06-30T12:02:22.942" v="0" actId="20577"/>
          <ac:spMkLst>
            <pc:docMk/>
            <pc:sldMk cId="4070683371" sldId="256"/>
            <ac:spMk id="3" creationId="{00000000-0000-0000-0000-000000000000}"/>
          </ac:spMkLst>
        </pc:spChg>
      </pc:sldChg>
      <pc:sldChg chg="modSp">
        <pc:chgData name="" userId="" providerId="" clId="Web-{911C48E4-3FFA-4CB9-B99B-8EEB029F95B9}" dt="2020-06-30T12:04:00.333" v="23" actId="20577"/>
        <pc:sldMkLst>
          <pc:docMk/>
          <pc:sldMk cId="2342896918" sldId="258"/>
        </pc:sldMkLst>
        <pc:spChg chg="mod">
          <ac:chgData name="" userId="" providerId="" clId="Web-{911C48E4-3FFA-4CB9-B99B-8EEB029F95B9}" dt="2020-06-30T12:04:00.333" v="23" actId="20577"/>
          <ac:spMkLst>
            <pc:docMk/>
            <pc:sldMk cId="2342896918" sldId="258"/>
            <ac:spMk id="3" creationId="{00000000-0000-0000-0000-000000000000}"/>
          </ac:spMkLst>
        </pc:spChg>
      </pc:sldChg>
      <pc:sldChg chg="modSp">
        <pc:chgData name="" userId="" providerId="" clId="Web-{911C48E4-3FFA-4CB9-B99B-8EEB029F95B9}" dt="2020-06-30T12:05:18.302" v="72" actId="20577"/>
        <pc:sldMkLst>
          <pc:docMk/>
          <pc:sldMk cId="4109705747" sldId="260"/>
        </pc:sldMkLst>
        <pc:spChg chg="mod">
          <ac:chgData name="" userId="" providerId="" clId="Web-{911C48E4-3FFA-4CB9-B99B-8EEB029F95B9}" dt="2020-06-30T12:05:18.302" v="72" actId="20577"/>
          <ac:spMkLst>
            <pc:docMk/>
            <pc:sldMk cId="4109705747" sldId="260"/>
            <ac:spMk id="5" creationId="{00000000-0000-0000-0000-000000000000}"/>
          </ac:spMkLst>
        </pc:spChg>
      </pc:sldChg>
      <pc:sldChg chg="modSp">
        <pc:chgData name="" userId="" providerId="" clId="Web-{911C48E4-3FFA-4CB9-B99B-8EEB029F95B9}" dt="2020-06-30T12:05:47.131" v="84" actId="20577"/>
        <pc:sldMkLst>
          <pc:docMk/>
          <pc:sldMk cId="2633910445" sldId="264"/>
        </pc:sldMkLst>
        <pc:spChg chg="mod">
          <ac:chgData name="" userId="" providerId="" clId="Web-{911C48E4-3FFA-4CB9-B99B-8EEB029F95B9}" dt="2020-06-30T12:05:47.131" v="84" actId="20577"/>
          <ac:spMkLst>
            <pc:docMk/>
            <pc:sldMk cId="2633910445" sldId="264"/>
            <ac:spMk id="3" creationId="{00000000-0000-0000-0000-000000000000}"/>
          </ac:spMkLst>
        </pc:spChg>
      </pc:sldChg>
      <pc:sldChg chg="modSp">
        <pc:chgData name="" userId="" providerId="" clId="Web-{911C48E4-3FFA-4CB9-B99B-8EEB029F95B9}" dt="2020-06-30T12:05:59.412" v="96" actId="20577"/>
        <pc:sldMkLst>
          <pc:docMk/>
          <pc:sldMk cId="2189552439" sldId="265"/>
        </pc:sldMkLst>
        <pc:spChg chg="mod">
          <ac:chgData name="" userId="" providerId="" clId="Web-{911C48E4-3FFA-4CB9-B99B-8EEB029F95B9}" dt="2020-06-30T12:05:59.412" v="96" actId="20577"/>
          <ac:spMkLst>
            <pc:docMk/>
            <pc:sldMk cId="2189552439" sldId="265"/>
            <ac:spMk id="3" creationId="{00000000-0000-0000-0000-000000000000}"/>
          </ac:spMkLst>
        </pc:spChg>
      </pc:sldChg>
      <pc:sldChg chg="modSp">
        <pc:chgData name="" userId="" providerId="" clId="Web-{911C48E4-3FFA-4CB9-B99B-8EEB029F95B9}" dt="2020-06-30T12:06:11.662" v="104" actId="20577"/>
        <pc:sldMkLst>
          <pc:docMk/>
          <pc:sldMk cId="1025316371" sldId="266"/>
        </pc:sldMkLst>
        <pc:spChg chg="mod">
          <ac:chgData name="" userId="" providerId="" clId="Web-{911C48E4-3FFA-4CB9-B99B-8EEB029F95B9}" dt="2020-06-30T12:06:11.662" v="104" actId="20577"/>
          <ac:spMkLst>
            <pc:docMk/>
            <pc:sldMk cId="1025316371" sldId="266"/>
            <ac:spMk id="3" creationId="{00000000-0000-0000-0000-000000000000}"/>
          </ac:spMkLst>
        </pc:spChg>
      </pc:sldChg>
      <pc:sldChg chg="modSp">
        <pc:chgData name="" userId="" providerId="" clId="Web-{911C48E4-3FFA-4CB9-B99B-8EEB029F95B9}" dt="2020-06-30T12:06:18.240" v="107" actId="20577"/>
        <pc:sldMkLst>
          <pc:docMk/>
          <pc:sldMk cId="378752302" sldId="267"/>
        </pc:sldMkLst>
        <pc:spChg chg="mod">
          <ac:chgData name="" userId="" providerId="" clId="Web-{911C48E4-3FFA-4CB9-B99B-8EEB029F95B9}" dt="2020-06-30T12:06:18.240" v="107" actId="20577"/>
          <ac:spMkLst>
            <pc:docMk/>
            <pc:sldMk cId="378752302" sldId="267"/>
            <ac:spMk id="3" creationId="{00000000-0000-0000-0000-000000000000}"/>
          </ac:spMkLst>
        </pc:spChg>
      </pc:sldChg>
      <pc:sldChg chg="modSp">
        <pc:chgData name="" userId="" providerId="" clId="Web-{911C48E4-3FFA-4CB9-B99B-8EEB029F95B9}" dt="2020-06-30T12:06:34.881" v="117" actId="20577"/>
        <pc:sldMkLst>
          <pc:docMk/>
          <pc:sldMk cId="3650106427" sldId="269"/>
        </pc:sldMkLst>
        <pc:spChg chg="mod">
          <ac:chgData name="" userId="" providerId="" clId="Web-{911C48E4-3FFA-4CB9-B99B-8EEB029F95B9}" dt="2020-06-30T12:06:34.881" v="117" actId="20577"/>
          <ac:spMkLst>
            <pc:docMk/>
            <pc:sldMk cId="3650106427" sldId="269"/>
            <ac:spMk id="3" creationId="{00000000-0000-0000-0000-000000000000}"/>
          </ac:spMkLst>
        </pc:spChg>
      </pc:sldChg>
      <pc:sldChg chg="modSp">
        <pc:chgData name="" userId="" providerId="" clId="Web-{911C48E4-3FFA-4CB9-B99B-8EEB029F95B9}" dt="2020-06-30T12:06:50.866" v="129" actId="20577"/>
        <pc:sldMkLst>
          <pc:docMk/>
          <pc:sldMk cId="724675880" sldId="270"/>
        </pc:sldMkLst>
        <pc:spChg chg="mod">
          <ac:chgData name="" userId="" providerId="" clId="Web-{911C48E4-3FFA-4CB9-B99B-8EEB029F95B9}" dt="2020-06-30T12:06:50.866" v="129" actId="20577"/>
          <ac:spMkLst>
            <pc:docMk/>
            <pc:sldMk cId="724675880" sldId="270"/>
            <ac:spMk id="3" creationId="{00000000-0000-0000-0000-000000000000}"/>
          </ac:spMkLst>
        </pc:spChg>
      </pc:sldChg>
      <pc:sldChg chg="modSp">
        <pc:chgData name="" userId="" providerId="" clId="Web-{911C48E4-3FFA-4CB9-B99B-8EEB029F95B9}" dt="2020-06-30T12:07:05.882" v="141" actId="20577"/>
        <pc:sldMkLst>
          <pc:docMk/>
          <pc:sldMk cId="455617120" sldId="271"/>
        </pc:sldMkLst>
        <pc:spChg chg="mod">
          <ac:chgData name="" userId="" providerId="" clId="Web-{911C48E4-3FFA-4CB9-B99B-8EEB029F95B9}" dt="2020-06-30T12:07:05.882" v="141" actId="20577"/>
          <ac:spMkLst>
            <pc:docMk/>
            <pc:sldMk cId="455617120" sldId="271"/>
            <ac:spMk id="3" creationId="{00000000-0000-0000-0000-000000000000}"/>
          </ac:spMkLst>
        </pc:spChg>
      </pc:sldChg>
      <pc:sldChg chg="modSp">
        <pc:chgData name="" userId="" providerId="" clId="Web-{911C48E4-3FFA-4CB9-B99B-8EEB029F95B9}" dt="2020-06-30T12:03:54.317" v="21" actId="20577"/>
        <pc:sldMkLst>
          <pc:docMk/>
          <pc:sldMk cId="615659121" sldId="275"/>
        </pc:sldMkLst>
        <pc:spChg chg="mod">
          <ac:chgData name="" userId="" providerId="" clId="Web-{911C48E4-3FFA-4CB9-B99B-8EEB029F95B9}" dt="2020-06-30T12:03:54.317" v="21" actId="20577"/>
          <ac:spMkLst>
            <pc:docMk/>
            <pc:sldMk cId="615659121" sldId="275"/>
            <ac:spMk id="3" creationId="{00000000-0000-0000-0000-000000000000}"/>
          </ac:spMkLst>
        </pc:spChg>
      </pc:sldChg>
      <pc:sldChg chg="modSp">
        <pc:chgData name="" userId="" providerId="" clId="Web-{911C48E4-3FFA-4CB9-B99B-8EEB029F95B9}" dt="2020-06-30T12:02:38.254" v="13" actId="20577"/>
        <pc:sldMkLst>
          <pc:docMk/>
          <pc:sldMk cId="1393558115" sldId="276"/>
        </pc:sldMkLst>
        <pc:spChg chg="mod">
          <ac:chgData name="" userId="" providerId="" clId="Web-{911C48E4-3FFA-4CB9-B99B-8EEB029F95B9}" dt="2020-06-30T12:02:38.254" v="13" actId="20577"/>
          <ac:spMkLst>
            <pc:docMk/>
            <pc:sldMk cId="1393558115" sldId="276"/>
            <ac:spMk id="3" creationId="{00000000-0000-0000-0000-000000000000}"/>
          </ac:spMkLst>
        </pc:spChg>
      </pc:sldChg>
      <pc:sldChg chg="modSp">
        <pc:chgData name="" userId="" providerId="" clId="Web-{911C48E4-3FFA-4CB9-B99B-8EEB029F95B9}" dt="2020-06-30T12:04:06.068" v="26" actId="20577"/>
        <pc:sldMkLst>
          <pc:docMk/>
          <pc:sldMk cId="2465105135" sldId="277"/>
        </pc:sldMkLst>
        <pc:spChg chg="mod">
          <ac:chgData name="" userId="" providerId="" clId="Web-{911C48E4-3FFA-4CB9-B99B-8EEB029F95B9}" dt="2020-06-30T12:04:06.068" v="26" actId="20577"/>
          <ac:spMkLst>
            <pc:docMk/>
            <pc:sldMk cId="2465105135" sldId="277"/>
            <ac:spMk id="3" creationId="{00000000-0000-0000-0000-000000000000}"/>
          </ac:spMkLst>
        </pc:spChg>
      </pc:sldChg>
      <pc:sldChg chg="modSp">
        <pc:chgData name="" userId="" providerId="" clId="Web-{911C48E4-3FFA-4CB9-B99B-8EEB029F95B9}" dt="2020-06-30T12:04:48.740" v="60" actId="20577"/>
        <pc:sldMkLst>
          <pc:docMk/>
          <pc:sldMk cId="3467693073" sldId="278"/>
        </pc:sldMkLst>
        <pc:spChg chg="mod">
          <ac:chgData name="" userId="" providerId="" clId="Web-{911C48E4-3FFA-4CB9-B99B-8EEB029F95B9}" dt="2020-06-30T12:04:48.740" v="60" actId="20577"/>
          <ac:spMkLst>
            <pc:docMk/>
            <pc:sldMk cId="3467693073" sldId="278"/>
            <ac:spMk id="3" creationId="{00000000-0000-0000-0000-000000000000}"/>
          </ac:spMkLst>
        </pc:spChg>
      </pc:sldChg>
      <pc:sldChg chg="modSp">
        <pc:chgData name="" userId="" providerId="" clId="Web-{911C48E4-3FFA-4CB9-B99B-8EEB029F95B9}" dt="2020-06-30T12:07:11.101" v="143" actId="20577"/>
        <pc:sldMkLst>
          <pc:docMk/>
          <pc:sldMk cId="2182110028" sldId="279"/>
        </pc:sldMkLst>
        <pc:spChg chg="mod">
          <ac:chgData name="" userId="" providerId="" clId="Web-{911C48E4-3FFA-4CB9-B99B-8EEB029F95B9}" dt="2020-06-30T12:07:11.101" v="143" actId="20577"/>
          <ac:spMkLst>
            <pc:docMk/>
            <pc:sldMk cId="2182110028" sldId="27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B184D2-B353-45FA-91EF-405D5CDC3CF7}" type="datetimeFigureOut">
              <a:rPr lang="en-GB" smtClean="0"/>
              <a:t>26/09/2023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EB666F-9A3E-40F0-BD39-5D970C09D830}" type="slidenum">
              <a:rPr lang="en-GB" smtClean="0"/>
              <a:t>‹#›</a:t>
            </a:fld>
            <a:endParaRPr lang="en-GB"/>
          </a:p>
        </p:txBody>
      </p:sp>
    </p:spTree>
    <p:extLst>
      <p:ext uri="{BB962C8B-B14F-4D97-AF65-F5344CB8AC3E}">
        <p14:creationId xmlns:p14="http://schemas.microsoft.com/office/powerpoint/2010/main" val="1924706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EB666F-9A3E-40F0-BD39-5D970C09D830}" type="slidenum">
              <a:rPr lang="en-GB" smtClean="0"/>
              <a:t>40</a:t>
            </a:fld>
            <a:endParaRPr lang="en-GB"/>
          </a:p>
        </p:txBody>
      </p:sp>
    </p:spTree>
    <p:extLst>
      <p:ext uri="{BB962C8B-B14F-4D97-AF65-F5344CB8AC3E}">
        <p14:creationId xmlns:p14="http://schemas.microsoft.com/office/powerpoint/2010/main" val="240845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7ED0364-1EB1-4491-9852-8F7AFEC12132}"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459AC0-7F49-44B3-8CE2-DFE1F7109B5F}" type="slidenum">
              <a:rPr lang="en-GB" smtClean="0"/>
              <a:t>‹#›</a:t>
            </a:fld>
            <a:endParaRPr lang="en-GB"/>
          </a:p>
        </p:txBody>
      </p:sp>
    </p:spTree>
    <p:extLst>
      <p:ext uri="{BB962C8B-B14F-4D97-AF65-F5344CB8AC3E}">
        <p14:creationId xmlns:p14="http://schemas.microsoft.com/office/powerpoint/2010/main" val="364179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ED0364-1EB1-4491-9852-8F7AFEC12132}"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459AC0-7F49-44B3-8CE2-DFE1F7109B5F}" type="slidenum">
              <a:rPr lang="en-GB" smtClean="0"/>
              <a:t>‹#›</a:t>
            </a:fld>
            <a:endParaRPr lang="en-GB"/>
          </a:p>
        </p:txBody>
      </p:sp>
    </p:spTree>
    <p:extLst>
      <p:ext uri="{BB962C8B-B14F-4D97-AF65-F5344CB8AC3E}">
        <p14:creationId xmlns:p14="http://schemas.microsoft.com/office/powerpoint/2010/main" val="135288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ED0364-1EB1-4491-9852-8F7AFEC12132}"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459AC0-7F49-44B3-8CE2-DFE1F7109B5F}" type="slidenum">
              <a:rPr lang="en-GB" smtClean="0"/>
              <a:t>‹#›</a:t>
            </a:fld>
            <a:endParaRPr lang="en-GB"/>
          </a:p>
        </p:txBody>
      </p:sp>
    </p:spTree>
    <p:extLst>
      <p:ext uri="{BB962C8B-B14F-4D97-AF65-F5344CB8AC3E}">
        <p14:creationId xmlns:p14="http://schemas.microsoft.com/office/powerpoint/2010/main" val="172642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ED0364-1EB1-4491-9852-8F7AFEC12132}"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459AC0-7F49-44B3-8CE2-DFE1F7109B5F}" type="slidenum">
              <a:rPr lang="en-GB" smtClean="0"/>
              <a:t>‹#›</a:t>
            </a:fld>
            <a:endParaRPr lang="en-GB"/>
          </a:p>
        </p:txBody>
      </p:sp>
    </p:spTree>
    <p:extLst>
      <p:ext uri="{BB962C8B-B14F-4D97-AF65-F5344CB8AC3E}">
        <p14:creationId xmlns:p14="http://schemas.microsoft.com/office/powerpoint/2010/main" val="1806740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ED0364-1EB1-4491-9852-8F7AFEC12132}"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459AC0-7F49-44B3-8CE2-DFE1F7109B5F}" type="slidenum">
              <a:rPr lang="en-GB" smtClean="0"/>
              <a:t>‹#›</a:t>
            </a:fld>
            <a:endParaRPr lang="en-GB"/>
          </a:p>
        </p:txBody>
      </p:sp>
    </p:spTree>
    <p:extLst>
      <p:ext uri="{BB962C8B-B14F-4D97-AF65-F5344CB8AC3E}">
        <p14:creationId xmlns:p14="http://schemas.microsoft.com/office/powerpoint/2010/main" val="260045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ED0364-1EB1-4491-9852-8F7AFEC12132}"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459AC0-7F49-44B3-8CE2-DFE1F7109B5F}" type="slidenum">
              <a:rPr lang="en-GB" smtClean="0"/>
              <a:t>‹#›</a:t>
            </a:fld>
            <a:endParaRPr lang="en-GB"/>
          </a:p>
        </p:txBody>
      </p:sp>
    </p:spTree>
    <p:extLst>
      <p:ext uri="{BB962C8B-B14F-4D97-AF65-F5344CB8AC3E}">
        <p14:creationId xmlns:p14="http://schemas.microsoft.com/office/powerpoint/2010/main" val="213908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ED0364-1EB1-4491-9852-8F7AFEC12132}" type="datetimeFigureOut">
              <a:rPr lang="en-GB" smtClean="0"/>
              <a:t>26/09/2023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459AC0-7F49-44B3-8CE2-DFE1F7109B5F}" type="slidenum">
              <a:rPr lang="en-GB" smtClean="0"/>
              <a:t>‹#›</a:t>
            </a:fld>
            <a:endParaRPr lang="en-GB"/>
          </a:p>
        </p:txBody>
      </p:sp>
    </p:spTree>
    <p:extLst>
      <p:ext uri="{BB962C8B-B14F-4D97-AF65-F5344CB8AC3E}">
        <p14:creationId xmlns:p14="http://schemas.microsoft.com/office/powerpoint/2010/main" val="313517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ED0364-1EB1-4491-9852-8F7AFEC12132}" type="datetimeFigureOut">
              <a:rPr lang="en-GB" smtClean="0"/>
              <a:t>26/09/2023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459AC0-7F49-44B3-8CE2-DFE1F7109B5F}" type="slidenum">
              <a:rPr lang="en-GB" smtClean="0"/>
              <a:t>‹#›</a:t>
            </a:fld>
            <a:endParaRPr lang="en-GB"/>
          </a:p>
        </p:txBody>
      </p:sp>
    </p:spTree>
    <p:extLst>
      <p:ext uri="{BB962C8B-B14F-4D97-AF65-F5344CB8AC3E}">
        <p14:creationId xmlns:p14="http://schemas.microsoft.com/office/powerpoint/2010/main" val="180865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D0364-1EB1-4491-9852-8F7AFEC12132}" type="datetimeFigureOut">
              <a:rPr lang="en-GB" smtClean="0"/>
              <a:t>26/09/2023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459AC0-7F49-44B3-8CE2-DFE1F7109B5F}" type="slidenum">
              <a:rPr lang="en-GB" smtClean="0"/>
              <a:t>‹#›</a:t>
            </a:fld>
            <a:endParaRPr lang="en-GB"/>
          </a:p>
        </p:txBody>
      </p:sp>
    </p:spTree>
    <p:extLst>
      <p:ext uri="{BB962C8B-B14F-4D97-AF65-F5344CB8AC3E}">
        <p14:creationId xmlns:p14="http://schemas.microsoft.com/office/powerpoint/2010/main" val="153041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D0364-1EB1-4491-9852-8F7AFEC12132}"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459AC0-7F49-44B3-8CE2-DFE1F7109B5F}" type="slidenum">
              <a:rPr lang="en-GB" smtClean="0"/>
              <a:t>‹#›</a:t>
            </a:fld>
            <a:endParaRPr lang="en-GB"/>
          </a:p>
        </p:txBody>
      </p:sp>
    </p:spTree>
    <p:extLst>
      <p:ext uri="{BB962C8B-B14F-4D97-AF65-F5344CB8AC3E}">
        <p14:creationId xmlns:p14="http://schemas.microsoft.com/office/powerpoint/2010/main" val="747694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D0364-1EB1-4491-9852-8F7AFEC12132}"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459AC0-7F49-44B3-8CE2-DFE1F7109B5F}" type="slidenum">
              <a:rPr lang="en-GB" smtClean="0"/>
              <a:t>‹#›</a:t>
            </a:fld>
            <a:endParaRPr lang="en-GB"/>
          </a:p>
        </p:txBody>
      </p:sp>
    </p:spTree>
    <p:extLst>
      <p:ext uri="{BB962C8B-B14F-4D97-AF65-F5344CB8AC3E}">
        <p14:creationId xmlns:p14="http://schemas.microsoft.com/office/powerpoint/2010/main" val="9846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75000"/>
              </a:schemeClr>
            </a:gs>
            <a:gs pos="73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D0364-1EB1-4491-9852-8F7AFEC12132}" type="datetimeFigureOut">
              <a:rPr lang="en-GB" smtClean="0"/>
              <a:t>26/09/2023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59AC0-7F49-44B3-8CE2-DFE1F7109B5F}" type="slidenum">
              <a:rPr lang="en-GB" smtClean="0"/>
              <a:t>‹#›</a:t>
            </a:fld>
            <a:endParaRPr lang="en-GB"/>
          </a:p>
        </p:txBody>
      </p:sp>
    </p:spTree>
    <p:extLst>
      <p:ext uri="{BB962C8B-B14F-4D97-AF65-F5344CB8AC3E}">
        <p14:creationId xmlns:p14="http://schemas.microsoft.com/office/powerpoint/2010/main" val="2477596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12593/RSE_primary_schools_guide_for_parents.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76672"/>
            <a:ext cx="7772400" cy="1470025"/>
          </a:xfrm>
        </p:spPr>
        <p:txBody>
          <a:bodyPr/>
          <a:lstStyle/>
          <a:p>
            <a:r>
              <a:rPr lang="en-GB" dirty="0"/>
              <a:t>Sacred Heart RC Primary School.</a:t>
            </a:r>
          </a:p>
        </p:txBody>
      </p:sp>
      <p:sp>
        <p:nvSpPr>
          <p:cNvPr id="3" name="Subtitle 2"/>
          <p:cNvSpPr>
            <a:spLocks noGrp="1"/>
          </p:cNvSpPr>
          <p:nvPr>
            <p:ph type="subTitle" idx="1"/>
          </p:nvPr>
        </p:nvSpPr>
        <p:spPr>
          <a:xfrm>
            <a:off x="1619672" y="2204864"/>
            <a:ext cx="6400800" cy="1752600"/>
          </a:xfrm>
        </p:spPr>
        <p:txBody>
          <a:bodyPr vert="horz" lIns="91440" tIns="45720" rIns="91440" bIns="45720" rtlCol="0" anchor="t">
            <a:normAutofit fontScale="92500"/>
          </a:bodyPr>
          <a:lstStyle/>
          <a:p>
            <a:r>
              <a:rPr lang="en-GB" dirty="0">
                <a:solidFill>
                  <a:schemeClr val="tx1"/>
                </a:solidFill>
              </a:rPr>
              <a:t>Relationship, Health and Sex  Education </a:t>
            </a:r>
          </a:p>
          <a:p>
            <a:r>
              <a:rPr lang="en-GB" dirty="0">
                <a:solidFill>
                  <a:schemeClr val="tx1"/>
                </a:solidFill>
              </a:rPr>
              <a:t>RHSE</a:t>
            </a:r>
          </a:p>
          <a:p>
            <a:r>
              <a:rPr lang="en-GB" dirty="0">
                <a:solidFill>
                  <a:schemeClr val="tx1"/>
                </a:solidFill>
              </a:rPr>
              <a:t>A Presentation for Parents</a:t>
            </a:r>
            <a:endParaRPr lang="en-GB" dirty="0">
              <a:solidFill>
                <a:schemeClr val="tx1"/>
              </a:solidFill>
              <a:cs typeface="Calibri"/>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293096"/>
            <a:ext cx="1904432" cy="213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Catholic Education Service (@CathEdService) |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760371"/>
            <a:ext cx="3029977"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683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Delivery of RHSE</a:t>
            </a:r>
          </a:p>
        </p:txBody>
      </p:sp>
      <p:sp>
        <p:nvSpPr>
          <p:cNvPr id="3" name="Content Placeholder 2"/>
          <p:cNvSpPr>
            <a:spLocks noGrp="1"/>
          </p:cNvSpPr>
          <p:nvPr>
            <p:ph idx="1"/>
          </p:nvPr>
        </p:nvSpPr>
        <p:spPr>
          <a:xfrm>
            <a:off x="467544" y="1412776"/>
            <a:ext cx="8229600" cy="4525963"/>
          </a:xfrm>
        </p:spPr>
        <p:txBody>
          <a:bodyPr vert="horz" lIns="91440" tIns="45720" rIns="91440" bIns="45720" rtlCol="0" anchor="t">
            <a:normAutofit fontScale="55000" lnSpcReduction="20000"/>
          </a:bodyPr>
          <a:lstStyle/>
          <a:p>
            <a:r>
              <a:rPr lang="en-GB" dirty="0"/>
              <a:t>RHSE, at Sacred Heart, is not delivered in isolation, but firmly embedded in all curriculum areas including Personal, Social, Health and Economic (PSHE) education, Citizenship and Science (see RHSE Overview for the cross curricular, integrated approach). There are opportunities to teach about relationships in every day interactions by all who are part of the Catholic family that is Sacred Heart, for example as set out in the Code of Conduct and embedded in policies such Behaviour and Anti Bullying. Our school is a nurturing place in which people are valued and treated with respect.</a:t>
            </a:r>
          </a:p>
          <a:p>
            <a:r>
              <a:rPr lang="en-GB" dirty="0"/>
              <a:t>Whilst some aspects of RHSE are non-statutory, significant aspects remain as part of the National Curriculum for Science and as such, are statutory for all pupils.  [Parents are unable to withdraw from statutory content].  </a:t>
            </a:r>
          </a:p>
          <a:p>
            <a:pPr>
              <a:lnSpc>
                <a:spcPct val="80000"/>
              </a:lnSpc>
              <a:buClr>
                <a:schemeClr val="tx1"/>
              </a:buClr>
              <a:defRPr/>
            </a:pPr>
            <a:endParaRPr lang="en-GB" altLang="en-US" dirty="0"/>
          </a:p>
          <a:p>
            <a:pPr>
              <a:lnSpc>
                <a:spcPct val="80000"/>
              </a:lnSpc>
              <a:buClr>
                <a:schemeClr val="tx1"/>
              </a:buClr>
              <a:defRPr/>
            </a:pPr>
            <a:r>
              <a:rPr lang="en-GB" altLang="en-US" dirty="0"/>
              <a:t>We believe parents are the prime educators of their children</a:t>
            </a:r>
            <a:br>
              <a:rPr lang="en-GB" altLang="en-US" dirty="0"/>
            </a:br>
            <a:endParaRPr lang="en-GB" altLang="en-US" dirty="0"/>
          </a:p>
          <a:p>
            <a:pPr>
              <a:lnSpc>
                <a:spcPct val="80000"/>
              </a:lnSpc>
              <a:buClr>
                <a:schemeClr val="tx1"/>
              </a:buClr>
              <a:defRPr/>
            </a:pPr>
            <a:r>
              <a:rPr lang="en-GB" altLang="en-US" dirty="0"/>
              <a:t>The school, church and family will work together; our role as a school is to support you and not to replace you.</a:t>
            </a:r>
            <a:endParaRPr lang="en-GB" altLang="en-US" dirty="0">
              <a:cs typeface="Calibri"/>
            </a:endParaRPr>
          </a:p>
          <a:p>
            <a:pPr>
              <a:lnSpc>
                <a:spcPct val="80000"/>
              </a:lnSpc>
              <a:buClr>
                <a:schemeClr val="tx1"/>
              </a:buClr>
              <a:defRPr/>
            </a:pPr>
            <a:endParaRPr lang="en-GB" dirty="0"/>
          </a:p>
          <a:p>
            <a:pPr>
              <a:lnSpc>
                <a:spcPct val="80000"/>
              </a:lnSpc>
              <a:buClr>
                <a:schemeClr val="tx1"/>
              </a:buClr>
              <a:defRPr/>
            </a:pPr>
            <a:r>
              <a:rPr lang="en-GB" dirty="0"/>
              <a:t>Other programmes used to support the curriculum are, ‘A Journey in Love’ and </a:t>
            </a:r>
            <a:r>
              <a:rPr lang="en-GB" smtClean="0"/>
              <a:t>‘Diversity’ </a:t>
            </a:r>
            <a:r>
              <a:rPr lang="en-GB" dirty="0"/>
              <a:t>schemes. </a:t>
            </a:r>
          </a:p>
          <a:p>
            <a:pPr marL="0" indent="0">
              <a:buNone/>
            </a:pPr>
            <a:endParaRPr lang="en-GB" dirty="0"/>
          </a:p>
          <a:p>
            <a:endParaRPr lang="en-GB" dirty="0"/>
          </a:p>
        </p:txBody>
      </p:sp>
    </p:spTree>
    <p:extLst>
      <p:ext uri="{BB962C8B-B14F-4D97-AF65-F5344CB8AC3E}">
        <p14:creationId xmlns:p14="http://schemas.microsoft.com/office/powerpoint/2010/main" val="2465105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Science </a:t>
            </a:r>
          </a:p>
        </p:txBody>
      </p:sp>
      <p:sp>
        <p:nvSpPr>
          <p:cNvPr id="3" name="Content Placeholder 2"/>
          <p:cNvSpPr>
            <a:spLocks noGrp="1"/>
          </p:cNvSpPr>
          <p:nvPr>
            <p:ph idx="1"/>
          </p:nvPr>
        </p:nvSpPr>
        <p:spPr>
          <a:xfrm>
            <a:off x="467544" y="1412776"/>
            <a:ext cx="8229600" cy="4608512"/>
          </a:xfrm>
        </p:spPr>
        <p:txBody>
          <a:bodyPr vert="horz" lIns="91440" tIns="45720" rIns="91440" bIns="45720" rtlCol="0" anchor="t">
            <a:normAutofit fontScale="62500" lnSpcReduction="20000"/>
          </a:bodyPr>
          <a:lstStyle/>
          <a:p>
            <a:pPr marL="0" indent="0">
              <a:buNone/>
            </a:pPr>
            <a:r>
              <a:rPr lang="en-GB" dirty="0"/>
              <a:t>In Key Stage 1 the children learn:</a:t>
            </a:r>
          </a:p>
          <a:p>
            <a:pPr marL="0" indent="0">
              <a:buNone/>
            </a:pPr>
            <a:endParaRPr lang="en-GB" dirty="0"/>
          </a:p>
          <a:p>
            <a:pPr lvl="0"/>
            <a:r>
              <a:rPr lang="en-GB" dirty="0"/>
              <a:t>that animals, including humans, move, feed, grow use their senses and reproduce;</a:t>
            </a:r>
          </a:p>
          <a:p>
            <a:pPr lvl="0"/>
            <a:r>
              <a:rPr lang="en-GB" dirty="0"/>
              <a:t>to recognise and compare the main external parts of the bodies of humans;</a:t>
            </a:r>
          </a:p>
          <a:p>
            <a:pPr lvl="0"/>
            <a:r>
              <a:rPr lang="en-GB" dirty="0"/>
              <a:t>that humans and animals produce offspring which grow into adults;</a:t>
            </a:r>
          </a:p>
          <a:p>
            <a:pPr lvl="0"/>
            <a:r>
              <a:rPr lang="en-GB" dirty="0"/>
              <a:t>to recognise similarities and differences between themselves and others and treat others with sensitivity.</a:t>
            </a:r>
          </a:p>
          <a:p>
            <a:pPr marL="0" indent="0">
              <a:buNone/>
            </a:pPr>
            <a:endParaRPr lang="en-GB" dirty="0"/>
          </a:p>
          <a:p>
            <a:pPr marL="0" indent="0">
              <a:buNone/>
            </a:pPr>
            <a:r>
              <a:rPr lang="en-GB" dirty="0"/>
              <a:t>In Key Stage 2 the children learn:</a:t>
            </a:r>
            <a:endParaRPr lang="en-GB" dirty="0">
              <a:cs typeface="Calibri"/>
            </a:endParaRPr>
          </a:p>
          <a:p>
            <a:pPr marL="0" indent="0">
              <a:buNone/>
            </a:pPr>
            <a:endParaRPr lang="en-GB" dirty="0"/>
          </a:p>
          <a:p>
            <a:pPr lvl="0"/>
            <a:r>
              <a:rPr lang="en-GB" dirty="0"/>
              <a:t>that life processes common to humans and other animals include nutrition, growth and reproduction;</a:t>
            </a:r>
          </a:p>
          <a:p>
            <a:pPr lvl="0"/>
            <a:r>
              <a:rPr lang="en-GB" dirty="0"/>
              <a:t>the main stages of the human life cycle. </a:t>
            </a:r>
          </a:p>
        </p:txBody>
      </p:sp>
    </p:spTree>
    <p:extLst>
      <p:ext uri="{BB962C8B-B14F-4D97-AF65-F5344CB8AC3E}">
        <p14:creationId xmlns:p14="http://schemas.microsoft.com/office/powerpoint/2010/main" val="3467693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GB" dirty="0"/>
              <a:t>A Journey in Love</a:t>
            </a:r>
            <a:br>
              <a:rPr lang="en-GB" dirty="0"/>
            </a:br>
            <a:endParaRPr lang="en-GB" dirty="0"/>
          </a:p>
        </p:txBody>
      </p:sp>
      <p:pic>
        <p:nvPicPr>
          <p:cNvPr id="4" name="Picture 6" descr="Image result for journey in lo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840" y="3717032"/>
            <a:ext cx="2857500" cy="314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94647" y="836712"/>
            <a:ext cx="8229600" cy="3096344"/>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74320" indent="-274320">
              <a:lnSpc>
                <a:spcPct val="90000"/>
              </a:lnSpc>
              <a:buClr>
                <a:schemeClr val="accent3"/>
              </a:buClr>
              <a:defRPr/>
            </a:pPr>
            <a:r>
              <a:rPr lang="en-GB" dirty="0"/>
              <a:t/>
            </a:r>
            <a:br>
              <a:rPr lang="en-GB" dirty="0"/>
            </a:br>
            <a:r>
              <a:rPr lang="en-GB" altLang="en-US" sz="6200" dirty="0"/>
              <a:t>Approved and recommended  by the Archdiocese. This has been taught since January 2018. </a:t>
            </a:r>
          </a:p>
          <a:p>
            <a:pPr marL="274320" indent="-274320">
              <a:lnSpc>
                <a:spcPct val="90000"/>
              </a:lnSpc>
              <a:buClr>
                <a:schemeClr val="accent3"/>
              </a:buClr>
              <a:defRPr/>
            </a:pPr>
            <a:r>
              <a:rPr lang="en-GB" altLang="en-US" sz="6200" dirty="0"/>
              <a:t> The programme teaches that:</a:t>
            </a:r>
          </a:p>
          <a:p>
            <a:pPr marL="857250" indent="-857250">
              <a:lnSpc>
                <a:spcPct val="90000"/>
              </a:lnSpc>
              <a:buFont typeface="Arial" pitchFamily="34" charset="0"/>
              <a:buChar char="•"/>
              <a:defRPr/>
            </a:pPr>
            <a:endParaRPr lang="en-GB" altLang="en-US" sz="6200" dirty="0"/>
          </a:p>
          <a:p>
            <a:pPr marL="857250" indent="-857250" algn="l">
              <a:lnSpc>
                <a:spcPct val="90000"/>
              </a:lnSpc>
              <a:buFont typeface="Arial" pitchFamily="34" charset="0"/>
              <a:buChar char="•"/>
              <a:defRPr/>
            </a:pPr>
            <a:r>
              <a:rPr lang="en-GB" altLang="en-US" sz="6200" dirty="0"/>
              <a:t>The journey begins at the moment of our conception </a:t>
            </a:r>
            <a:r>
              <a:rPr lang="en-GB" altLang="en-US" sz="6200" i="1" dirty="0"/>
              <a:t>God is at the heart of love.</a:t>
            </a:r>
            <a:endParaRPr lang="en-GB" altLang="en-US" sz="6200" i="1" dirty="0">
              <a:cs typeface="Calibri"/>
            </a:endParaRPr>
          </a:p>
          <a:p>
            <a:pPr marL="857250" indent="-857250" algn="l">
              <a:lnSpc>
                <a:spcPct val="90000"/>
              </a:lnSpc>
              <a:buFont typeface="Arial" pitchFamily="34" charset="0"/>
              <a:buChar char="•"/>
              <a:defRPr/>
            </a:pPr>
            <a:endParaRPr lang="en-GB" altLang="en-US" sz="6200" i="1" dirty="0"/>
          </a:p>
          <a:p>
            <a:pPr marL="857250" indent="-857250" algn="l">
              <a:lnSpc>
                <a:spcPct val="90000"/>
              </a:lnSpc>
              <a:buFont typeface="Arial" pitchFamily="34" charset="0"/>
              <a:buChar char="•"/>
              <a:defRPr/>
            </a:pPr>
            <a:r>
              <a:rPr lang="en-GB" altLang="en-US" sz="6200" dirty="0"/>
              <a:t>Puberty can be an extremely confusing time for children, our message will be that </a:t>
            </a:r>
            <a:r>
              <a:rPr lang="en-GB" altLang="en-US" sz="6200" i="1" dirty="0"/>
              <a:t>even in this confusion, God is there.</a:t>
            </a:r>
            <a:endParaRPr lang="en-GB" altLang="en-US" sz="6200" i="1" dirty="0">
              <a:cs typeface="Calibri"/>
            </a:endParaRPr>
          </a:p>
          <a:p>
            <a:pPr marL="857250" indent="-857250" algn="l">
              <a:lnSpc>
                <a:spcPct val="90000"/>
              </a:lnSpc>
              <a:buFont typeface="Arial" pitchFamily="34" charset="0"/>
              <a:buChar char="•"/>
              <a:defRPr/>
            </a:pPr>
            <a:endParaRPr lang="en-GB" altLang="en-US" sz="6200" i="1" dirty="0"/>
          </a:p>
          <a:p>
            <a:pPr marL="857250" indent="-857250" algn="l">
              <a:lnSpc>
                <a:spcPct val="90000"/>
              </a:lnSpc>
              <a:buFont typeface="Arial" pitchFamily="34" charset="0"/>
              <a:buChar char="•"/>
              <a:defRPr/>
            </a:pPr>
            <a:r>
              <a:rPr lang="en-GB" altLang="en-US" sz="6200" dirty="0"/>
              <a:t>The Sacrament of marriage publicly declares the commitment of each spouse to the other permanently in the acknowledgement that it is God-given.</a:t>
            </a:r>
            <a:endParaRPr lang="en-GB" altLang="en-US" sz="6200" dirty="0">
              <a:cs typeface="Calibri"/>
            </a:endParaRPr>
          </a:p>
          <a:p>
            <a:endParaRPr lang="en-GB" dirty="0"/>
          </a:p>
        </p:txBody>
      </p:sp>
    </p:spTree>
    <p:extLst>
      <p:ext uri="{BB962C8B-B14F-4D97-AF65-F5344CB8AC3E}">
        <p14:creationId xmlns:p14="http://schemas.microsoft.com/office/powerpoint/2010/main" val="4109705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i="1" dirty="0"/>
              <a:t>A Journey in Love</a:t>
            </a:r>
            <a:endParaRPr lang="en-GB" dirty="0"/>
          </a:p>
        </p:txBody>
      </p:sp>
      <p:sp>
        <p:nvSpPr>
          <p:cNvPr id="3" name="Content Placeholder 2"/>
          <p:cNvSpPr>
            <a:spLocks noGrp="1"/>
          </p:cNvSpPr>
          <p:nvPr>
            <p:ph idx="1"/>
          </p:nvPr>
        </p:nvSpPr>
        <p:spPr/>
        <p:txBody>
          <a:bodyPr>
            <a:normAutofit fontScale="85000" lnSpcReduction="10000"/>
          </a:bodyPr>
          <a:lstStyle/>
          <a:p>
            <a:pPr marL="274320" indent="-274320" algn="ctr">
              <a:buClr>
                <a:schemeClr val="accent3"/>
              </a:buClr>
              <a:buNone/>
              <a:defRPr/>
            </a:pPr>
            <a:r>
              <a:rPr lang="en-GB" altLang="en-US" sz="3600" dirty="0"/>
              <a:t>The central message of the Christian faith is love.  The central message of our RSE teaching is love.</a:t>
            </a:r>
          </a:p>
          <a:p>
            <a:pPr marL="274320" indent="-274320" algn="ctr">
              <a:buClr>
                <a:schemeClr val="accent3"/>
              </a:buClr>
              <a:buNone/>
              <a:defRPr/>
            </a:pPr>
            <a:endParaRPr lang="en-GB" altLang="en-US" sz="3600" dirty="0"/>
          </a:p>
          <a:p>
            <a:pPr marL="274320" indent="-274320" algn="ctr">
              <a:buClr>
                <a:schemeClr val="accent3"/>
              </a:buClr>
              <a:buNone/>
              <a:defRPr/>
            </a:pPr>
            <a:r>
              <a:rPr lang="en-GB" altLang="en-US" sz="4800" dirty="0"/>
              <a:t>“My commandment is this: love one another, just as I have loved you”</a:t>
            </a:r>
          </a:p>
          <a:p>
            <a:pPr marL="274320" indent="-274320" algn="ctr">
              <a:buClr>
                <a:schemeClr val="accent3"/>
              </a:buClr>
              <a:buNone/>
              <a:defRPr/>
            </a:pPr>
            <a:endParaRPr lang="en-GB" altLang="en-US" sz="3600" dirty="0"/>
          </a:p>
          <a:p>
            <a:pPr marL="274320" indent="-274320" algn="ctr">
              <a:buClr>
                <a:schemeClr val="accent3"/>
              </a:buClr>
              <a:buNone/>
              <a:defRPr/>
            </a:pPr>
            <a:r>
              <a:rPr lang="en-GB" altLang="en-US" sz="3600" dirty="0"/>
              <a:t>John 15:12</a:t>
            </a:r>
          </a:p>
        </p:txBody>
      </p:sp>
    </p:spTree>
    <p:extLst>
      <p:ext uri="{BB962C8B-B14F-4D97-AF65-F5344CB8AC3E}">
        <p14:creationId xmlns:p14="http://schemas.microsoft.com/office/powerpoint/2010/main" val="3565179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b="1" dirty="0"/>
              <a:t>The structure of </a:t>
            </a:r>
            <a:r>
              <a:rPr lang="en-GB" altLang="en-US" b="1" i="1" dirty="0"/>
              <a:t>A Journey in Love</a:t>
            </a:r>
            <a:br>
              <a:rPr lang="en-GB" altLang="en-US" b="1" i="1" dirty="0"/>
            </a:br>
            <a:r>
              <a:rPr lang="en-GB" altLang="en-US" sz="1400" b="1" i="1" dirty="0"/>
              <a:t>Journey in Love has been taught in Sacred Heart for the last two years.</a:t>
            </a:r>
            <a:endParaRPr lang="en-GB" dirty="0"/>
          </a:p>
        </p:txBody>
      </p:sp>
      <p:sp>
        <p:nvSpPr>
          <p:cNvPr id="3" name="Content Placeholder 2"/>
          <p:cNvSpPr>
            <a:spLocks noGrp="1"/>
          </p:cNvSpPr>
          <p:nvPr>
            <p:ph idx="1"/>
          </p:nvPr>
        </p:nvSpPr>
        <p:spPr/>
        <p:txBody>
          <a:bodyPr>
            <a:normAutofit fontScale="70000" lnSpcReduction="20000"/>
          </a:bodyPr>
          <a:lstStyle/>
          <a:p>
            <a:pPr marL="274320" indent="-274320">
              <a:buClr>
                <a:schemeClr val="accent3"/>
              </a:buClr>
              <a:buNone/>
              <a:defRPr/>
            </a:pPr>
            <a:r>
              <a:rPr lang="en-GB" altLang="en-US" sz="3600" b="1" dirty="0"/>
              <a:t>The programme is made up of 4 areas:</a:t>
            </a:r>
          </a:p>
          <a:p>
            <a:pPr marL="274320" indent="-274320">
              <a:buFont typeface="Wingdings 2"/>
              <a:buChar char=""/>
              <a:defRPr/>
            </a:pPr>
            <a:r>
              <a:rPr lang="en-GB" altLang="en-US" sz="3600" dirty="0"/>
              <a:t>Physical</a:t>
            </a:r>
          </a:p>
          <a:p>
            <a:pPr marL="274320" indent="-274320">
              <a:buFont typeface="Wingdings 2"/>
              <a:buChar char=""/>
              <a:defRPr/>
            </a:pPr>
            <a:r>
              <a:rPr lang="en-GB" altLang="en-US" sz="3600" dirty="0"/>
              <a:t>Social</a:t>
            </a:r>
          </a:p>
          <a:p>
            <a:pPr marL="274320" indent="-274320">
              <a:buFont typeface="Wingdings 2"/>
              <a:buChar char=""/>
              <a:defRPr/>
            </a:pPr>
            <a:r>
              <a:rPr lang="en-GB" altLang="en-US" sz="3600" dirty="0"/>
              <a:t>Emotional</a:t>
            </a:r>
          </a:p>
          <a:p>
            <a:pPr marL="274320" indent="-274320">
              <a:buClr>
                <a:schemeClr val="tx1"/>
              </a:buClr>
              <a:buFont typeface="Wingdings 2"/>
              <a:buChar char=""/>
              <a:defRPr/>
            </a:pPr>
            <a:r>
              <a:rPr lang="en-GB" altLang="en-US" sz="3600" dirty="0"/>
              <a:t>Intellectual</a:t>
            </a:r>
          </a:p>
          <a:p>
            <a:pPr marL="274320" indent="-274320">
              <a:buClr>
                <a:schemeClr val="accent3"/>
              </a:buClr>
              <a:buFont typeface="Wingdings 2"/>
              <a:buChar char=""/>
              <a:defRPr/>
            </a:pPr>
            <a:endParaRPr lang="en-GB" altLang="en-US" sz="3600" dirty="0"/>
          </a:p>
          <a:p>
            <a:pPr marL="274320" indent="-274320">
              <a:buClr>
                <a:schemeClr val="accent3"/>
              </a:buClr>
              <a:buNone/>
              <a:defRPr/>
            </a:pPr>
            <a:r>
              <a:rPr lang="en-GB" altLang="en-US" sz="3600" b="1" dirty="0"/>
              <a:t>Each area is broken down into:</a:t>
            </a:r>
          </a:p>
          <a:p>
            <a:pPr marL="274320" indent="-274320">
              <a:buFont typeface="Wingdings 2"/>
              <a:buChar char=""/>
              <a:defRPr/>
            </a:pPr>
            <a:r>
              <a:rPr lang="en-GB" altLang="en-US" sz="3600" dirty="0"/>
              <a:t>Activities</a:t>
            </a:r>
          </a:p>
          <a:p>
            <a:pPr marL="274320" indent="-274320">
              <a:buClr>
                <a:schemeClr val="tx1"/>
              </a:buClr>
              <a:buFont typeface="Wingdings 2"/>
              <a:buChar char=""/>
              <a:defRPr/>
            </a:pPr>
            <a:r>
              <a:rPr lang="en-GB" altLang="en-US" sz="3600" dirty="0"/>
              <a:t>Pause &amp; Reflect</a:t>
            </a:r>
          </a:p>
          <a:p>
            <a:pPr marL="274320" indent="-274320">
              <a:buFont typeface="Wingdings 2"/>
              <a:buChar char=""/>
              <a:defRPr/>
            </a:pPr>
            <a:r>
              <a:rPr lang="en-GB" altLang="en-US" sz="3600" dirty="0"/>
              <a:t>Prayer</a:t>
            </a:r>
          </a:p>
          <a:p>
            <a:pPr marL="0" indent="0">
              <a:buNone/>
            </a:pPr>
            <a:endParaRPr lang="en-GB" dirty="0"/>
          </a:p>
          <a:p>
            <a:pPr marL="0" marR="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3200" b="1" kern="1200" dirty="0">
                <a:solidFill>
                  <a:schemeClr val="tx1"/>
                </a:solidFill>
                <a:effectLst/>
                <a:latin typeface="+mn-lt"/>
                <a:ea typeface="+mn-ea"/>
                <a:cs typeface="+mn-cs"/>
              </a:rPr>
              <a:t>What will ‘A Journey In Love’ look like in each year group?</a:t>
            </a:r>
            <a:endParaRPr lang="en-GB" sz="3200" dirty="0">
              <a:effectLst/>
            </a:endParaRPr>
          </a:p>
          <a:p>
            <a:pPr marL="0" indent="0">
              <a:buNone/>
            </a:pPr>
            <a:endParaRPr lang="en-GB" dirty="0"/>
          </a:p>
        </p:txBody>
      </p:sp>
      <p:pic>
        <p:nvPicPr>
          <p:cNvPr id="4" name="Picture 5" descr="Image result for journey in love"/>
          <p:cNvPicPr>
            <a:picLocks noChangeAspect="1" noChangeArrowheads="1"/>
          </p:cNvPicPr>
          <p:nvPr/>
        </p:nvPicPr>
        <p:blipFill>
          <a:blip r:embed="rId2"/>
          <a:srcRect/>
          <a:stretch>
            <a:fillRect/>
          </a:stretch>
        </p:blipFill>
        <p:spPr bwMode="auto">
          <a:xfrm>
            <a:off x="6011863" y="2708275"/>
            <a:ext cx="1944687" cy="25733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479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Nursery</a:t>
            </a:r>
            <a:endParaRPr lang="en-GB" dirty="0"/>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pPr marL="274320" indent="-274320">
              <a:buFont typeface="Wingdings 2"/>
              <a:buChar char=""/>
              <a:defRPr/>
            </a:pPr>
            <a:r>
              <a:rPr lang="en-US" altLang="en-US" sz="3600" dirty="0"/>
              <a:t>Children begin to know and understand that they are part of the wonder of God’s love and creation.</a:t>
            </a:r>
          </a:p>
          <a:p>
            <a:pPr marL="274320" indent="-274320">
              <a:buClr>
                <a:schemeClr val="accent3"/>
              </a:buClr>
              <a:buFont typeface="Wingdings 2"/>
              <a:buChar char=""/>
              <a:defRPr/>
            </a:pPr>
            <a:endParaRPr lang="en-US" altLang="en-US" sz="3600" dirty="0"/>
          </a:p>
          <a:p>
            <a:pPr marL="0" indent="0">
              <a:buClr>
                <a:schemeClr val="accent3"/>
              </a:buClr>
              <a:buNone/>
              <a:defRPr/>
            </a:pPr>
            <a:r>
              <a:rPr lang="en-US" altLang="en-US" sz="3600" b="1" dirty="0"/>
              <a:t>Examples of Nursery activities:</a:t>
            </a:r>
          </a:p>
          <a:p>
            <a:pPr marL="274320" indent="-274320">
              <a:buFont typeface="Wingdings 2"/>
              <a:buChar char=""/>
              <a:defRPr/>
            </a:pPr>
            <a:r>
              <a:rPr lang="en-US" altLang="en-US" sz="3600" dirty="0"/>
              <a:t>Focus on different parts of their body and look at their own and </a:t>
            </a:r>
            <a:r>
              <a:rPr lang="en-US" altLang="en-US" sz="3600" dirty="0" err="1"/>
              <a:t>each others</a:t>
            </a:r>
            <a:r>
              <a:rPr lang="en-US" altLang="en-US" sz="3600" dirty="0"/>
              <a:t> features.</a:t>
            </a:r>
            <a:endParaRPr lang="en-US" altLang="en-US" sz="3600" dirty="0">
              <a:cs typeface="Calibri"/>
            </a:endParaRPr>
          </a:p>
          <a:p>
            <a:pPr marL="274320" indent="-274320">
              <a:buFont typeface="Wingdings 2"/>
              <a:buChar char=""/>
              <a:defRPr/>
            </a:pPr>
            <a:r>
              <a:rPr lang="en-US" altLang="en-US" sz="3600" dirty="0"/>
              <a:t>Observe facial expressions.</a:t>
            </a:r>
            <a:endParaRPr lang="en-US" altLang="en-US" sz="3600">
              <a:cs typeface="Calibri"/>
            </a:endParaRPr>
          </a:p>
          <a:p>
            <a:pPr marL="274320" indent="-274320">
              <a:buFont typeface="Wingdings 2"/>
              <a:buChar char=""/>
              <a:defRPr/>
            </a:pPr>
            <a:r>
              <a:rPr lang="en-US" altLang="en-US" sz="3600" dirty="0"/>
              <a:t>Identify  the signs of feeling happy and sad.</a:t>
            </a:r>
            <a:endParaRPr lang="en-US" altLang="en-US" sz="3600">
              <a:cs typeface="Calibri"/>
            </a:endParaRPr>
          </a:p>
          <a:p>
            <a:pPr marL="274320" indent="-274320">
              <a:buFont typeface="Wingdings 2"/>
              <a:buChar char=""/>
              <a:defRPr/>
            </a:pPr>
            <a:r>
              <a:rPr lang="en-US" altLang="en-US" sz="3600" dirty="0"/>
              <a:t>Look at the wonders of God’s world through the song ‘If I were a butterfly’.</a:t>
            </a:r>
            <a:endParaRPr lang="en-US" altLang="en-US" sz="3600" dirty="0">
              <a:cs typeface="Calibri"/>
            </a:endParaRPr>
          </a:p>
          <a:p>
            <a:endParaRPr lang="en-GB" dirty="0"/>
          </a:p>
        </p:txBody>
      </p:sp>
    </p:spTree>
    <p:extLst>
      <p:ext uri="{BB962C8B-B14F-4D97-AF65-F5344CB8AC3E}">
        <p14:creationId xmlns:p14="http://schemas.microsoft.com/office/powerpoint/2010/main" val="2633910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Reception</a:t>
            </a:r>
            <a:endParaRPr lang="en-GB" dirty="0"/>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pPr marL="274320" indent="-274320">
              <a:lnSpc>
                <a:spcPct val="90000"/>
              </a:lnSpc>
              <a:buFont typeface="Wingdings 2"/>
              <a:buChar char=""/>
              <a:defRPr/>
            </a:pPr>
            <a:r>
              <a:rPr lang="en-GB" altLang="en-US" sz="3600" dirty="0"/>
              <a:t>Children know and understand that God has made them unique and that although we are all different we are all special to him.</a:t>
            </a:r>
          </a:p>
          <a:p>
            <a:pPr marL="274320" indent="-274320">
              <a:lnSpc>
                <a:spcPct val="90000"/>
              </a:lnSpc>
              <a:buClr>
                <a:schemeClr val="accent3"/>
              </a:buClr>
              <a:buNone/>
              <a:defRPr/>
            </a:pPr>
            <a:endParaRPr lang="en-GB" altLang="en-US" sz="3600" b="1" dirty="0"/>
          </a:p>
          <a:p>
            <a:pPr marL="274320" indent="-274320">
              <a:lnSpc>
                <a:spcPct val="90000"/>
              </a:lnSpc>
              <a:buClr>
                <a:schemeClr val="accent3"/>
              </a:buClr>
              <a:buNone/>
              <a:defRPr/>
            </a:pPr>
            <a:r>
              <a:rPr lang="en-GB" altLang="en-US" sz="3600" b="1" dirty="0"/>
              <a:t>Examples of Reception activities:</a:t>
            </a:r>
          </a:p>
          <a:p>
            <a:pPr marL="274320" indent="-274320">
              <a:lnSpc>
                <a:spcPct val="90000"/>
              </a:lnSpc>
              <a:buClr>
                <a:schemeClr val="accent3"/>
              </a:buClr>
              <a:buNone/>
              <a:defRPr/>
            </a:pPr>
            <a:endParaRPr lang="en-GB" altLang="en-US" sz="3600" b="1" dirty="0"/>
          </a:p>
          <a:p>
            <a:pPr marL="274320" indent="-274320">
              <a:lnSpc>
                <a:spcPct val="90000"/>
              </a:lnSpc>
              <a:buFont typeface="Wingdings 2"/>
              <a:buChar char=""/>
              <a:defRPr/>
            </a:pPr>
            <a:r>
              <a:rPr lang="en-GB" altLang="en-US" sz="3600" dirty="0"/>
              <a:t>Discuss how we are different from one another.</a:t>
            </a:r>
            <a:endParaRPr lang="en-GB" altLang="en-US" sz="3600" dirty="0">
              <a:cs typeface="Calibri"/>
            </a:endParaRPr>
          </a:p>
          <a:p>
            <a:pPr marL="274320" indent="-274320">
              <a:lnSpc>
                <a:spcPct val="90000"/>
              </a:lnSpc>
              <a:buFont typeface="Wingdings 2"/>
              <a:buChar char=""/>
              <a:defRPr/>
            </a:pPr>
            <a:r>
              <a:rPr lang="en-GB" altLang="en-US" sz="3600" dirty="0"/>
              <a:t>Identify who they play with and what they enjoy doing.</a:t>
            </a:r>
            <a:endParaRPr lang="en-GB" altLang="en-US" sz="3600" dirty="0">
              <a:cs typeface="Calibri"/>
            </a:endParaRPr>
          </a:p>
          <a:p>
            <a:pPr marL="274320" indent="-274320">
              <a:lnSpc>
                <a:spcPct val="90000"/>
              </a:lnSpc>
              <a:buFont typeface="Wingdings 2"/>
              <a:buChar char=""/>
              <a:defRPr/>
            </a:pPr>
            <a:r>
              <a:rPr lang="en-GB" altLang="en-US" sz="3600" dirty="0"/>
              <a:t>Look at the different types of friends they have.</a:t>
            </a:r>
            <a:endParaRPr lang="en-GB" altLang="en-US" sz="3600" dirty="0">
              <a:cs typeface="Calibri"/>
            </a:endParaRPr>
          </a:p>
          <a:p>
            <a:pPr marL="274320" indent="-274320">
              <a:lnSpc>
                <a:spcPct val="90000"/>
              </a:lnSpc>
              <a:buFont typeface="Wingdings 2"/>
              <a:buChar char=""/>
              <a:defRPr/>
            </a:pPr>
            <a:r>
              <a:rPr lang="en-GB" altLang="en-US" sz="3600" dirty="0"/>
              <a:t>Describe how to be a good friend.</a:t>
            </a:r>
            <a:endParaRPr lang="en-GB" altLang="en-US" sz="3600" dirty="0">
              <a:cs typeface="Calibri"/>
            </a:endParaRPr>
          </a:p>
          <a:p>
            <a:pPr marL="274320" indent="-274320">
              <a:lnSpc>
                <a:spcPct val="90000"/>
              </a:lnSpc>
              <a:buFont typeface="Wingdings 2"/>
              <a:buChar char=""/>
              <a:defRPr/>
            </a:pPr>
            <a:r>
              <a:rPr lang="en-GB" altLang="en-US" sz="3600" dirty="0"/>
              <a:t>Recognise that Jesus is our friend.</a:t>
            </a:r>
            <a:endParaRPr lang="en-GB" altLang="en-US" sz="3600" dirty="0">
              <a:cs typeface="Calibri"/>
            </a:endParaRPr>
          </a:p>
          <a:p>
            <a:endParaRPr lang="en-GB" dirty="0"/>
          </a:p>
        </p:txBody>
      </p:sp>
    </p:spTree>
    <p:extLst>
      <p:ext uri="{BB962C8B-B14F-4D97-AF65-F5344CB8AC3E}">
        <p14:creationId xmlns:p14="http://schemas.microsoft.com/office/powerpoint/2010/main" val="2189552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Year 1</a:t>
            </a:r>
            <a:endParaRPr lang="en-GB" dirty="0"/>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marL="274320" indent="-274320">
              <a:lnSpc>
                <a:spcPct val="80000"/>
              </a:lnSpc>
              <a:buClr>
                <a:schemeClr val="accent3"/>
              </a:buClr>
              <a:buNone/>
              <a:defRPr/>
            </a:pPr>
            <a:r>
              <a:rPr lang="en-GB" altLang="en-US" sz="3600" dirty="0"/>
              <a:t>Children know and understand that they are growing and developing as members of their own family and God’s family.</a:t>
            </a:r>
          </a:p>
          <a:p>
            <a:pPr marL="274320" indent="-274320">
              <a:lnSpc>
                <a:spcPct val="80000"/>
              </a:lnSpc>
              <a:buClr>
                <a:schemeClr val="accent3"/>
              </a:buClr>
              <a:buNone/>
              <a:defRPr/>
            </a:pPr>
            <a:endParaRPr lang="en-GB" altLang="en-US" sz="3600" dirty="0"/>
          </a:p>
          <a:p>
            <a:pPr marL="274320" indent="-274320">
              <a:lnSpc>
                <a:spcPct val="80000"/>
              </a:lnSpc>
              <a:buClr>
                <a:schemeClr val="accent3"/>
              </a:buClr>
              <a:buNone/>
              <a:defRPr/>
            </a:pPr>
            <a:r>
              <a:rPr lang="en-GB" altLang="en-US" sz="3600" b="1" dirty="0"/>
              <a:t>Examples of Year 1 activities:</a:t>
            </a:r>
          </a:p>
          <a:p>
            <a:pPr marL="274320" indent="-274320">
              <a:lnSpc>
                <a:spcPct val="80000"/>
              </a:lnSpc>
              <a:buClr>
                <a:schemeClr val="accent3"/>
              </a:buClr>
              <a:buNone/>
              <a:defRPr/>
            </a:pPr>
            <a:endParaRPr lang="en-GB" altLang="en-US" sz="3600" b="1" dirty="0"/>
          </a:p>
          <a:p>
            <a:pPr marL="274320" indent="-274320">
              <a:lnSpc>
                <a:spcPct val="80000"/>
              </a:lnSpc>
              <a:buClr>
                <a:schemeClr val="tx1"/>
              </a:buClr>
              <a:buFont typeface="Wingdings 2"/>
              <a:buChar char=""/>
              <a:defRPr/>
            </a:pPr>
            <a:r>
              <a:rPr lang="en-GB" altLang="en-US" sz="3600" dirty="0"/>
              <a:t>Talk about who is in their family.</a:t>
            </a:r>
            <a:endParaRPr lang="en-GB" altLang="en-US" sz="3600">
              <a:cs typeface="Calibri"/>
            </a:endParaRPr>
          </a:p>
          <a:p>
            <a:pPr marL="274320" indent="-274320">
              <a:lnSpc>
                <a:spcPct val="80000"/>
              </a:lnSpc>
              <a:buClr>
                <a:schemeClr val="tx1"/>
              </a:buClr>
              <a:buFont typeface="Wingdings 2"/>
              <a:buChar char=""/>
              <a:defRPr/>
            </a:pPr>
            <a:r>
              <a:rPr lang="en-GB" altLang="en-US" sz="3600" dirty="0"/>
              <a:t>Talk about how fast babies change and grow.</a:t>
            </a:r>
            <a:endParaRPr lang="en-GB" altLang="en-US" sz="3600" dirty="0">
              <a:cs typeface="Calibri"/>
            </a:endParaRPr>
          </a:p>
          <a:p>
            <a:pPr marL="274320" indent="-274320">
              <a:lnSpc>
                <a:spcPct val="80000"/>
              </a:lnSpc>
              <a:buClr>
                <a:schemeClr val="tx1"/>
              </a:buClr>
              <a:buFont typeface="Wingdings 2"/>
              <a:buChar char=""/>
              <a:defRPr/>
            </a:pPr>
            <a:r>
              <a:rPr lang="en-GB" altLang="en-US" sz="3600" dirty="0"/>
              <a:t>Look at happy and sad moment within a family.</a:t>
            </a:r>
            <a:endParaRPr lang="en-GB" altLang="en-US" sz="3600">
              <a:cs typeface="Calibri"/>
            </a:endParaRPr>
          </a:p>
          <a:p>
            <a:pPr marL="274320" indent="-274320">
              <a:lnSpc>
                <a:spcPct val="80000"/>
              </a:lnSpc>
              <a:buClr>
                <a:schemeClr val="tx1"/>
              </a:buClr>
              <a:buFont typeface="Wingdings 2"/>
              <a:buChar char=""/>
              <a:defRPr/>
            </a:pPr>
            <a:r>
              <a:rPr lang="en-GB" altLang="en-US" sz="3600" dirty="0"/>
              <a:t>How is love shown in a family?</a:t>
            </a:r>
          </a:p>
          <a:p>
            <a:pPr marL="274320" indent="-274320">
              <a:lnSpc>
                <a:spcPct val="80000"/>
              </a:lnSpc>
              <a:buClr>
                <a:schemeClr val="tx1"/>
              </a:buClr>
              <a:buFont typeface="Wingdings 2"/>
              <a:buChar char=""/>
              <a:defRPr/>
            </a:pPr>
            <a:r>
              <a:rPr lang="en-GB" altLang="en-US" sz="3600" dirty="0"/>
              <a:t>Know that we are members of God’s family.</a:t>
            </a:r>
            <a:endParaRPr lang="en-GB" altLang="en-US" sz="3600" dirty="0">
              <a:cs typeface="Calibri"/>
            </a:endParaRPr>
          </a:p>
          <a:p>
            <a:endParaRPr lang="en-GB" dirty="0"/>
          </a:p>
        </p:txBody>
      </p:sp>
    </p:spTree>
    <p:extLst>
      <p:ext uri="{BB962C8B-B14F-4D97-AF65-F5344CB8AC3E}">
        <p14:creationId xmlns:p14="http://schemas.microsoft.com/office/powerpoint/2010/main" val="1025316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Year 2</a:t>
            </a:r>
            <a:endParaRPr lang="en-GB" dirty="0"/>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marL="274320" indent="-274320">
              <a:lnSpc>
                <a:spcPct val="80000"/>
              </a:lnSpc>
              <a:buFont typeface="Wingdings 2"/>
              <a:buChar char=""/>
              <a:defRPr/>
            </a:pPr>
            <a:r>
              <a:rPr lang="en-GB" altLang="en-US" sz="3600" dirty="0"/>
              <a:t>Children know and understand that they are growing and developing in a God-given community.</a:t>
            </a:r>
          </a:p>
          <a:p>
            <a:pPr marL="274320" indent="-274320">
              <a:lnSpc>
                <a:spcPct val="80000"/>
              </a:lnSpc>
              <a:buClr>
                <a:schemeClr val="accent3"/>
              </a:buClr>
              <a:buFont typeface="Wingdings 2"/>
              <a:buChar char=""/>
              <a:defRPr/>
            </a:pPr>
            <a:endParaRPr lang="en-GB" altLang="en-US" sz="3600" dirty="0"/>
          </a:p>
          <a:p>
            <a:pPr marL="274320" indent="-274320">
              <a:lnSpc>
                <a:spcPct val="80000"/>
              </a:lnSpc>
              <a:buClr>
                <a:schemeClr val="accent3"/>
              </a:buClr>
              <a:buNone/>
              <a:defRPr/>
            </a:pPr>
            <a:r>
              <a:rPr lang="en-GB" altLang="en-US" sz="3600" b="1" dirty="0"/>
              <a:t>Examples of Year 2 activities:</a:t>
            </a:r>
          </a:p>
          <a:p>
            <a:pPr marL="274320" indent="-274320">
              <a:lnSpc>
                <a:spcPct val="80000"/>
              </a:lnSpc>
              <a:buClr>
                <a:schemeClr val="accent3"/>
              </a:buClr>
              <a:buNone/>
              <a:defRPr/>
            </a:pPr>
            <a:endParaRPr lang="en-GB" altLang="en-US" sz="3600" b="1" dirty="0"/>
          </a:p>
          <a:p>
            <a:pPr marL="274320" indent="-274320">
              <a:lnSpc>
                <a:spcPct val="80000"/>
              </a:lnSpc>
              <a:buClr>
                <a:schemeClr val="tx1"/>
              </a:buClr>
              <a:buFont typeface="Wingdings 2"/>
              <a:buChar char=""/>
              <a:defRPr/>
            </a:pPr>
            <a:r>
              <a:rPr lang="en-GB" altLang="en-US" sz="3600" dirty="0"/>
              <a:t>What is community?</a:t>
            </a:r>
          </a:p>
          <a:p>
            <a:pPr marL="274320" indent="-274320">
              <a:lnSpc>
                <a:spcPct val="80000"/>
              </a:lnSpc>
              <a:buClr>
                <a:schemeClr val="tx1"/>
              </a:buClr>
              <a:buFont typeface="Wingdings 2"/>
              <a:buChar char=""/>
              <a:defRPr/>
            </a:pPr>
            <a:r>
              <a:rPr lang="en-GB" altLang="en-US" sz="3600" dirty="0"/>
              <a:t>Explore school as a community.</a:t>
            </a:r>
            <a:endParaRPr lang="en-GB" altLang="en-US" sz="3600" dirty="0">
              <a:cs typeface="Calibri"/>
            </a:endParaRPr>
          </a:p>
          <a:p>
            <a:pPr marL="274320" indent="-274320">
              <a:lnSpc>
                <a:spcPct val="80000"/>
              </a:lnSpc>
              <a:buClr>
                <a:schemeClr val="tx1"/>
              </a:buClr>
              <a:buFont typeface="Wingdings 2"/>
              <a:buChar char=""/>
              <a:defRPr/>
            </a:pPr>
            <a:r>
              <a:rPr lang="en-GB" altLang="en-US" sz="3600" dirty="0"/>
              <a:t>How can we contribute to the community?</a:t>
            </a:r>
          </a:p>
          <a:p>
            <a:pPr marL="274320" indent="-274320">
              <a:lnSpc>
                <a:spcPct val="80000"/>
              </a:lnSpc>
              <a:buClr>
                <a:schemeClr val="tx1"/>
              </a:buClr>
              <a:buFont typeface="Wingdings 2"/>
              <a:buChar char=""/>
              <a:defRPr/>
            </a:pPr>
            <a:r>
              <a:rPr lang="en-GB" altLang="en-US" sz="3600" dirty="0"/>
              <a:t>As children of God, how should we help each other?</a:t>
            </a:r>
          </a:p>
          <a:p>
            <a:endParaRPr lang="en-GB" dirty="0"/>
          </a:p>
        </p:txBody>
      </p:sp>
    </p:spTree>
    <p:extLst>
      <p:ext uri="{BB962C8B-B14F-4D97-AF65-F5344CB8AC3E}">
        <p14:creationId xmlns:p14="http://schemas.microsoft.com/office/powerpoint/2010/main" val="378752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Year 3</a:t>
            </a:r>
            <a:endParaRPr lang="en-GB" dirty="0"/>
          </a:p>
        </p:txBody>
      </p:sp>
      <p:sp>
        <p:nvSpPr>
          <p:cNvPr id="3" name="Content Placeholder 2"/>
          <p:cNvSpPr>
            <a:spLocks noGrp="1"/>
          </p:cNvSpPr>
          <p:nvPr>
            <p:ph idx="1"/>
          </p:nvPr>
        </p:nvSpPr>
        <p:spPr/>
        <p:txBody>
          <a:bodyPr>
            <a:normAutofit fontScale="85000" lnSpcReduction="10000"/>
          </a:bodyPr>
          <a:lstStyle/>
          <a:p>
            <a:pPr marL="274320" indent="-274320">
              <a:lnSpc>
                <a:spcPct val="80000"/>
              </a:lnSpc>
              <a:buClr>
                <a:schemeClr val="accent3"/>
              </a:buClr>
              <a:buFont typeface="Wingdings 2"/>
              <a:buChar char=""/>
              <a:defRPr/>
            </a:pPr>
            <a:r>
              <a:rPr lang="en-GB" altLang="en-US" dirty="0"/>
              <a:t>Children know and understand the virtues essential to friendship e.g. loyalty, responsibility and experience the importance both of forgiving and being forgiven and of celebrating God’s forgiveness.</a:t>
            </a:r>
          </a:p>
          <a:p>
            <a:pPr marL="274320" indent="-274320">
              <a:lnSpc>
                <a:spcPct val="80000"/>
              </a:lnSpc>
              <a:buClr>
                <a:schemeClr val="accent3"/>
              </a:buClr>
              <a:buFont typeface="Wingdings 2"/>
              <a:buChar char=""/>
              <a:defRPr/>
            </a:pPr>
            <a:endParaRPr lang="en-GB" altLang="en-US" dirty="0"/>
          </a:p>
          <a:p>
            <a:pPr marL="274320" indent="-274320">
              <a:lnSpc>
                <a:spcPct val="80000"/>
              </a:lnSpc>
              <a:buClr>
                <a:schemeClr val="accent3"/>
              </a:buClr>
              <a:buNone/>
              <a:defRPr/>
            </a:pPr>
            <a:r>
              <a:rPr lang="en-GB" altLang="en-US" b="1" dirty="0"/>
              <a:t>Examples of Year 3 activities:</a:t>
            </a:r>
          </a:p>
          <a:p>
            <a:pPr marL="274320" indent="-274320">
              <a:lnSpc>
                <a:spcPct val="80000"/>
              </a:lnSpc>
              <a:buClr>
                <a:schemeClr val="accent3"/>
              </a:buClr>
              <a:buFont typeface="Wingdings 2"/>
              <a:buChar char=""/>
              <a:defRPr/>
            </a:pPr>
            <a:endParaRPr lang="en-GB" altLang="en-US" b="1" dirty="0"/>
          </a:p>
          <a:p>
            <a:pPr marL="274320" indent="-274320">
              <a:lnSpc>
                <a:spcPct val="80000"/>
              </a:lnSpc>
              <a:buClr>
                <a:schemeClr val="accent3"/>
              </a:buClr>
              <a:buFont typeface="Wingdings 2"/>
              <a:buChar char=""/>
              <a:defRPr/>
            </a:pPr>
            <a:r>
              <a:rPr lang="en-GB" altLang="en-US" dirty="0"/>
              <a:t>Who cares for me at home, school, parish, community?</a:t>
            </a:r>
          </a:p>
          <a:p>
            <a:pPr marL="274320" indent="-274320">
              <a:lnSpc>
                <a:spcPct val="80000"/>
              </a:lnSpc>
              <a:buClr>
                <a:schemeClr val="accent3"/>
              </a:buClr>
              <a:buFont typeface="Wingdings 2"/>
              <a:buChar char=""/>
              <a:defRPr/>
            </a:pPr>
            <a:r>
              <a:rPr lang="en-GB" altLang="en-US" dirty="0"/>
              <a:t>How do you keep safe?</a:t>
            </a:r>
          </a:p>
          <a:p>
            <a:pPr marL="274320" indent="-274320">
              <a:lnSpc>
                <a:spcPct val="80000"/>
              </a:lnSpc>
              <a:buClr>
                <a:schemeClr val="accent3"/>
              </a:buClr>
              <a:buFont typeface="Wingdings 2"/>
              <a:buChar char=""/>
              <a:defRPr/>
            </a:pPr>
            <a:r>
              <a:rPr lang="en-GB" altLang="en-US" dirty="0"/>
              <a:t>How do you take care of others?</a:t>
            </a:r>
          </a:p>
          <a:p>
            <a:pPr marL="274320" indent="-274320">
              <a:lnSpc>
                <a:spcPct val="80000"/>
              </a:lnSpc>
              <a:buClr>
                <a:schemeClr val="accent3"/>
              </a:buClr>
              <a:buFont typeface="Wingdings 2"/>
              <a:buChar char=""/>
              <a:defRPr/>
            </a:pPr>
            <a:r>
              <a:rPr lang="en-GB" altLang="en-US" dirty="0"/>
              <a:t>How do you feel if a friend is not there for you or you are not there for them?</a:t>
            </a:r>
          </a:p>
          <a:p>
            <a:pPr marL="274320" indent="-274320">
              <a:lnSpc>
                <a:spcPct val="80000"/>
              </a:lnSpc>
              <a:buClr>
                <a:schemeClr val="accent3"/>
              </a:buClr>
              <a:buFont typeface="Wingdings 2"/>
              <a:buChar char=""/>
              <a:defRPr/>
            </a:pPr>
            <a:r>
              <a:rPr lang="en-GB" altLang="en-US" dirty="0"/>
              <a:t>How can I forgive and include others as Jesus did?</a:t>
            </a:r>
          </a:p>
          <a:p>
            <a:endParaRPr lang="en-GB" dirty="0"/>
          </a:p>
        </p:txBody>
      </p:sp>
    </p:spTree>
    <p:extLst>
      <p:ext uri="{BB962C8B-B14F-4D97-AF65-F5344CB8AC3E}">
        <p14:creationId xmlns:p14="http://schemas.microsoft.com/office/powerpoint/2010/main" val="1296532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Mission Statement</a:t>
            </a:r>
          </a:p>
        </p:txBody>
      </p:sp>
      <p:sp>
        <p:nvSpPr>
          <p:cNvPr id="3" name="Content Placeholder 2"/>
          <p:cNvSpPr>
            <a:spLocks noGrp="1"/>
          </p:cNvSpPr>
          <p:nvPr>
            <p:ph idx="1"/>
          </p:nvPr>
        </p:nvSpPr>
        <p:spPr/>
        <p:txBody>
          <a:bodyPr/>
          <a:lstStyle/>
          <a:p>
            <a:pPr marL="0" indent="0" algn="ctr">
              <a:buNone/>
            </a:pPr>
            <a:r>
              <a:rPr lang="en-GB" sz="2400" b="1" dirty="0"/>
              <a:t>By living out our Catholic faith</a:t>
            </a:r>
            <a:endParaRPr lang="en-GB" sz="2400" dirty="0"/>
          </a:p>
          <a:p>
            <a:pPr marL="0" indent="0" algn="ctr">
              <a:buNone/>
            </a:pPr>
            <a:r>
              <a:rPr lang="en-GB" sz="2400" b="1" dirty="0"/>
              <a:t>TOGETHER</a:t>
            </a:r>
            <a:endParaRPr lang="en-GB" sz="2400" dirty="0"/>
          </a:p>
          <a:p>
            <a:pPr marL="0" indent="0" algn="ctr">
              <a:buNone/>
            </a:pPr>
            <a:r>
              <a:rPr lang="en-GB" sz="2400" b="1" dirty="0"/>
              <a:t>we ENCOURAGE</a:t>
            </a:r>
            <a:endParaRPr lang="en-GB" sz="2400" dirty="0"/>
          </a:p>
          <a:p>
            <a:pPr marL="0" indent="0" algn="ctr">
              <a:buNone/>
            </a:pPr>
            <a:r>
              <a:rPr lang="en-GB" sz="2400" b="1" dirty="0"/>
              <a:t>and ACHIEVE.</a:t>
            </a:r>
            <a:endParaRPr lang="en-GB" sz="2400" dirty="0"/>
          </a:p>
          <a:p>
            <a:pPr marL="0" indent="0" algn="ctr">
              <a:buNone/>
            </a:pPr>
            <a:r>
              <a:rPr lang="en-GB" sz="2400" b="1" dirty="0"/>
              <a:t>I have called you by name.</a:t>
            </a:r>
            <a:endParaRPr lang="en-GB" sz="2400" dirty="0"/>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933056"/>
            <a:ext cx="1539973"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01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Year 4</a:t>
            </a:r>
            <a:endParaRPr lang="en-GB" dirty="0"/>
          </a:p>
        </p:txBody>
      </p:sp>
      <p:sp>
        <p:nvSpPr>
          <p:cNvPr id="3" name="Content Placeholder 2"/>
          <p:cNvSpPr>
            <a:spLocks noGrp="1"/>
          </p:cNvSpPr>
          <p:nvPr>
            <p:ph idx="1"/>
          </p:nvPr>
        </p:nvSpPr>
        <p:spPr>
          <a:xfrm>
            <a:off x="457200" y="1600200"/>
            <a:ext cx="8229600" cy="4853136"/>
          </a:xfrm>
        </p:spPr>
        <p:txBody>
          <a:bodyPr vert="horz" lIns="91440" tIns="45720" rIns="91440" bIns="45720" rtlCol="0" anchor="t">
            <a:normAutofit fontScale="77500" lnSpcReduction="20000"/>
          </a:bodyPr>
          <a:lstStyle/>
          <a:p>
            <a:pPr marL="274320" indent="-274320">
              <a:lnSpc>
                <a:spcPct val="80000"/>
              </a:lnSpc>
              <a:buFont typeface="Wingdings 2"/>
              <a:buChar char=""/>
              <a:defRPr/>
            </a:pPr>
            <a:r>
              <a:rPr lang="en-GB" altLang="en-US" sz="3600" dirty="0"/>
              <a:t>Children know and understand that they are all different and celebrate these differences as they appreciate that God’s love  accepts us as we are and as we change.</a:t>
            </a:r>
          </a:p>
          <a:p>
            <a:pPr marL="274320" indent="-274320">
              <a:lnSpc>
                <a:spcPct val="80000"/>
              </a:lnSpc>
              <a:buClr>
                <a:schemeClr val="accent3"/>
              </a:buClr>
              <a:buNone/>
              <a:defRPr/>
            </a:pPr>
            <a:endParaRPr lang="en-GB" altLang="en-US" sz="3600" dirty="0"/>
          </a:p>
          <a:p>
            <a:pPr marL="274320" indent="-274320">
              <a:lnSpc>
                <a:spcPct val="80000"/>
              </a:lnSpc>
              <a:buClr>
                <a:schemeClr val="accent3"/>
              </a:buClr>
              <a:buNone/>
              <a:defRPr/>
            </a:pPr>
            <a:r>
              <a:rPr lang="en-GB" altLang="en-US" sz="3600" b="1" dirty="0"/>
              <a:t>Examples of Year 4 activities:</a:t>
            </a:r>
          </a:p>
          <a:p>
            <a:pPr marL="274320" indent="-274320">
              <a:lnSpc>
                <a:spcPct val="80000"/>
              </a:lnSpc>
              <a:buClr>
                <a:schemeClr val="accent3"/>
              </a:buClr>
              <a:buNone/>
              <a:defRPr/>
            </a:pPr>
            <a:endParaRPr lang="en-GB" altLang="en-US" sz="3600" b="1" dirty="0"/>
          </a:p>
          <a:p>
            <a:pPr marL="274320" indent="-274320">
              <a:lnSpc>
                <a:spcPct val="80000"/>
              </a:lnSpc>
              <a:buClr>
                <a:schemeClr val="tx1"/>
              </a:buClr>
              <a:buFont typeface="Wingdings 2"/>
              <a:buChar char=""/>
              <a:defRPr/>
            </a:pPr>
            <a:r>
              <a:rPr lang="en-GB" altLang="en-US" sz="3600" dirty="0"/>
              <a:t>Recognise all pupils grow and develop at a different rate.</a:t>
            </a:r>
            <a:endParaRPr lang="en-GB" altLang="en-US" sz="3600" dirty="0">
              <a:cs typeface="Calibri"/>
            </a:endParaRPr>
          </a:p>
          <a:p>
            <a:pPr marL="274320" indent="-274320">
              <a:lnSpc>
                <a:spcPct val="80000"/>
              </a:lnSpc>
              <a:buClr>
                <a:schemeClr val="tx1"/>
              </a:buClr>
              <a:buFont typeface="Wingdings 2"/>
              <a:buChar char=""/>
              <a:defRPr/>
            </a:pPr>
            <a:r>
              <a:rPr lang="en-GB" altLang="en-US" sz="3600" dirty="0"/>
              <a:t>Identify the development of the baby in the womb.</a:t>
            </a:r>
            <a:endParaRPr lang="en-GB" altLang="en-US" sz="3600" dirty="0">
              <a:cs typeface="Calibri"/>
            </a:endParaRPr>
          </a:p>
          <a:p>
            <a:pPr marL="274320" indent="-274320">
              <a:lnSpc>
                <a:spcPct val="80000"/>
              </a:lnSpc>
              <a:buClr>
                <a:schemeClr val="tx1"/>
              </a:buClr>
              <a:buFont typeface="Wingdings 2"/>
              <a:buChar char=""/>
              <a:defRPr/>
            </a:pPr>
            <a:r>
              <a:rPr lang="en-GB" altLang="en-US" sz="3600" dirty="0"/>
              <a:t>Look at how pupils appreciate their own and others gifts, talents, achievements and all that makes us unique.</a:t>
            </a:r>
            <a:endParaRPr lang="en-GB" altLang="en-US" sz="3600" dirty="0">
              <a:cs typeface="Calibri"/>
            </a:endParaRPr>
          </a:p>
          <a:p>
            <a:pPr marL="274320" indent="-274320">
              <a:lnSpc>
                <a:spcPct val="80000"/>
              </a:lnSpc>
              <a:buClr>
                <a:schemeClr val="tx1"/>
              </a:buClr>
              <a:buFont typeface="Wingdings 2"/>
              <a:buChar char=""/>
              <a:defRPr/>
            </a:pPr>
            <a:r>
              <a:rPr lang="en-GB" altLang="en-US" sz="3600" dirty="0"/>
              <a:t>St Paul’s teaching on love.</a:t>
            </a:r>
            <a:endParaRPr lang="en-GB" altLang="en-US" sz="3600" dirty="0">
              <a:cs typeface="Calibri"/>
            </a:endParaRPr>
          </a:p>
          <a:p>
            <a:endParaRPr lang="en-GB" dirty="0"/>
          </a:p>
        </p:txBody>
      </p:sp>
    </p:spTree>
    <p:extLst>
      <p:ext uri="{BB962C8B-B14F-4D97-AF65-F5344CB8AC3E}">
        <p14:creationId xmlns:p14="http://schemas.microsoft.com/office/powerpoint/2010/main" val="3650106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Year 5</a:t>
            </a:r>
            <a:endParaRPr lang="en-GB" dirty="0"/>
          </a:p>
        </p:txBody>
      </p:sp>
      <p:sp>
        <p:nvSpPr>
          <p:cNvPr id="3" name="Content Placeholder 2"/>
          <p:cNvSpPr>
            <a:spLocks noGrp="1"/>
          </p:cNvSpPr>
          <p:nvPr>
            <p:ph idx="1"/>
          </p:nvPr>
        </p:nvSpPr>
        <p:spPr>
          <a:xfrm>
            <a:off x="457200" y="1412776"/>
            <a:ext cx="8229600" cy="4713387"/>
          </a:xfrm>
        </p:spPr>
        <p:txBody>
          <a:bodyPr vert="horz" lIns="91440" tIns="45720" rIns="91440" bIns="45720" rtlCol="0" anchor="t">
            <a:normAutofit fontScale="77500" lnSpcReduction="20000"/>
          </a:bodyPr>
          <a:lstStyle/>
          <a:p>
            <a:pPr marL="274320" indent="-274320">
              <a:lnSpc>
                <a:spcPct val="80000"/>
              </a:lnSpc>
              <a:buClr>
                <a:schemeClr val="tx1"/>
              </a:buClr>
              <a:buFont typeface="Wingdings 2"/>
              <a:buChar char=""/>
              <a:defRPr/>
            </a:pPr>
            <a:r>
              <a:rPr lang="en-GB" altLang="en-US" dirty="0">
                <a:latin typeface="+mj-lt"/>
              </a:rPr>
              <a:t>Children know and become aware of the physical and emotional changes that accompany puberty- sensitivity, mood swings, anger, boredom, etc. </a:t>
            </a:r>
          </a:p>
          <a:p>
            <a:pPr marL="274320" indent="-274320">
              <a:lnSpc>
                <a:spcPct val="80000"/>
              </a:lnSpc>
              <a:buClr>
                <a:schemeClr val="tx1"/>
              </a:buClr>
              <a:buFont typeface="Wingdings 2"/>
              <a:buChar char=""/>
              <a:defRPr/>
            </a:pPr>
            <a:r>
              <a:rPr lang="en-GB" altLang="en-US" dirty="0">
                <a:latin typeface="+mj-lt"/>
              </a:rPr>
              <a:t>They grow further in their understanding of God’s presence in their daily lives.</a:t>
            </a:r>
          </a:p>
          <a:p>
            <a:pPr marL="274320" indent="-274320">
              <a:lnSpc>
                <a:spcPct val="80000"/>
              </a:lnSpc>
              <a:buClr>
                <a:schemeClr val="accent3"/>
              </a:buClr>
              <a:buNone/>
              <a:defRPr/>
            </a:pPr>
            <a:r>
              <a:rPr lang="en-GB" altLang="en-US" b="1" dirty="0">
                <a:latin typeface="+mj-lt"/>
              </a:rPr>
              <a:t>Examples of Year 5 activities:</a:t>
            </a:r>
          </a:p>
          <a:p>
            <a:pPr marL="274320" indent="-274320">
              <a:lnSpc>
                <a:spcPct val="80000"/>
              </a:lnSpc>
              <a:buClr>
                <a:schemeClr val="accent3"/>
              </a:buClr>
              <a:buNone/>
              <a:defRPr/>
            </a:pPr>
            <a:endParaRPr lang="en-GB" altLang="en-US" b="1" dirty="0">
              <a:latin typeface="+mj-lt"/>
            </a:endParaRPr>
          </a:p>
          <a:p>
            <a:pPr marL="274320" indent="-274320">
              <a:lnSpc>
                <a:spcPct val="80000"/>
              </a:lnSpc>
              <a:buClr>
                <a:schemeClr val="tx1"/>
              </a:buClr>
              <a:buFont typeface="Wingdings 2"/>
              <a:buChar char=""/>
              <a:defRPr/>
            </a:pPr>
            <a:r>
              <a:rPr lang="en-GB" altLang="en-US" dirty="0">
                <a:latin typeface="+mj-lt"/>
              </a:rPr>
              <a:t>Identify and celebrate the ways I have changed since birth.</a:t>
            </a:r>
            <a:endParaRPr lang="en-GB" altLang="en-US" dirty="0">
              <a:latin typeface="+mj-lt"/>
              <a:cs typeface="Calibri"/>
            </a:endParaRPr>
          </a:p>
          <a:p>
            <a:pPr marL="274320" indent="-274320">
              <a:lnSpc>
                <a:spcPct val="80000"/>
              </a:lnSpc>
              <a:buClr>
                <a:schemeClr val="tx1"/>
              </a:buClr>
              <a:buFont typeface="Wingdings 2"/>
              <a:buChar char=""/>
              <a:defRPr/>
            </a:pPr>
            <a:r>
              <a:rPr lang="en-GB" altLang="en-US" dirty="0">
                <a:latin typeface="+mj-lt"/>
              </a:rPr>
              <a:t>Discuss the external and internal changes which happen to boys and girls in puberty- pupils may be divided into male and females and taught separately for this section of the unit.</a:t>
            </a:r>
            <a:endParaRPr lang="en-GB" altLang="en-US" dirty="0">
              <a:latin typeface="+mj-lt"/>
              <a:cs typeface="Calibri"/>
            </a:endParaRPr>
          </a:p>
          <a:p>
            <a:pPr marL="274320" indent="-274320">
              <a:lnSpc>
                <a:spcPct val="80000"/>
              </a:lnSpc>
              <a:buClr>
                <a:schemeClr val="tx1"/>
              </a:buClr>
              <a:buFont typeface="Wingdings 2"/>
              <a:buChar char=""/>
              <a:defRPr/>
            </a:pPr>
            <a:r>
              <a:rPr lang="en-GB" altLang="en-US" dirty="0">
                <a:latin typeface="+mj-lt"/>
              </a:rPr>
              <a:t>Recognise behaviour changes as we grow up.</a:t>
            </a:r>
            <a:endParaRPr lang="en-GB" altLang="en-US" dirty="0">
              <a:latin typeface="+mj-lt"/>
              <a:cs typeface="Calibri"/>
            </a:endParaRPr>
          </a:p>
          <a:p>
            <a:pPr marL="274320" indent="-274320">
              <a:lnSpc>
                <a:spcPct val="80000"/>
              </a:lnSpc>
              <a:buClr>
                <a:schemeClr val="tx1"/>
              </a:buClr>
              <a:buFont typeface="Wingdings 2"/>
              <a:buChar char=""/>
              <a:defRPr/>
            </a:pPr>
            <a:r>
              <a:rPr lang="en-GB" altLang="en-US" dirty="0">
                <a:latin typeface="+mj-lt"/>
              </a:rPr>
              <a:t>Identify that physical changes from child to adult means the ability to become a mother or father.</a:t>
            </a:r>
            <a:endParaRPr lang="en-GB" altLang="en-US" dirty="0">
              <a:latin typeface="+mj-lt"/>
              <a:cs typeface="Calibri"/>
            </a:endParaRPr>
          </a:p>
          <a:p>
            <a:pPr marL="274320" indent="-274320">
              <a:lnSpc>
                <a:spcPct val="80000"/>
              </a:lnSpc>
              <a:buClr>
                <a:schemeClr val="tx1"/>
              </a:buClr>
              <a:buFont typeface="Wingdings 2"/>
              <a:buChar char=""/>
              <a:defRPr/>
            </a:pPr>
            <a:r>
              <a:rPr lang="en-GB" altLang="en-US" dirty="0">
                <a:latin typeface="+mj-lt"/>
              </a:rPr>
              <a:t>Reflect on ways to become more sensitive to the emotional development of oneself and of others.</a:t>
            </a:r>
            <a:endParaRPr lang="en-GB" altLang="en-US" dirty="0">
              <a:latin typeface="+mj-lt"/>
              <a:cs typeface="Calibri"/>
            </a:endParaRPr>
          </a:p>
        </p:txBody>
      </p:sp>
    </p:spTree>
    <p:extLst>
      <p:ext uri="{BB962C8B-B14F-4D97-AF65-F5344CB8AC3E}">
        <p14:creationId xmlns:p14="http://schemas.microsoft.com/office/powerpoint/2010/main" val="724675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Year 6</a:t>
            </a:r>
            <a:endParaRPr lang="en-GB" dirty="0"/>
          </a:p>
        </p:txBody>
      </p:sp>
      <p:sp>
        <p:nvSpPr>
          <p:cNvPr id="3" name="Content Placeholder 2"/>
          <p:cNvSpPr>
            <a:spLocks noGrp="1"/>
          </p:cNvSpPr>
          <p:nvPr>
            <p:ph idx="1"/>
          </p:nvPr>
        </p:nvSpPr>
        <p:spPr/>
        <p:txBody>
          <a:bodyPr vert="horz" lIns="91440" tIns="45720" rIns="91440" bIns="45720" rtlCol="0" anchor="t">
            <a:normAutofit fontScale="62500" lnSpcReduction="20000"/>
          </a:bodyPr>
          <a:lstStyle/>
          <a:p>
            <a:pPr marL="274320" indent="-274320">
              <a:lnSpc>
                <a:spcPct val="120000"/>
              </a:lnSpc>
              <a:buFont typeface="Wingdings 2"/>
              <a:buChar char=""/>
              <a:defRPr/>
            </a:pPr>
            <a:r>
              <a:rPr lang="en-GB" altLang="en-US" dirty="0"/>
              <a:t>Children develop, in an appropriate way for their age, an understanding of sexuality and grow further in their appreciation of their dignity and worth as children of God.</a:t>
            </a:r>
          </a:p>
          <a:p>
            <a:pPr marL="274320" indent="-274320">
              <a:lnSpc>
                <a:spcPct val="120000"/>
              </a:lnSpc>
              <a:buClr>
                <a:schemeClr val="accent3"/>
              </a:buClr>
              <a:buNone/>
              <a:defRPr/>
            </a:pPr>
            <a:r>
              <a:rPr lang="en-GB" altLang="en-US" b="1" dirty="0"/>
              <a:t>Examples of Year 6 activities:</a:t>
            </a:r>
          </a:p>
          <a:p>
            <a:pPr marL="274320" indent="-274320">
              <a:lnSpc>
                <a:spcPct val="120000"/>
              </a:lnSpc>
              <a:buClr>
                <a:schemeClr val="tx1"/>
              </a:buClr>
              <a:buFont typeface="Wingdings 2"/>
              <a:buChar char=""/>
              <a:defRPr/>
            </a:pPr>
            <a:r>
              <a:rPr lang="en-GB" altLang="en-US" dirty="0"/>
              <a:t>Explain how human life is conceived.</a:t>
            </a:r>
            <a:endParaRPr lang="en-GB" altLang="en-US" dirty="0">
              <a:cs typeface="Calibri"/>
            </a:endParaRPr>
          </a:p>
          <a:p>
            <a:pPr marL="274320" indent="-274320">
              <a:lnSpc>
                <a:spcPct val="120000"/>
              </a:lnSpc>
              <a:buClr>
                <a:schemeClr val="tx1"/>
              </a:buClr>
              <a:buFont typeface="Wingdings 2"/>
              <a:buChar char=""/>
              <a:defRPr/>
            </a:pPr>
            <a:r>
              <a:rPr lang="en-GB" altLang="en-US" dirty="0"/>
              <a:t>Recognise Male and female reproductive organs- children may be separated into males and females for this section.</a:t>
            </a:r>
            <a:endParaRPr lang="en-GB" altLang="en-US" dirty="0">
              <a:cs typeface="Calibri"/>
            </a:endParaRPr>
          </a:p>
          <a:p>
            <a:pPr marL="274320" indent="-274320">
              <a:lnSpc>
                <a:spcPct val="120000"/>
              </a:lnSpc>
              <a:buClr>
                <a:schemeClr val="tx1"/>
              </a:buClr>
              <a:buFont typeface="Wingdings 2"/>
              <a:buChar char=""/>
              <a:defRPr/>
            </a:pPr>
            <a:r>
              <a:rPr lang="en-GB" altLang="en-US" dirty="0"/>
              <a:t>Know that sexual intercourse occurs between husband and wife.</a:t>
            </a:r>
            <a:endParaRPr lang="en-GB" altLang="en-US" dirty="0">
              <a:cs typeface="Calibri"/>
            </a:endParaRPr>
          </a:p>
          <a:p>
            <a:pPr marL="274320" indent="-274320">
              <a:lnSpc>
                <a:spcPct val="120000"/>
              </a:lnSpc>
              <a:buClr>
                <a:schemeClr val="tx1"/>
              </a:buClr>
              <a:buFont typeface="Wingdings 2"/>
              <a:buChar char=""/>
              <a:defRPr/>
            </a:pPr>
            <a:r>
              <a:rPr lang="en-GB" altLang="en-US" dirty="0"/>
              <a:t>Understand how a child grows within the mother’s womb.</a:t>
            </a:r>
            <a:endParaRPr lang="en-GB" altLang="en-US" dirty="0">
              <a:cs typeface="Calibri"/>
            </a:endParaRPr>
          </a:p>
          <a:p>
            <a:pPr marL="274320" indent="-274320">
              <a:lnSpc>
                <a:spcPct val="120000"/>
              </a:lnSpc>
              <a:buClr>
                <a:schemeClr val="tx1"/>
              </a:buClr>
              <a:buFont typeface="Wingdings 2"/>
              <a:buChar char=""/>
              <a:defRPr/>
            </a:pPr>
            <a:r>
              <a:rPr lang="en-GB" altLang="en-US" dirty="0"/>
              <a:t>Understand that God causes new life to begin through the love that parents have for each other.</a:t>
            </a:r>
            <a:endParaRPr lang="en-GB" altLang="en-US" dirty="0">
              <a:cs typeface="Calibri"/>
            </a:endParaRPr>
          </a:p>
          <a:p>
            <a:pPr marL="274320" indent="-274320">
              <a:lnSpc>
                <a:spcPct val="120000"/>
              </a:lnSpc>
              <a:buClr>
                <a:schemeClr val="tx1"/>
              </a:buClr>
              <a:buFont typeface="Wingdings 2"/>
              <a:buChar char=""/>
              <a:defRPr/>
            </a:pPr>
            <a:r>
              <a:rPr lang="en-GB" altLang="en-US" dirty="0"/>
              <a:t>Celebrate God’s creative love in creating us as his children.</a:t>
            </a:r>
            <a:endParaRPr lang="en-GB" altLang="en-US" dirty="0">
              <a:cs typeface="Calibri"/>
            </a:endParaRPr>
          </a:p>
          <a:p>
            <a:endParaRPr lang="en-GB" dirty="0"/>
          </a:p>
        </p:txBody>
      </p:sp>
    </p:spTree>
    <p:extLst>
      <p:ext uri="{BB962C8B-B14F-4D97-AF65-F5344CB8AC3E}">
        <p14:creationId xmlns:p14="http://schemas.microsoft.com/office/powerpoint/2010/main" val="455617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mtClean="0"/>
              <a:t>‘</a:t>
            </a:r>
            <a:r>
              <a:rPr lang="en-GB" b="1" smtClean="0"/>
              <a:t>Diversity</a:t>
            </a:r>
            <a:r>
              <a:rPr lang="en-GB" b="1" smtClean="0"/>
              <a:t>’ </a:t>
            </a:r>
            <a:endParaRPr lang="en-GB" dirty="0"/>
          </a:p>
        </p:txBody>
      </p:sp>
      <p:sp>
        <p:nvSpPr>
          <p:cNvPr id="3" name="Content Placeholder 2"/>
          <p:cNvSpPr>
            <a:spLocks noGrp="1"/>
          </p:cNvSpPr>
          <p:nvPr>
            <p:ph idx="1"/>
          </p:nvPr>
        </p:nvSpPr>
        <p:spPr/>
        <p:txBody>
          <a:bodyPr vert="horz" lIns="91440" tIns="45720" rIns="91440" bIns="45720" rtlCol="0" anchor="t">
            <a:normAutofit fontScale="55000" lnSpcReduction="20000"/>
          </a:bodyPr>
          <a:lstStyle/>
          <a:p>
            <a:pPr lvl="0"/>
            <a:r>
              <a:rPr lang="en-GB" dirty="0"/>
              <a:t>Teaching children to respect and accept differences and diversity using the Equality Act 2010 as a solid foundation.</a:t>
            </a:r>
          </a:p>
          <a:p>
            <a:pPr lvl="0"/>
            <a:r>
              <a:rPr lang="en-GB" dirty="0"/>
              <a:t>Taking a proactive approach to bullying.</a:t>
            </a:r>
            <a:endParaRPr lang="en-GB" dirty="0">
              <a:cs typeface="Calibri"/>
            </a:endParaRPr>
          </a:p>
          <a:p>
            <a:pPr lvl="0"/>
            <a:r>
              <a:rPr lang="en-GB" dirty="0"/>
              <a:t>Reducing potential for radicalisation.</a:t>
            </a:r>
            <a:endParaRPr lang="en-GB" dirty="0">
              <a:cs typeface="Calibri"/>
            </a:endParaRPr>
          </a:p>
          <a:p>
            <a:pPr lvl="0"/>
            <a:r>
              <a:rPr lang="en-GB" dirty="0"/>
              <a:t>Preparing children for life in Modern Britain.</a:t>
            </a:r>
            <a:endParaRPr lang="en-GB" dirty="0">
              <a:cs typeface="Calibri"/>
            </a:endParaRPr>
          </a:p>
          <a:p>
            <a:pPr lvl="0"/>
            <a:r>
              <a:rPr lang="en-GB" dirty="0"/>
              <a:t>Teaching ‘’British Values’’.</a:t>
            </a:r>
            <a:endParaRPr lang="en-GB" dirty="0">
              <a:cs typeface="Calibri"/>
            </a:endParaRPr>
          </a:p>
          <a:p>
            <a:endParaRPr lang="en-GB" dirty="0"/>
          </a:p>
          <a:p>
            <a:pPr marL="0" indent="0">
              <a:buNone/>
            </a:pPr>
            <a:endParaRPr lang="en-GB" b="1" dirty="0"/>
          </a:p>
          <a:p>
            <a:pPr marL="0" indent="0">
              <a:buNone/>
            </a:pPr>
            <a:r>
              <a:rPr lang="en-GB" b="1" dirty="0"/>
              <a:t>How is it taught?</a:t>
            </a:r>
            <a:r>
              <a:rPr lang="en-GB" dirty="0"/>
              <a:t/>
            </a:r>
            <a:br>
              <a:rPr lang="en-GB" dirty="0"/>
            </a:br>
            <a:endParaRPr lang="en-GB" dirty="0"/>
          </a:p>
          <a:p>
            <a:pPr lvl="0"/>
            <a:r>
              <a:rPr lang="en-GB" dirty="0"/>
              <a:t>35 picture books: 5 in each year group from EYFE to Y6.</a:t>
            </a:r>
          </a:p>
          <a:p>
            <a:pPr lvl="0"/>
            <a:r>
              <a:rPr lang="en-GB" dirty="0"/>
              <a:t>Picture books deal with all equalities in the Equality Act 2010 race, religion, gender, gender identity including transgender, age, disability, sexual orientation.</a:t>
            </a:r>
            <a:endParaRPr lang="en-GB" dirty="0">
              <a:cs typeface="Calibri"/>
            </a:endParaRPr>
          </a:p>
          <a:p>
            <a:pPr lvl="0"/>
            <a:r>
              <a:rPr lang="en-GB" dirty="0"/>
              <a:t>Each characteristic is taught in context with British law.</a:t>
            </a:r>
            <a:endParaRPr lang="en-GB" dirty="0">
              <a:cs typeface="Calibri"/>
            </a:endParaRPr>
          </a:p>
          <a:p>
            <a:pPr lvl="0"/>
            <a:r>
              <a:rPr lang="en-GB" dirty="0"/>
              <a:t>Each class will use each text for one week to underpin all the learning foci whilst applying their English skills.</a:t>
            </a:r>
          </a:p>
          <a:p>
            <a:endParaRPr lang="en-GB" dirty="0"/>
          </a:p>
        </p:txBody>
      </p:sp>
    </p:spTree>
    <p:extLst>
      <p:ext uri="{BB962C8B-B14F-4D97-AF65-F5344CB8AC3E}">
        <p14:creationId xmlns:p14="http://schemas.microsoft.com/office/powerpoint/2010/main" val="2182110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6"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04328"/>
            <a:ext cx="5616624" cy="661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57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Reception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76872"/>
            <a:ext cx="8776523" cy="242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755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1</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7751"/>
            <a:ext cx="9252520" cy="215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399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2</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19" y="2132856"/>
            <a:ext cx="9081781" cy="208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526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3</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59391"/>
            <a:ext cx="8820472"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754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4</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03407"/>
            <a:ext cx="8240221" cy="208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906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70000" lnSpcReduction="20000"/>
          </a:bodyPr>
          <a:lstStyle/>
          <a:p>
            <a:r>
              <a:rPr lang="en-GB" dirty="0"/>
              <a:t>At Sacred Heart we recognise that each of our children is unique and made in the image of God.  RHSE promotes self-esteem and well-being. It helps them to form and maintain worthwhile and satisfying relationships, based on respect for themselves and others, at home, at school and within the community.  RHSE is an important part of the education of the whole child.  </a:t>
            </a:r>
          </a:p>
          <a:p>
            <a:pPr marL="0" indent="0">
              <a:buNone/>
            </a:pPr>
            <a:r>
              <a:rPr lang="en-GB" dirty="0"/>
              <a:t> </a:t>
            </a:r>
          </a:p>
          <a:p>
            <a:r>
              <a:rPr lang="en-GB" dirty="0"/>
              <a:t>As a Catholic school, RHSE is rooted in the teachings of the Catholic Church with marriage and family at the centre of the teaching. Every child’s family life will be treated with respect. This includes where this differs from the church’s teaching. </a:t>
            </a:r>
          </a:p>
          <a:p>
            <a:pPr marL="0" indent="0">
              <a:buNone/>
            </a:pPr>
            <a:r>
              <a:rPr lang="en-GB" dirty="0"/>
              <a:t> </a:t>
            </a:r>
          </a:p>
          <a:p>
            <a:r>
              <a:rPr lang="en-GB" dirty="0"/>
              <a:t>Following guidance from our own Bishop and Diocese, the Conference of Bishops of England and Wales and as advocated by the DFE, all relationship and sex education in our school will be firmly embedded within the Religious Education framework as it is concerned primarily with nurturing the human wholeness of our pupils.</a:t>
            </a:r>
          </a:p>
          <a:p>
            <a:pPr marL="0" indent="0">
              <a:buNone/>
            </a:pPr>
            <a:r>
              <a:rPr lang="en-GB" dirty="0"/>
              <a:t> </a:t>
            </a:r>
          </a:p>
          <a:p>
            <a:endParaRPr lang="en-GB" dirty="0"/>
          </a:p>
        </p:txBody>
      </p:sp>
    </p:spTree>
    <p:extLst>
      <p:ext uri="{BB962C8B-B14F-4D97-AF65-F5344CB8AC3E}">
        <p14:creationId xmlns:p14="http://schemas.microsoft.com/office/powerpoint/2010/main" val="3497878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5</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 y="2132856"/>
            <a:ext cx="9107305"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8929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6</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 y="1844824"/>
            <a:ext cx="914501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026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Cross Curriculum Approach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92560"/>
            <a:ext cx="849857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62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93" y="476672"/>
            <a:ext cx="8720213"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2280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64704"/>
            <a:ext cx="8137241" cy="433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955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a:t>
            </a:r>
          </a:p>
        </p:txBody>
      </p:sp>
      <p:sp>
        <p:nvSpPr>
          <p:cNvPr id="3" name="Content Placeholder 2"/>
          <p:cNvSpPr>
            <a:spLocks noGrp="1"/>
          </p:cNvSpPr>
          <p:nvPr>
            <p:ph idx="1"/>
          </p:nvPr>
        </p:nvSpPr>
        <p:spPr/>
        <p:txBody>
          <a:bodyPr vert="horz" lIns="91440" tIns="45720" rIns="91440" bIns="45720" rtlCol="0" anchor="t">
            <a:normAutofit fontScale="70000" lnSpcReduction="20000"/>
          </a:bodyPr>
          <a:lstStyle/>
          <a:p>
            <a:r>
              <a:rPr lang="en-GB" dirty="0"/>
              <a:t>The statutory Science elements of the curriculum will be assessed formally and reported in the same way as all science areas.  Class teachers assess pupils’ understanding and progress through formative and summative processes. These include task outcomes, questioning and observation. At the end of the year, each year group will review the RHSE programme that they have implemented and pass on any comments to the RHSE leader as part of the monitoring cycle. A random selection of pupils will be interviewed and all parents are invited to provide written feedback on the provision of RHSE once a year. The RHSE policy is reviewed on an annual basis taking into account the feedback from teaching staff, pupils and parents. Governors will consider evaluations and recommendations before amending the policy. </a:t>
            </a:r>
          </a:p>
        </p:txBody>
      </p:sp>
    </p:spTree>
    <p:extLst>
      <p:ext uri="{BB962C8B-B14F-4D97-AF65-F5344CB8AC3E}">
        <p14:creationId xmlns:p14="http://schemas.microsoft.com/office/powerpoint/2010/main" val="41878899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Confidentiality</a:t>
            </a:r>
            <a:endParaRPr lang="en-GB" dirty="0"/>
          </a:p>
        </p:txBody>
      </p:sp>
      <p:sp>
        <p:nvSpPr>
          <p:cNvPr id="3" name="Content Placeholder 2"/>
          <p:cNvSpPr>
            <a:spLocks noGrp="1"/>
          </p:cNvSpPr>
          <p:nvPr>
            <p:ph idx="1"/>
          </p:nvPr>
        </p:nvSpPr>
        <p:spPr/>
        <p:txBody>
          <a:bodyPr/>
          <a:lstStyle/>
          <a:p>
            <a:pPr marL="0" indent="0">
              <a:buNone/>
            </a:pPr>
            <a:endParaRPr lang="en-GB" dirty="0"/>
          </a:p>
          <a:p>
            <a:r>
              <a:rPr lang="en-GB" dirty="0"/>
              <a:t>Teachers cannot offer unconditional confidentiality during these sessions. Pupils will be advised of this prior to sessions beginning. Any disclosures made during these sessions must be dealt with in accordance with the current Safeguarding Policy.</a:t>
            </a:r>
          </a:p>
          <a:p>
            <a:endParaRPr lang="en-GB" dirty="0"/>
          </a:p>
        </p:txBody>
      </p:sp>
    </p:spTree>
    <p:extLst>
      <p:ext uri="{BB962C8B-B14F-4D97-AF65-F5344CB8AC3E}">
        <p14:creationId xmlns:p14="http://schemas.microsoft.com/office/powerpoint/2010/main" val="8492716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t>Answering Difficult Questions</a:t>
            </a:r>
            <a:r>
              <a:rPr lang="en-GB" dirty="0"/>
              <a:t/>
            </a:r>
            <a:br>
              <a:rPr lang="en-GB" dirty="0"/>
            </a:br>
            <a:endParaRPr lang="en-GB" dirty="0"/>
          </a:p>
        </p:txBody>
      </p:sp>
      <p:sp>
        <p:nvSpPr>
          <p:cNvPr id="3" name="Content Placeholder 2"/>
          <p:cNvSpPr>
            <a:spLocks noGrp="1"/>
          </p:cNvSpPr>
          <p:nvPr>
            <p:ph idx="1"/>
          </p:nvPr>
        </p:nvSpPr>
        <p:spPr>
          <a:xfrm>
            <a:off x="457200" y="1639341"/>
            <a:ext cx="8229600" cy="4525963"/>
          </a:xfrm>
        </p:spPr>
        <p:txBody>
          <a:bodyPr vert="horz" lIns="91440" tIns="45720" rIns="91440" bIns="45720" rtlCol="0" anchor="t">
            <a:normAutofit fontScale="77500" lnSpcReduction="20000"/>
          </a:bodyPr>
          <a:lstStyle/>
          <a:p>
            <a:r>
              <a:rPr lang="en-GB" dirty="0"/>
              <a:t>Staff are aware that views around RHSE related issues are varied. However, while personal views are respected, all RHSE issues are taught without bias and in line with the Catholic teaching and values. Topics are presented using a variety of views and beliefs so that pupils are able to form their own, informed opinions but also respect others who may have a different opinion. Both formal and informal RHSE arising from pupils’ questions are answered according to the age and maturity of the pupil(s) concerned and the limits of the year group topics. The school believes that individual teachers must use their skill and discretion in this area and refer to the Designated Safeguarding Lead if they are concerned or believe any pupil to be at risk.</a:t>
            </a:r>
          </a:p>
        </p:txBody>
      </p:sp>
    </p:spTree>
    <p:extLst>
      <p:ext uri="{BB962C8B-B14F-4D97-AF65-F5344CB8AC3E}">
        <p14:creationId xmlns:p14="http://schemas.microsoft.com/office/powerpoint/2010/main" val="15827183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Inclusion</a:t>
            </a:r>
            <a:endParaRPr lang="en-GB" dirty="0"/>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GB" dirty="0"/>
              <a:t>The RSE policy reflects and is line with the schools’ Equal Opportunities Policy and our school ensures that the RHSE teaching programme is an inclusive one and is appropriate and relevant to all pupils, including those with SEN and disabilities. Teachers ensure that the content, approach and use of inclusive language reflect the diversity of the school community, and will help all pupils to feel valued and included, regardless of their gender, ability, disability, experiences and family background. RHSE strives to meet the needs of all pupils regardless of their developing sexuality and deals honestly and sensitively with sexual orientation, answers appropriate questions and offer support in-line with national expectations and requirements.</a:t>
            </a:r>
          </a:p>
          <a:p>
            <a:endParaRPr lang="en-GB" dirty="0"/>
          </a:p>
        </p:txBody>
      </p:sp>
    </p:spTree>
    <p:extLst>
      <p:ext uri="{BB962C8B-B14F-4D97-AF65-F5344CB8AC3E}">
        <p14:creationId xmlns:p14="http://schemas.microsoft.com/office/powerpoint/2010/main" val="21303888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t>Parental rights to withdraw their children</a:t>
            </a:r>
            <a:endParaRPr lang="en-GB" dirty="0"/>
          </a:p>
        </p:txBody>
      </p:sp>
      <p:sp>
        <p:nvSpPr>
          <p:cNvPr id="3" name="Content Placeholder 2"/>
          <p:cNvSpPr>
            <a:spLocks noGrp="1"/>
          </p:cNvSpPr>
          <p:nvPr>
            <p:ph idx="1"/>
          </p:nvPr>
        </p:nvSpPr>
        <p:spPr/>
        <p:txBody>
          <a:bodyPr vert="horz" lIns="91440" tIns="45720" rIns="91440" bIns="45720" rtlCol="0" anchor="t">
            <a:normAutofit fontScale="62500" lnSpcReduction="20000"/>
          </a:bodyPr>
          <a:lstStyle/>
          <a:p>
            <a:r>
              <a:rPr lang="en-GB" dirty="0"/>
              <a:t>Parents have the right to withdraw their children from the non-statutory aspects of the RHSE curriculum, except for those parts included within the National Curriculum for Science, which are statutory. </a:t>
            </a:r>
          </a:p>
          <a:p>
            <a:r>
              <a:rPr lang="en-GB" dirty="0"/>
              <a:t>Effective methods to communicate the schools’ approach to RHSE, including the parental right to withdraw their child, are through the schools’ website, the RHSE policy and the year group RHSE curriculum.</a:t>
            </a:r>
          </a:p>
          <a:p>
            <a:r>
              <a:rPr lang="en-GB" dirty="0"/>
              <a:t>Information letter sent home to parents. The letter also includes arrangements for a parent meeting with staff. </a:t>
            </a:r>
            <a:endParaRPr lang="en-GB" dirty="0">
              <a:cs typeface="Calibri"/>
            </a:endParaRPr>
          </a:p>
          <a:p>
            <a:pPr marL="0" indent="0">
              <a:buNone/>
            </a:pPr>
            <a:r>
              <a:rPr lang="en-GB" dirty="0"/>
              <a:t>Parents are also informed that the RHSE curriculum is an essential vehicle in supporting a school’s statutory duty to:</a:t>
            </a:r>
            <a:endParaRPr lang="en-GB" dirty="0">
              <a:cs typeface="Calibri"/>
            </a:endParaRPr>
          </a:p>
          <a:p>
            <a:r>
              <a:rPr lang="en-GB" dirty="0"/>
              <a:t>Safeguard and promote the welfare of their children; </a:t>
            </a:r>
            <a:endParaRPr lang="en-GB" dirty="0">
              <a:cs typeface="Calibri"/>
            </a:endParaRPr>
          </a:p>
          <a:p>
            <a:r>
              <a:rPr lang="en-GB" dirty="0"/>
              <a:t>Advance the 2010 Equality Act;</a:t>
            </a:r>
            <a:endParaRPr lang="en-GB" dirty="0">
              <a:cs typeface="Calibri"/>
            </a:endParaRPr>
          </a:p>
          <a:p>
            <a:r>
              <a:rPr lang="en-GB" dirty="0"/>
              <a:t>Encourage the spiritual, moral, social and cultural development of pupils;</a:t>
            </a:r>
            <a:endParaRPr lang="en-GB" dirty="0">
              <a:cs typeface="Calibri"/>
            </a:endParaRPr>
          </a:p>
          <a:p>
            <a:r>
              <a:rPr lang="en-GB" dirty="0"/>
              <a:t>Foster British values, and prepare children and young people for the challenges, opportunities and responsibilities of adult life, along with the coverage of the National Curriculum for Science. </a:t>
            </a:r>
            <a:endParaRPr lang="en-GB">
              <a:cs typeface="Calibri"/>
            </a:endParaRPr>
          </a:p>
        </p:txBody>
      </p:sp>
    </p:spTree>
    <p:extLst>
      <p:ext uri="{BB962C8B-B14F-4D97-AF65-F5344CB8AC3E}">
        <p14:creationId xmlns:p14="http://schemas.microsoft.com/office/powerpoint/2010/main" val="3939890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772400" cy="1470025"/>
          </a:xfrm>
        </p:spPr>
        <p:txBody>
          <a:bodyPr>
            <a:normAutofit fontScale="90000"/>
          </a:bodyPr>
          <a:lstStyle/>
          <a:p>
            <a:r>
              <a:rPr lang="en-GB" dirty="0"/>
              <a:t>Relationships, Health and Sex Education is based on the concept of parents being the child’s primary educator. </a:t>
            </a:r>
          </a:p>
        </p:txBody>
      </p:sp>
      <p:sp>
        <p:nvSpPr>
          <p:cNvPr id="3" name="Subtitle 2"/>
          <p:cNvSpPr>
            <a:spLocks noGrp="1"/>
          </p:cNvSpPr>
          <p:nvPr>
            <p:ph type="subTitle" idx="1"/>
          </p:nvPr>
        </p:nvSpPr>
        <p:spPr>
          <a:xfrm>
            <a:off x="1331640" y="3284984"/>
            <a:ext cx="6840760" cy="2304256"/>
          </a:xfrm>
        </p:spPr>
        <p:txBody>
          <a:bodyPr/>
          <a:lstStyle/>
          <a:p>
            <a:r>
              <a:rPr lang="en-GB" dirty="0"/>
              <a:t>The bishops council and the </a:t>
            </a:r>
            <a:r>
              <a:rPr lang="en-GB" dirty="0" err="1"/>
              <a:t>DfE</a:t>
            </a:r>
            <a:r>
              <a:rPr lang="en-GB" dirty="0"/>
              <a:t> recognise this and see school’s role as that of supporting parents in this responsibility and not replacing it.</a:t>
            </a:r>
          </a:p>
        </p:txBody>
      </p:sp>
    </p:spTree>
    <p:extLst>
      <p:ext uri="{BB962C8B-B14F-4D97-AF65-F5344CB8AC3E}">
        <p14:creationId xmlns:p14="http://schemas.microsoft.com/office/powerpoint/2010/main" val="5188720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29600" cy="5544616"/>
          </a:xfrm>
        </p:spPr>
        <p:txBody>
          <a:bodyPr>
            <a:normAutofit/>
          </a:bodyPr>
          <a:lstStyle/>
          <a:p>
            <a:pPr algn="ctr"/>
            <a:r>
              <a:rPr lang="en-GB" sz="4800" dirty="0"/>
              <a:t>Any Questions?</a:t>
            </a:r>
          </a:p>
          <a:p>
            <a:pPr algn="ctr"/>
            <a:endParaRPr lang="en-GB" sz="2400" u="sng" dirty="0">
              <a:solidFill>
                <a:schemeClr val="bg1"/>
              </a:solidFill>
              <a:hlinkClick r:id="rId3"/>
            </a:endParaRPr>
          </a:p>
          <a:p>
            <a:pPr algn="ctr"/>
            <a:endParaRPr lang="en-GB" sz="2400" u="sng" dirty="0">
              <a:solidFill>
                <a:schemeClr val="bg1"/>
              </a:solidFill>
              <a:hlinkClick r:id="rId3"/>
            </a:endParaRPr>
          </a:p>
          <a:p>
            <a:pPr algn="ctr"/>
            <a:endParaRPr lang="en-GB" sz="2400" u="sng" dirty="0">
              <a:solidFill>
                <a:schemeClr val="bg1"/>
              </a:solidFill>
              <a:hlinkClick r:id="rId3"/>
            </a:endParaRPr>
          </a:p>
          <a:p>
            <a:pPr algn="ctr"/>
            <a:endParaRPr lang="en-GB" sz="2400" u="sng" dirty="0">
              <a:solidFill>
                <a:schemeClr val="bg1"/>
              </a:solidFill>
              <a:hlinkClick r:id="rId3"/>
            </a:endParaRPr>
          </a:p>
          <a:p>
            <a:pPr algn="ctr"/>
            <a:r>
              <a:rPr lang="en-GB" sz="2400" u="sng" dirty="0">
                <a:solidFill>
                  <a:schemeClr val="bg1"/>
                </a:solidFill>
                <a:hlinkClick r:id="rId3"/>
              </a:rPr>
              <a:t>https://assets.publishing.service.gov.uk/government/uploads/system/uploads/attachment_data/file/812593/RSE_primary_schools_guide_for_parents.pdf</a:t>
            </a:r>
            <a:endParaRPr lang="en-GB" sz="2400" u="sng" dirty="0">
              <a:solidFill>
                <a:schemeClr val="bg1"/>
              </a:solidFill>
            </a:endParaRPr>
          </a:p>
          <a:p>
            <a:pPr marL="0" indent="0" algn="ctr">
              <a:buNone/>
            </a:pPr>
            <a:endParaRPr lang="en-GB" sz="2400" dirty="0"/>
          </a:p>
          <a:p>
            <a:pPr marL="0" indent="0" algn="ctr">
              <a:buNone/>
            </a:pPr>
            <a:r>
              <a:rPr lang="en-GB" sz="2400" dirty="0"/>
              <a:t>Or </a:t>
            </a:r>
          </a:p>
          <a:p>
            <a:pPr marL="0" indent="0" algn="ctr">
              <a:buNone/>
            </a:pPr>
            <a:endParaRPr lang="en-GB" sz="2400" dirty="0"/>
          </a:p>
          <a:p>
            <a:pPr algn="ctr"/>
            <a:r>
              <a:rPr lang="en-GB" sz="2400" dirty="0"/>
              <a:t>Contact school to speak to Miss </a:t>
            </a:r>
            <a:r>
              <a:rPr lang="en-GB" sz="2400" dirty="0" err="1"/>
              <a:t>Ditchfield</a:t>
            </a:r>
            <a:r>
              <a:rPr lang="en-GB" sz="2400" dirty="0"/>
              <a:t>  or Mr M</a:t>
            </a:r>
            <a:r>
              <a:rPr lang="en-GB" sz="2400" baseline="30000" dirty="0"/>
              <a:t>c</a:t>
            </a:r>
            <a:r>
              <a:rPr lang="en-GB" sz="2400" dirty="0"/>
              <a:t>Dermott</a:t>
            </a:r>
            <a:endParaRPr lang="en-GB" dirty="0"/>
          </a:p>
        </p:txBody>
      </p:sp>
    </p:spTree>
    <p:extLst>
      <p:ext uri="{BB962C8B-B14F-4D97-AF65-F5344CB8AC3E}">
        <p14:creationId xmlns:p14="http://schemas.microsoft.com/office/powerpoint/2010/main" val="2601474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People Involved in the Formation of the Policy </a:t>
            </a:r>
          </a:p>
        </p:txBody>
      </p:sp>
      <p:sp>
        <p:nvSpPr>
          <p:cNvPr id="3" name="Content Placeholder 2"/>
          <p:cNvSpPr>
            <a:spLocks noGrp="1"/>
          </p:cNvSpPr>
          <p:nvPr>
            <p:ph idx="1"/>
          </p:nvPr>
        </p:nvSpPr>
        <p:spPr>
          <a:xfrm>
            <a:off x="179512" y="1556792"/>
            <a:ext cx="8507288" cy="4785395"/>
          </a:xfrm>
        </p:spPr>
        <p:txBody>
          <a:bodyPr>
            <a:normAutofit fontScale="92500" lnSpcReduction="20000"/>
          </a:bodyPr>
          <a:lstStyle/>
          <a:p>
            <a:pPr lvl="0"/>
            <a:r>
              <a:rPr lang="en-GB" dirty="0"/>
              <a:t>RE-Coordinator               (CES training completed)</a:t>
            </a:r>
          </a:p>
          <a:p>
            <a:pPr lvl="0"/>
            <a:r>
              <a:rPr lang="en-GB" dirty="0" err="1"/>
              <a:t>Headteacher</a:t>
            </a:r>
            <a:r>
              <a:rPr lang="en-GB" dirty="0"/>
              <a:t>                   (CES training completed)</a:t>
            </a:r>
          </a:p>
          <a:p>
            <a:pPr lvl="0"/>
            <a:r>
              <a:rPr lang="en-GB" dirty="0"/>
              <a:t>Governing body</a:t>
            </a:r>
          </a:p>
          <a:p>
            <a:pPr lvl="0"/>
            <a:r>
              <a:rPr lang="en-GB" dirty="0"/>
              <a:t>All teaching staff            (CES training completed)</a:t>
            </a:r>
          </a:p>
          <a:p>
            <a:pPr lvl="0"/>
            <a:r>
              <a:rPr lang="en-GB" dirty="0"/>
              <a:t>Parents contributing feedback and views about the RHSE provision</a:t>
            </a:r>
          </a:p>
          <a:p>
            <a:endParaRPr lang="en-GB" dirty="0"/>
          </a:p>
          <a:p>
            <a:pPr marL="0" indent="0">
              <a:buNone/>
            </a:pPr>
            <a:r>
              <a:rPr lang="en-GB" dirty="0"/>
              <a:t>All school personnel, parents and carers have been made aware of this policy.  This policy will be made available to view via the schools’ website. Hard copies will also be available at the schools’ office.</a:t>
            </a:r>
          </a:p>
        </p:txBody>
      </p:sp>
    </p:spTree>
    <p:extLst>
      <p:ext uri="{BB962C8B-B14F-4D97-AF65-F5344CB8AC3E}">
        <p14:creationId xmlns:p14="http://schemas.microsoft.com/office/powerpoint/2010/main" val="4226458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RHSE?</a:t>
            </a:r>
          </a:p>
        </p:txBody>
      </p:sp>
      <p:sp>
        <p:nvSpPr>
          <p:cNvPr id="4" name="Rectangle 4"/>
          <p:cNvSpPr>
            <a:spLocks noGrp="1" noChangeArrowheads="1"/>
          </p:cNvSpPr>
          <p:nvPr>
            <p:ph idx="1"/>
          </p:nvPr>
        </p:nvSpPr>
        <p:spPr bwMode="auto">
          <a:xfrm>
            <a:off x="457200" y="1600200"/>
            <a:ext cx="8229600" cy="578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GB" altLang="en-US" sz="2400" dirty="0">
                <a:cs typeface="Times New Roman" pitchFamily="18" charset="0"/>
              </a:rPr>
              <a:t>Relationships and Sex Education is a key aspect of Personal, Social, Health and Economic Education (PSHE). </a:t>
            </a:r>
          </a:p>
          <a:p>
            <a:pPr>
              <a:buFontTx/>
              <a:buChar char="•"/>
            </a:pPr>
            <a:r>
              <a:rPr lang="en-GB" altLang="en-US" sz="2400" dirty="0">
                <a:cs typeface="Times New Roman" pitchFamily="18" charset="0"/>
              </a:rPr>
              <a:t>RHSE is a Key aspect of the spiritual, moral, social and cultural (SMSC) development in schools.</a:t>
            </a:r>
          </a:p>
          <a:p>
            <a:pPr>
              <a:buFontTx/>
              <a:buChar char="•"/>
            </a:pPr>
            <a:r>
              <a:rPr lang="en-GB" altLang="en-US" sz="2400" dirty="0">
                <a:cs typeface="Times New Roman" pitchFamily="18" charset="0"/>
              </a:rPr>
              <a:t> It is the understanding of the importance of marriage for family life,</a:t>
            </a:r>
            <a:r>
              <a:rPr lang="en-GB" altLang="en-US" sz="2400" dirty="0"/>
              <a:t> </a:t>
            </a:r>
            <a:r>
              <a:rPr lang="en-GB" altLang="en-US" sz="2400" dirty="0">
                <a:cs typeface="Times New Roman" pitchFamily="18" charset="0"/>
              </a:rPr>
              <a:t>stable and loving relationships, respect, love and care. </a:t>
            </a:r>
          </a:p>
          <a:p>
            <a:pPr>
              <a:buFontTx/>
              <a:buChar char="•"/>
            </a:pPr>
            <a:r>
              <a:rPr lang="en-GB" altLang="en-US" sz="2400" dirty="0">
                <a:cs typeface="Times New Roman" pitchFamily="18" charset="0"/>
              </a:rPr>
              <a:t>It is also about the teaching of sex, sexuality and sexual health.</a:t>
            </a:r>
            <a:r>
              <a:rPr lang="en-GB" altLang="en-US" sz="2400" dirty="0"/>
              <a:t> </a:t>
            </a:r>
          </a:p>
          <a:p>
            <a:pPr>
              <a:buFontTx/>
              <a:buChar char="•"/>
            </a:pPr>
            <a:r>
              <a:rPr lang="en-GB" altLang="en-US" sz="2400" dirty="0"/>
              <a:t>RSE is taught though the statutory Science curriculum and ‘Journey</a:t>
            </a:r>
            <a:r>
              <a:rPr lang="en-GB" altLang="en-US" sz="2400" baseline="0" dirty="0"/>
              <a:t> in Love’ and it is not taught through RHE. </a:t>
            </a:r>
            <a:endParaRPr lang="en-GB" altLang="en-US" sz="2400" dirty="0"/>
          </a:p>
          <a:p>
            <a:pPr marL="0" indent="0" eaLnBrk="1" hangingPunct="1">
              <a:buNone/>
            </a:pPr>
            <a:endParaRPr lang="en-GB" altLang="en-US" sz="3600" dirty="0">
              <a:solidFill>
                <a:srgbClr val="0000FF"/>
              </a:solidFill>
            </a:endParaRPr>
          </a:p>
          <a:p>
            <a:pPr marL="0" indent="0" eaLnBrk="1" hangingPunct="1">
              <a:buNone/>
            </a:pPr>
            <a:endParaRPr lang="en-GB" altLang="en-US" sz="3600" dirty="0"/>
          </a:p>
        </p:txBody>
      </p:sp>
    </p:spTree>
    <p:extLst>
      <p:ext uri="{BB962C8B-B14F-4D97-AF65-F5344CB8AC3E}">
        <p14:creationId xmlns:p14="http://schemas.microsoft.com/office/powerpoint/2010/main" val="2683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a:t>
            </a:r>
          </a:p>
        </p:txBody>
      </p:sp>
      <p:sp>
        <p:nvSpPr>
          <p:cNvPr id="3" name="Content Placeholder 2"/>
          <p:cNvSpPr>
            <a:spLocks noGrp="1"/>
          </p:cNvSpPr>
          <p:nvPr>
            <p:ph idx="1"/>
          </p:nvPr>
        </p:nvSpPr>
        <p:spPr/>
        <p:txBody>
          <a:bodyPr vert="horz" lIns="91440" tIns="45720" rIns="91440" bIns="45720" rtlCol="0" anchor="t">
            <a:normAutofit/>
          </a:bodyPr>
          <a:lstStyle/>
          <a:p>
            <a:r>
              <a:rPr lang="en-GB" dirty="0"/>
              <a:t>In partnership with parents, it is the aim of Sacred Heart School to provide suitable teaching at the appropriate time during a pupil’s time at our school and to provide children with a ‘positive and prudent sexual education’. One which is compatible with their physical, cognitive, psychological and spiritual maturity, and rooted in a Catholic vision of education and the human person. </a:t>
            </a:r>
          </a:p>
          <a:p>
            <a:pPr marL="0" indent="0">
              <a:buNone/>
            </a:pPr>
            <a:endParaRPr lang="en-GB" dirty="0"/>
          </a:p>
          <a:p>
            <a:endParaRPr lang="en-GB" dirty="0"/>
          </a:p>
        </p:txBody>
      </p:sp>
    </p:spTree>
    <p:extLst>
      <p:ext uri="{BB962C8B-B14F-4D97-AF65-F5344CB8AC3E}">
        <p14:creationId xmlns:p14="http://schemas.microsoft.com/office/powerpoint/2010/main" val="615659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Pupils should know about:</a:t>
            </a:r>
          </a:p>
        </p:txBody>
      </p:sp>
      <p:sp>
        <p:nvSpPr>
          <p:cNvPr id="3" name="Content Placeholder 2"/>
          <p:cNvSpPr>
            <a:spLocks noGrp="1"/>
          </p:cNvSpPr>
          <p:nvPr>
            <p:ph idx="1"/>
          </p:nvPr>
        </p:nvSpPr>
        <p:spPr/>
        <p:txBody>
          <a:bodyPr vert="horz" lIns="91440" tIns="45720" rIns="91440" bIns="45720" rtlCol="0" anchor="t">
            <a:normAutofit/>
          </a:bodyPr>
          <a:lstStyle/>
          <a:p>
            <a:r>
              <a:rPr lang="en-GB" dirty="0"/>
              <a:t>Families and People who care for me;</a:t>
            </a:r>
          </a:p>
          <a:p>
            <a:r>
              <a:rPr lang="en-GB" dirty="0"/>
              <a:t>Caring friendships;</a:t>
            </a:r>
            <a:endParaRPr lang="en-GB" dirty="0">
              <a:cs typeface="Calibri"/>
            </a:endParaRPr>
          </a:p>
          <a:p>
            <a:r>
              <a:rPr lang="en-GB" dirty="0"/>
              <a:t>Respectful relationships;</a:t>
            </a:r>
            <a:endParaRPr lang="en-GB" dirty="0">
              <a:cs typeface="Calibri"/>
            </a:endParaRPr>
          </a:p>
          <a:p>
            <a:r>
              <a:rPr lang="en-GB" dirty="0"/>
              <a:t>Online relationships;</a:t>
            </a:r>
            <a:endParaRPr lang="en-GB" dirty="0">
              <a:cs typeface="Calibri"/>
            </a:endParaRPr>
          </a:p>
          <a:p>
            <a:r>
              <a:rPr lang="en-GB" dirty="0"/>
              <a:t>Being safe. </a:t>
            </a:r>
            <a:endParaRPr lang="en-GB" dirty="0">
              <a:cs typeface="Calibri"/>
            </a:endParaRPr>
          </a:p>
        </p:txBody>
      </p:sp>
    </p:spTree>
    <p:extLst>
      <p:ext uri="{BB962C8B-B14F-4D97-AF65-F5344CB8AC3E}">
        <p14:creationId xmlns:p14="http://schemas.microsoft.com/office/powerpoint/2010/main" val="1393558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188640"/>
            <a:ext cx="8229600" cy="1143000"/>
          </a:xfrm>
        </p:spPr>
        <p:txBody>
          <a:bodyPr>
            <a:normAutofit fontScale="90000"/>
          </a:bodyPr>
          <a:lstStyle/>
          <a:p>
            <a:r>
              <a:rPr lang="en-GB" dirty="0"/>
              <a:t>RHSE should ensure that all children:</a:t>
            </a:r>
          </a:p>
        </p:txBody>
      </p:sp>
      <p:sp>
        <p:nvSpPr>
          <p:cNvPr id="3" name="Content Placeholder 2"/>
          <p:cNvSpPr>
            <a:spLocks noGrp="1"/>
          </p:cNvSpPr>
          <p:nvPr>
            <p:ph idx="1"/>
          </p:nvPr>
        </p:nvSpPr>
        <p:spPr/>
        <p:txBody>
          <a:bodyPr vert="horz" lIns="91440" tIns="45720" rIns="91440" bIns="45720" rtlCol="0" anchor="t">
            <a:normAutofit/>
          </a:bodyPr>
          <a:lstStyle/>
          <a:p>
            <a:r>
              <a:rPr lang="en-GB" dirty="0"/>
              <a:t>Develop confidence in talking, listening and thinking about feelings and relationships.</a:t>
            </a:r>
          </a:p>
          <a:p>
            <a:r>
              <a:rPr lang="en-GB" dirty="0"/>
              <a:t>Are able to name parts of the body and describe how the body works.</a:t>
            </a:r>
          </a:p>
          <a:p>
            <a:r>
              <a:rPr lang="en-GB" dirty="0"/>
              <a:t>Have the skills, language and confidence to protect themselves.</a:t>
            </a:r>
            <a:endParaRPr lang="en-GB" dirty="0">
              <a:cs typeface="Calibri"/>
            </a:endParaRPr>
          </a:p>
          <a:p>
            <a:r>
              <a:rPr lang="en-GB" dirty="0"/>
              <a:t>Are prepared for puberty.</a:t>
            </a:r>
          </a:p>
        </p:txBody>
      </p:sp>
    </p:spTree>
    <p:extLst>
      <p:ext uri="{BB962C8B-B14F-4D97-AF65-F5344CB8AC3E}">
        <p14:creationId xmlns:p14="http://schemas.microsoft.com/office/powerpoint/2010/main" val="2342896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7787</TotalTime>
  <Words>2581</Words>
  <Application>Microsoft Office PowerPoint</Application>
  <PresentationFormat>On-screen Show (4:3)</PresentationFormat>
  <Paragraphs>218</Paragraphs>
  <Slides>40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Times New Roman</vt:lpstr>
      <vt:lpstr>Wingdings 2</vt:lpstr>
      <vt:lpstr>Office Theme</vt:lpstr>
      <vt:lpstr>Sacred Heart RC Primary School.</vt:lpstr>
      <vt:lpstr>Mission Statement</vt:lpstr>
      <vt:lpstr>PowerPoint Presentation</vt:lpstr>
      <vt:lpstr>Relationships, Health and Sex Education is based on the concept of parents being the child’s primary educator. </vt:lpstr>
      <vt:lpstr>People Involved in the Formation of the Policy </vt:lpstr>
      <vt:lpstr>What is RHSE?</vt:lpstr>
      <vt:lpstr>Aims</vt:lpstr>
      <vt:lpstr>Pupils should know about:</vt:lpstr>
      <vt:lpstr>RHSE should ensure that all children:</vt:lpstr>
      <vt:lpstr>Delivery of RHSE</vt:lpstr>
      <vt:lpstr>Science </vt:lpstr>
      <vt:lpstr>A Journey in Love </vt:lpstr>
      <vt:lpstr>A Journey in Love</vt:lpstr>
      <vt:lpstr>The structure of A Journey in Love Journey in Love has been taught in Sacred Heart for the last two years.</vt:lpstr>
      <vt:lpstr>Nursery</vt:lpstr>
      <vt:lpstr>Reception</vt:lpstr>
      <vt:lpstr>Year 1</vt:lpstr>
      <vt:lpstr>Year 2</vt:lpstr>
      <vt:lpstr>Year 3</vt:lpstr>
      <vt:lpstr>Year 4</vt:lpstr>
      <vt:lpstr>Year 5</vt:lpstr>
      <vt:lpstr>Year 6</vt:lpstr>
      <vt:lpstr>‘Diversity’ </vt:lpstr>
      <vt:lpstr>PowerPoint Presentation</vt:lpstr>
      <vt:lpstr>Reception</vt:lpstr>
      <vt:lpstr>Year 1</vt:lpstr>
      <vt:lpstr>Year 2</vt:lpstr>
      <vt:lpstr>Year 3</vt:lpstr>
      <vt:lpstr>Year 4</vt:lpstr>
      <vt:lpstr>Year 5</vt:lpstr>
      <vt:lpstr>Year 6</vt:lpstr>
      <vt:lpstr>Cross Curriculum Approach </vt:lpstr>
      <vt:lpstr>PowerPoint Presentation</vt:lpstr>
      <vt:lpstr>PowerPoint Presentation</vt:lpstr>
      <vt:lpstr>Assessment </vt:lpstr>
      <vt:lpstr>Confidentiality</vt:lpstr>
      <vt:lpstr>Answering Difficult Questions </vt:lpstr>
      <vt:lpstr>Inclusion</vt:lpstr>
      <vt:lpstr>Parental rights to withdraw their children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Sacred Heart RC Primary School.</dc:title>
  <dc:creator>Bethany Ditchfield</dc:creator>
  <cp:lastModifiedBy>Bethany Ditchfield</cp:lastModifiedBy>
  <cp:revision>70</cp:revision>
  <dcterms:created xsi:type="dcterms:W3CDTF">2020-06-19T12:58:59Z</dcterms:created>
  <dcterms:modified xsi:type="dcterms:W3CDTF">2023-09-26T14:59:47Z</dcterms:modified>
</cp:coreProperties>
</file>