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474" r:id="rId13"/>
    <p:sldId id="472" r:id="rId14"/>
    <p:sldId id="473" r:id="rId15"/>
    <p:sldId id="482" r:id="rId16"/>
    <p:sldId id="483" r:id="rId17"/>
    <p:sldId id="476" r:id="rId18"/>
    <p:sldId id="485" r:id="rId19"/>
    <p:sldId id="481" r:id="rId20"/>
    <p:sldId id="322" r:id="rId21"/>
    <p:sldId id="324" r:id="rId22"/>
    <p:sldId id="480" r:id="rId23"/>
    <p:sldId id="486" r:id="rId24"/>
    <p:sldId id="484" r:id="rId25"/>
    <p:sldId id="488" r:id="rId26"/>
    <p:sldId id="292" r:id="rId27"/>
    <p:sldId id="283" r:id="rId28"/>
    <p:sldId id="284" r:id="rId29"/>
    <p:sldId id="295" r:id="rId30"/>
    <p:sldId id="297" r:id="rId31"/>
    <p:sldId id="299" r:id="rId32"/>
    <p:sldId id="490" r:id="rId33"/>
    <p:sldId id="491" r:id="rId34"/>
    <p:sldId id="27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00" autoAdjust="0"/>
    <p:restoredTop sz="94660"/>
  </p:normalViewPr>
  <p:slideViewPr>
    <p:cSldViewPr snapToGrid="0">
      <p:cViewPr varScale="1">
        <p:scale>
          <a:sx n="86" d="100"/>
          <a:sy n="86" d="100"/>
        </p:scale>
        <p:origin x="6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F024F-B84E-43FE-8A07-311F8A7CC8B9}"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02ABF-FB29-424F-BADA-6CAC7EE5E037}" type="slidenum">
              <a:rPr lang="en-GB" smtClean="0"/>
              <a:t>‹#›</a:t>
            </a:fld>
            <a:endParaRPr lang="en-GB"/>
          </a:p>
        </p:txBody>
      </p:sp>
    </p:spTree>
    <p:extLst>
      <p:ext uri="{BB962C8B-B14F-4D97-AF65-F5344CB8AC3E}">
        <p14:creationId xmlns:p14="http://schemas.microsoft.com/office/powerpoint/2010/main" val="171007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6N4</a:t>
            </a:r>
          </a:p>
          <a:p>
            <a:r>
              <a:rPr lang="en-GB" b="1" dirty="0"/>
              <a:t>Key Questions: </a:t>
            </a:r>
            <a:r>
              <a:rPr lang="en-GB" b="0" dirty="0"/>
              <a:t>Where are these amounts on the number line? How do you round to the nearest £100? Which place value column do you look at? Why?</a:t>
            </a:r>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20</a:t>
            </a:fld>
            <a:endParaRPr lang="en-GB"/>
          </a:p>
        </p:txBody>
      </p:sp>
    </p:spTree>
    <p:extLst>
      <p:ext uri="{BB962C8B-B14F-4D97-AF65-F5344CB8AC3E}">
        <p14:creationId xmlns:p14="http://schemas.microsoft.com/office/powerpoint/2010/main" val="349335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6N4</a:t>
            </a:r>
            <a:r>
              <a:rPr lang="en-GB" b="1" dirty="0"/>
              <a:t> </a:t>
            </a:r>
            <a:endParaRPr lang="en-GB" b="0" dirty="0"/>
          </a:p>
          <a:p>
            <a:r>
              <a:rPr lang="en-GB" b="1" dirty="0"/>
              <a:t>Key Questions: </a:t>
            </a:r>
            <a:r>
              <a:rPr lang="en-GB" b="0" dirty="0"/>
              <a:t>How do you round these amounts? Which multiples of £1,000 are these values between? </a:t>
            </a:r>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21</a:t>
            </a:fld>
            <a:endParaRPr lang="en-GB"/>
          </a:p>
        </p:txBody>
      </p:sp>
    </p:spTree>
    <p:extLst>
      <p:ext uri="{BB962C8B-B14F-4D97-AF65-F5344CB8AC3E}">
        <p14:creationId xmlns:p14="http://schemas.microsoft.com/office/powerpoint/2010/main" val="403379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5C6b</a:t>
            </a:r>
          </a:p>
          <a:p>
            <a:r>
              <a:rPr lang="en-GB" b="1" dirty="0"/>
              <a:t>Key Questions: </a:t>
            </a:r>
            <a:r>
              <a:rPr lang="en-GB" b="0" dirty="0"/>
              <a:t>How do you multiply by 100? How do you multiply a single digit number by 100? How is this similar or different to multiplying by 10? </a:t>
            </a:r>
            <a:endParaRPr lang="en-GB" b="1" dirty="0"/>
          </a:p>
          <a:p>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26</a:t>
            </a:fld>
            <a:endParaRPr lang="en-GB"/>
          </a:p>
        </p:txBody>
      </p:sp>
    </p:spTree>
    <p:extLst>
      <p:ext uri="{BB962C8B-B14F-4D97-AF65-F5344CB8AC3E}">
        <p14:creationId xmlns:p14="http://schemas.microsoft.com/office/powerpoint/2010/main" val="277726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5C6b</a:t>
            </a:r>
          </a:p>
          <a:p>
            <a:r>
              <a:rPr lang="en-GB" b="1" dirty="0"/>
              <a:t>Key Questions: </a:t>
            </a:r>
            <a:r>
              <a:rPr lang="en-GB" b="0" dirty="0"/>
              <a:t>Where do you place the digits in the place value grid? How do you move the digits on the place value grid? What happens to the value of each digit? </a:t>
            </a:r>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27</a:t>
            </a:fld>
            <a:endParaRPr lang="en-GB"/>
          </a:p>
        </p:txBody>
      </p:sp>
    </p:spTree>
    <p:extLst>
      <p:ext uri="{BB962C8B-B14F-4D97-AF65-F5344CB8AC3E}">
        <p14:creationId xmlns:p14="http://schemas.microsoft.com/office/powerpoint/2010/main" val="220530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5C6b</a:t>
            </a:r>
          </a:p>
          <a:p>
            <a:r>
              <a:rPr lang="en-GB" b="1" dirty="0"/>
              <a:t>Key Questions: </a:t>
            </a:r>
            <a:r>
              <a:rPr lang="en-GB" b="0" dirty="0"/>
              <a:t>Is there another method you could use to divide by 10? </a:t>
            </a:r>
          </a:p>
          <a:p>
            <a:r>
              <a:rPr lang="en-GB" b="1" dirty="0"/>
              <a:t>Extension: </a:t>
            </a:r>
            <a:r>
              <a:rPr lang="en-GB" b="0" dirty="0"/>
              <a:t>What would happen if we divided 23 by 10? </a:t>
            </a:r>
            <a:endParaRPr lang="en-GB" b="1" dirty="0"/>
          </a:p>
          <a:p>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28</a:t>
            </a:fld>
            <a:endParaRPr lang="en-GB"/>
          </a:p>
        </p:txBody>
      </p:sp>
    </p:spTree>
    <p:extLst>
      <p:ext uri="{BB962C8B-B14F-4D97-AF65-F5344CB8AC3E}">
        <p14:creationId xmlns:p14="http://schemas.microsoft.com/office/powerpoint/2010/main" val="3997952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5C6b</a:t>
            </a:r>
          </a:p>
          <a:p>
            <a:r>
              <a:rPr lang="en-GB" b="1" dirty="0"/>
              <a:t>Key Questions: </a:t>
            </a:r>
            <a:r>
              <a:rPr lang="en-GB" b="0" dirty="0"/>
              <a:t>How do you divide a four-digit multiple of 100? What do you notice about the digits?</a:t>
            </a:r>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29</a:t>
            </a:fld>
            <a:endParaRPr lang="en-GB"/>
          </a:p>
        </p:txBody>
      </p:sp>
    </p:spTree>
    <p:extLst>
      <p:ext uri="{BB962C8B-B14F-4D97-AF65-F5344CB8AC3E}">
        <p14:creationId xmlns:p14="http://schemas.microsoft.com/office/powerpoint/2010/main" val="183661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5C6b</a:t>
            </a:r>
          </a:p>
          <a:p>
            <a:r>
              <a:rPr lang="en-GB" b="1" dirty="0"/>
              <a:t>Key Questions: </a:t>
            </a:r>
            <a:r>
              <a:rPr lang="en-GB" b="0" dirty="0"/>
              <a:t>How are these calculations related? What do you notice? How does answering one question help with the others? </a:t>
            </a:r>
          </a:p>
          <a:p>
            <a:r>
              <a:rPr lang="en-GB" b="1" dirty="0"/>
              <a:t>Extension: </a:t>
            </a:r>
            <a:r>
              <a:rPr lang="en-GB" b="0" dirty="0"/>
              <a:t>Write the related division calculations.</a:t>
            </a:r>
            <a:endParaRPr lang="en-GB" b="1" dirty="0"/>
          </a:p>
          <a:p>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30</a:t>
            </a:fld>
            <a:endParaRPr lang="en-GB"/>
          </a:p>
        </p:txBody>
      </p:sp>
    </p:spTree>
    <p:extLst>
      <p:ext uri="{BB962C8B-B14F-4D97-AF65-F5344CB8AC3E}">
        <p14:creationId xmlns:p14="http://schemas.microsoft.com/office/powerpoint/2010/main" val="377639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Content Domain Reference: </a:t>
            </a:r>
            <a:r>
              <a:rPr lang="en-GB" b="0" dirty="0"/>
              <a:t>5C6b</a:t>
            </a:r>
          </a:p>
          <a:p>
            <a:r>
              <a:rPr lang="en-GB" b="1" dirty="0"/>
              <a:t>Key Questions: </a:t>
            </a:r>
            <a:r>
              <a:rPr lang="en-GB" b="0" dirty="0"/>
              <a:t>Which calculation is the easiest to solve? Why? What do you notice? </a:t>
            </a:r>
          </a:p>
          <a:p>
            <a:r>
              <a:rPr lang="en-GB" b="1" dirty="0"/>
              <a:t>Extension: </a:t>
            </a:r>
            <a:r>
              <a:rPr lang="en-GB" b="0" dirty="0"/>
              <a:t>Calculate other related calculations e.g. 300 x 5, 300 x 50.</a:t>
            </a:r>
            <a:endParaRPr lang="en-GB" b="1" dirty="0"/>
          </a:p>
          <a:p>
            <a:endParaRPr lang="en-GB" dirty="0"/>
          </a:p>
        </p:txBody>
      </p:sp>
      <p:sp>
        <p:nvSpPr>
          <p:cNvPr id="4" name="Slide Number Placeholder 3"/>
          <p:cNvSpPr>
            <a:spLocks noGrp="1"/>
          </p:cNvSpPr>
          <p:nvPr>
            <p:ph type="sldNum" sz="quarter" idx="5"/>
          </p:nvPr>
        </p:nvSpPr>
        <p:spPr/>
        <p:txBody>
          <a:bodyPr/>
          <a:lstStyle/>
          <a:p>
            <a:fld id="{B06045CE-52BC-448B-A068-AD7025365CEA}" type="slidenum">
              <a:rPr lang="en-GB" smtClean="0"/>
              <a:t>31</a:t>
            </a:fld>
            <a:endParaRPr lang="en-GB"/>
          </a:p>
        </p:txBody>
      </p:sp>
    </p:spTree>
    <p:extLst>
      <p:ext uri="{BB962C8B-B14F-4D97-AF65-F5344CB8AC3E}">
        <p14:creationId xmlns:p14="http://schemas.microsoft.com/office/powerpoint/2010/main" val="313925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E2B1-48BD-4DDA-81A3-6E775B26BD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901FDF-52D6-4DD1-B38A-151F652CFA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CE9580-5179-40AE-BD77-78B04200C9B6}"/>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5" name="Footer Placeholder 4">
            <a:extLst>
              <a:ext uri="{FF2B5EF4-FFF2-40B4-BE49-F238E27FC236}">
                <a16:creationId xmlns:a16="http://schemas.microsoft.com/office/drawing/2014/main" id="{C759DF79-9C4C-4E7C-A2DB-9074B164E5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9514A1-09E8-4E70-8142-4E5039A1229B}"/>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14617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CF17-A8B8-400C-8924-0D33C52AD9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EE3028-934B-4DA7-A758-E26A52EDB8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AFD81C-EAD9-4BB9-BC9D-D805A4E8F3C2}"/>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5" name="Footer Placeholder 4">
            <a:extLst>
              <a:ext uri="{FF2B5EF4-FFF2-40B4-BE49-F238E27FC236}">
                <a16:creationId xmlns:a16="http://schemas.microsoft.com/office/drawing/2014/main" id="{CA630831-5FDC-445E-A8C3-EF400C76A1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CADF9E-8C9E-46E2-B1FC-63BABD3235E2}"/>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384113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39619C-913D-494A-964E-156FBD3EC9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580063-D19E-44F1-9A5B-D2B6C7A062F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89C185-561C-4FF8-B7C7-4ECABC1F5689}"/>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5" name="Footer Placeholder 4">
            <a:extLst>
              <a:ext uri="{FF2B5EF4-FFF2-40B4-BE49-F238E27FC236}">
                <a16:creationId xmlns:a16="http://schemas.microsoft.com/office/drawing/2014/main" id="{E280D976-61DC-4793-9523-5EFBBAC24D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778F8-3EC9-4926-AB2E-75CC64F4B4C2}"/>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329618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General Slides 2">
  <p:cSld name="General Slides 2">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360000" y="810000"/>
            <a:ext cx="11536800" cy="5128500"/>
          </a:xfrm>
          <a:prstGeom prst="rect">
            <a:avLst/>
          </a:prstGeom>
          <a:noFill/>
          <a:ln>
            <a:noFill/>
          </a:ln>
        </p:spPr>
        <p:txBody>
          <a:bodyPr spcFirstLastPara="1" wrap="square" lIns="91425" tIns="45700" rIns="91425" bIns="45700" anchor="t" anchorCtr="0">
            <a:noAutofit/>
          </a:bodyPr>
          <a:lstStyle>
            <a:lvl1pPr marL="0" lvl="0" indent="0" algn="l">
              <a:lnSpc>
                <a:spcPct val="150000"/>
              </a:lnSpc>
              <a:spcBef>
                <a:spcPts val="0"/>
              </a:spcBef>
              <a:spcAft>
                <a:spcPts val="0"/>
              </a:spcAft>
              <a:buClr>
                <a:schemeClr val="dk1"/>
              </a:buClr>
              <a:buSzPts val="1800"/>
              <a:buNone/>
              <a:defRPr sz="1800">
                <a:latin typeface="+mj-lt"/>
              </a:defRPr>
            </a:lvl1pPr>
            <a:lvl2pPr marL="914400" lvl="1" indent="-228600" algn="l">
              <a:lnSpc>
                <a:spcPct val="100000"/>
              </a:lnSpc>
              <a:spcBef>
                <a:spcPts val="0"/>
              </a:spcBef>
              <a:spcAft>
                <a:spcPts val="0"/>
              </a:spcAft>
              <a:buClr>
                <a:schemeClr val="dk1"/>
              </a:buClr>
              <a:buSzPts val="1800"/>
              <a:buNone/>
              <a:defRPr/>
            </a:lvl2pPr>
            <a:lvl3pPr marL="1371600" lvl="2" indent="-228600" algn="l">
              <a:lnSpc>
                <a:spcPct val="100000"/>
              </a:lnSpc>
              <a:spcBef>
                <a:spcPts val="500"/>
              </a:spcBef>
              <a:spcAft>
                <a:spcPts val="0"/>
              </a:spcAft>
              <a:buClr>
                <a:schemeClr val="dk1"/>
              </a:buClr>
              <a:buSzPts val="1800"/>
              <a:buNone/>
              <a:defRPr/>
            </a:lvl3pPr>
            <a:lvl4pPr marL="1828800" lvl="3" indent="-228600" algn="l">
              <a:lnSpc>
                <a:spcPct val="100000"/>
              </a:lnSpc>
              <a:spcBef>
                <a:spcPts val="500"/>
              </a:spcBef>
              <a:spcAft>
                <a:spcPts val="0"/>
              </a:spcAft>
              <a:buClr>
                <a:schemeClr val="dk1"/>
              </a:buClr>
              <a:buSzPts val="1800"/>
              <a:buNone/>
              <a:defRPr/>
            </a:lvl4pPr>
            <a:lvl5pPr marL="2286000" lvl="4" indent="-228600" algn="l">
              <a:lnSpc>
                <a:spcPct val="10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9" name="Google Shape;39;p6"/>
          <p:cNvSpPr txBox="1"/>
          <p:nvPr/>
        </p:nvSpPr>
        <p:spPr>
          <a:xfrm>
            <a:off x="360000" y="360000"/>
            <a:ext cx="109875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dirty="0">
                <a:solidFill>
                  <a:srgbClr val="2779F5"/>
                </a:solidFill>
                <a:latin typeface="+mj-lt"/>
                <a:ea typeface="Century Gothic"/>
                <a:cs typeface="Century Gothic"/>
                <a:sym typeface="Century Gothic"/>
              </a:rPr>
              <a:t>Ultimate Mental Maths Pack</a:t>
            </a:r>
            <a:endParaRPr lang="en-GB" dirty="0">
              <a:latin typeface="+mj-lt"/>
            </a:endParaRPr>
          </a:p>
        </p:txBody>
      </p:sp>
    </p:spTree>
    <p:extLst>
      <p:ext uri="{BB962C8B-B14F-4D97-AF65-F5344CB8AC3E}">
        <p14:creationId xmlns:p14="http://schemas.microsoft.com/office/powerpoint/2010/main" val="1683605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E1F7-5BE9-439A-BC3E-F05FBE8722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7A50AF-07B1-4285-AAFD-E8C8814CFA7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4C3736-72F8-4C93-961A-3F10D401B73E}"/>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5" name="Footer Placeholder 4">
            <a:extLst>
              <a:ext uri="{FF2B5EF4-FFF2-40B4-BE49-F238E27FC236}">
                <a16:creationId xmlns:a16="http://schemas.microsoft.com/office/drawing/2014/main" id="{9D9D2BCC-6FCE-4272-821F-3271DD6EE0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9E7A87-B7B0-4FA5-A911-BE43129E4127}"/>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58688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06CC-536C-4D52-AA08-C76EFB246B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6FF03F-4DE1-4326-8751-D13F308190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DA27F1-8274-4D90-9694-6122BF5D3AE8}"/>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5" name="Footer Placeholder 4">
            <a:extLst>
              <a:ext uri="{FF2B5EF4-FFF2-40B4-BE49-F238E27FC236}">
                <a16:creationId xmlns:a16="http://schemas.microsoft.com/office/drawing/2014/main" id="{26242D29-414D-4880-9C3B-B3C52FC9E6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40723-1BE9-45FA-8E9F-8D529E8FF05C}"/>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411199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4DDF-B55A-4982-9AC6-8317DE2271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282083-06A8-4E9F-BCF6-738879F285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6AE172-07FE-47BB-A555-A151D7DE24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8FD31-87CE-4442-974D-2B439F34768F}"/>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6" name="Footer Placeholder 5">
            <a:extLst>
              <a:ext uri="{FF2B5EF4-FFF2-40B4-BE49-F238E27FC236}">
                <a16:creationId xmlns:a16="http://schemas.microsoft.com/office/drawing/2014/main" id="{B99A15B6-6A2F-4CC9-B448-D33EFCB901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6611D8-CF5B-4AF8-857A-940155934C35}"/>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418740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FD7E-CF38-4C03-850B-8B69510434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F8ABFE-67E5-4F8A-B0ED-3A5A305EC8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ABF886-CA4C-4753-AE25-0FFBFA7B355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29B7D7-67D1-4EE1-8BDE-36B6F7AFE4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A649E6-6FFE-4F3F-8261-7A1DE0CF16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895A15-D3F1-44CF-BD09-4CD6849A341D}"/>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8" name="Footer Placeholder 7">
            <a:extLst>
              <a:ext uri="{FF2B5EF4-FFF2-40B4-BE49-F238E27FC236}">
                <a16:creationId xmlns:a16="http://schemas.microsoft.com/office/drawing/2014/main" id="{A8FF93F6-548A-47AA-ACC4-EF46BCC20E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8D7081-FFF6-47B0-9BDA-D845CEAEE312}"/>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2537913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2320-F27D-41ED-9D71-1C21BBEA5C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69F3BF7-4A17-4746-BB20-B07675C679F8}"/>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4" name="Footer Placeholder 3">
            <a:extLst>
              <a:ext uri="{FF2B5EF4-FFF2-40B4-BE49-F238E27FC236}">
                <a16:creationId xmlns:a16="http://schemas.microsoft.com/office/drawing/2014/main" id="{3C93333C-50A4-4F4F-A550-22FA6DA3F5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BCFAC-DDEE-4C40-AE8F-FC5A4CABB6D0}"/>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327796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9EB742-3FA7-4B95-B7E7-9826EEDB70C3}"/>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3" name="Footer Placeholder 2">
            <a:extLst>
              <a:ext uri="{FF2B5EF4-FFF2-40B4-BE49-F238E27FC236}">
                <a16:creationId xmlns:a16="http://schemas.microsoft.com/office/drawing/2014/main" id="{768C6F68-2118-44D4-8782-EC36F0A313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12561F-6DA0-4003-BBB8-81620A22872C}"/>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249021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18743-C684-4B90-8998-3593AFED3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96F0FA-B36A-497D-BCD8-4932A919B2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38A2A7-9554-4219-B1C2-838BF93837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F06E4E-FA64-4405-99DB-ACFD7E72B2B0}"/>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6" name="Footer Placeholder 5">
            <a:extLst>
              <a:ext uri="{FF2B5EF4-FFF2-40B4-BE49-F238E27FC236}">
                <a16:creationId xmlns:a16="http://schemas.microsoft.com/office/drawing/2014/main" id="{42AF4CA7-8C60-495D-BD95-0B88A3CC9E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C6569-2E8B-420F-BFE7-25B3D54709D3}"/>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1986424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4F90-9D25-4730-A637-9E1A63246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BDEDA23-B09E-493A-A483-56DCEED31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D01D01-FB5C-4085-82B0-1AB9B1B512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5604BF-9A02-4A12-904A-F4A5A79A3981}"/>
              </a:ext>
            </a:extLst>
          </p:cNvPr>
          <p:cNvSpPr>
            <a:spLocks noGrp="1"/>
          </p:cNvSpPr>
          <p:nvPr>
            <p:ph type="dt" sz="half" idx="10"/>
          </p:nvPr>
        </p:nvSpPr>
        <p:spPr/>
        <p:txBody>
          <a:bodyPr/>
          <a:lstStyle/>
          <a:p>
            <a:fld id="{D8EDEAE8-9B92-40BB-BD34-D0CEC13E23CF}" type="datetimeFigureOut">
              <a:rPr lang="en-GB" smtClean="0"/>
              <a:t>12/09/2023</a:t>
            </a:fld>
            <a:endParaRPr lang="en-GB"/>
          </a:p>
        </p:txBody>
      </p:sp>
      <p:sp>
        <p:nvSpPr>
          <p:cNvPr id="6" name="Footer Placeholder 5">
            <a:extLst>
              <a:ext uri="{FF2B5EF4-FFF2-40B4-BE49-F238E27FC236}">
                <a16:creationId xmlns:a16="http://schemas.microsoft.com/office/drawing/2014/main" id="{66CD5287-A06A-463B-B355-630F43B762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7CF797-B251-4F49-A23B-CDF2CE2CB205}"/>
              </a:ext>
            </a:extLst>
          </p:cNvPr>
          <p:cNvSpPr>
            <a:spLocks noGrp="1"/>
          </p:cNvSpPr>
          <p:nvPr>
            <p:ph type="sldNum" sz="quarter" idx="12"/>
          </p:nvPr>
        </p:nvSpPr>
        <p:spPr/>
        <p:txBody>
          <a:bodyPr/>
          <a:lstStyle/>
          <a:p>
            <a:fld id="{8102C75E-3663-4476-8986-7DDB88366CD7}" type="slidenum">
              <a:rPr lang="en-GB" smtClean="0"/>
              <a:t>‹#›</a:t>
            </a:fld>
            <a:endParaRPr lang="en-GB"/>
          </a:p>
        </p:txBody>
      </p:sp>
    </p:spTree>
    <p:extLst>
      <p:ext uri="{BB962C8B-B14F-4D97-AF65-F5344CB8AC3E}">
        <p14:creationId xmlns:p14="http://schemas.microsoft.com/office/powerpoint/2010/main" val="358672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7BC76-4F9D-45CE-9156-C8479A8CE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676A60-23A8-4325-B3F4-D48357D7FA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F63AF1-A779-4361-A810-D8F3E7ACA0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DEAE8-9B92-40BB-BD34-D0CEC13E23CF}" type="datetimeFigureOut">
              <a:rPr lang="en-GB" smtClean="0"/>
              <a:t>12/09/2023</a:t>
            </a:fld>
            <a:endParaRPr lang="en-GB"/>
          </a:p>
        </p:txBody>
      </p:sp>
      <p:sp>
        <p:nvSpPr>
          <p:cNvPr id="5" name="Footer Placeholder 4">
            <a:extLst>
              <a:ext uri="{FF2B5EF4-FFF2-40B4-BE49-F238E27FC236}">
                <a16:creationId xmlns:a16="http://schemas.microsoft.com/office/drawing/2014/main" id="{307DEDD7-9458-4843-8FAC-506F61364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12AF7D-D108-4364-901B-8860EE6CCC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2C75E-3663-4476-8986-7DDB88366CD7}" type="slidenum">
              <a:rPr lang="en-GB" smtClean="0"/>
              <a:t>‹#›</a:t>
            </a:fld>
            <a:endParaRPr lang="en-GB"/>
          </a:p>
        </p:txBody>
      </p:sp>
    </p:spTree>
    <p:extLst>
      <p:ext uri="{BB962C8B-B14F-4D97-AF65-F5344CB8AC3E}">
        <p14:creationId xmlns:p14="http://schemas.microsoft.com/office/powerpoint/2010/main" val="3059855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buildingnumbersense.blogspot.com/p/number-talks.html"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thirdspacelearning.com/blog/ks2-sats-results-2018/" TargetMode="Externa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ADCC64-45BC-414D-9F2C-15763887336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3061964" y="0"/>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903E77F2-4624-4C00-B902-3362D61D3B81}"/>
              </a:ext>
            </a:extLst>
          </p:cNvPr>
          <p:cNvSpPr>
            <a:spLocks noGrp="1"/>
          </p:cNvSpPr>
          <p:nvPr>
            <p:ph type="ctrTitle"/>
          </p:nvPr>
        </p:nvSpPr>
        <p:spPr/>
        <p:txBody>
          <a:bodyPr>
            <a:normAutofit/>
          </a:bodyPr>
          <a:lstStyle/>
          <a:p>
            <a:r>
              <a:rPr lang="en-GB" sz="8800" b="1" dirty="0">
                <a:solidFill>
                  <a:srgbClr val="C00000"/>
                </a:solidFill>
                <a:latin typeface="SassoonPrimaryType" panose="00000400000000000000" pitchFamily="2" charset="0"/>
              </a:rPr>
              <a:t>Welcome to Year 5 </a:t>
            </a:r>
          </a:p>
        </p:txBody>
      </p:sp>
      <p:sp>
        <p:nvSpPr>
          <p:cNvPr id="3" name="Subtitle 2">
            <a:extLst>
              <a:ext uri="{FF2B5EF4-FFF2-40B4-BE49-F238E27FC236}">
                <a16:creationId xmlns:a16="http://schemas.microsoft.com/office/drawing/2014/main" id="{FE0BA950-5F27-4A5B-8DBA-CF89D90D087E}"/>
              </a:ext>
            </a:extLst>
          </p:cNvPr>
          <p:cNvSpPr>
            <a:spLocks noGrp="1"/>
          </p:cNvSpPr>
          <p:nvPr>
            <p:ph type="subTitle" idx="1"/>
          </p:nvPr>
        </p:nvSpPr>
        <p:spPr/>
        <p:txBody>
          <a:bodyPr>
            <a:normAutofit/>
          </a:bodyPr>
          <a:lstStyle/>
          <a:p>
            <a:r>
              <a:rPr lang="en-GB" sz="4000" b="1" dirty="0">
                <a:latin typeface="SassoonPrimaryType" panose="00000400000000000000" pitchFamily="2" charset="0"/>
              </a:rPr>
              <a:t>Meet the Teacher</a:t>
            </a:r>
          </a:p>
          <a:p>
            <a:r>
              <a:rPr lang="en-GB" sz="4000" b="1" dirty="0">
                <a:latin typeface="SassoonPrimaryType" panose="00000400000000000000" pitchFamily="2" charset="0"/>
              </a:rPr>
              <a:t>Maths Workshop </a:t>
            </a:r>
          </a:p>
        </p:txBody>
      </p:sp>
      <p:pic>
        <p:nvPicPr>
          <p:cNvPr id="4" name="Picture 3" descr="Logo&#10;&#10;Description automatically generated">
            <a:extLst>
              <a:ext uri="{FF2B5EF4-FFF2-40B4-BE49-F238E27FC236}">
                <a16:creationId xmlns:a16="http://schemas.microsoft.com/office/drawing/2014/main" id="{FE4F87C6-3033-4511-85CF-701590F2089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43117" y="222354"/>
            <a:ext cx="2049865" cy="2167425"/>
          </a:xfrm>
          <a:prstGeom prst="rect">
            <a:avLst/>
          </a:prstGeom>
        </p:spPr>
      </p:pic>
    </p:spTree>
    <p:extLst>
      <p:ext uri="{BB962C8B-B14F-4D97-AF65-F5344CB8AC3E}">
        <p14:creationId xmlns:p14="http://schemas.microsoft.com/office/powerpoint/2010/main" val="14516280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0BD05C-7F06-4FFE-BA94-0E013CD56AE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11500"/>
                    </a14:imgEffect>
                    <a14:imgEffect>
                      <a14:saturation sat="356000"/>
                    </a14:imgEffect>
                  </a14:imgLayer>
                </a14:imgProps>
              </a:ext>
            </a:extLst>
          </a:blip>
          <a:stretch>
            <a:fillRect/>
          </a:stretch>
        </p:blipFill>
        <p:spPr>
          <a:xfrm>
            <a:off x="2774016" y="174176"/>
            <a:ext cx="5717055" cy="6509648"/>
          </a:xfrm>
          <a:prstGeom prst="rect">
            <a:avLst/>
          </a:prstGeom>
          <a:noFill/>
          <a:effectLst>
            <a:outerShdw blurRad="50800" dist="50800" dir="5400000" sx="193000" sy="193000" algn="ctr" rotWithShape="0">
              <a:srgbClr val="000000">
                <a:alpha val="0"/>
              </a:srgbClr>
            </a:outerShdw>
            <a:softEdge rad="825500"/>
          </a:effectLst>
        </p:spPr>
      </p:pic>
      <p:sp>
        <p:nvSpPr>
          <p:cNvPr id="2" name="Rectangle 1">
            <a:extLst>
              <a:ext uri="{FF2B5EF4-FFF2-40B4-BE49-F238E27FC236}">
                <a16:creationId xmlns:a16="http://schemas.microsoft.com/office/drawing/2014/main" id="{DDBE1146-6438-4859-A003-7ED9BB5B57B2}"/>
              </a:ext>
            </a:extLst>
          </p:cNvPr>
          <p:cNvSpPr/>
          <p:nvPr/>
        </p:nvSpPr>
        <p:spPr>
          <a:xfrm>
            <a:off x="245644" y="457976"/>
            <a:ext cx="11354463" cy="6296147"/>
          </a:xfrm>
          <a:prstGeom prst="rect">
            <a:avLst/>
          </a:prstGeom>
        </p:spPr>
        <p:txBody>
          <a:bodyPr wrap="square">
            <a:spAutoFit/>
          </a:bodyPr>
          <a:lstStyle/>
          <a:p>
            <a:pPr>
              <a:lnSpc>
                <a:spcPts val="2100"/>
              </a:lnSpc>
              <a:spcAft>
                <a:spcPts val="750"/>
              </a:spcAft>
            </a:pPr>
            <a:r>
              <a:rPr lang="en-GB" sz="2800" b="1" dirty="0">
                <a:solidFill>
                  <a:srgbClr val="C00000"/>
                </a:solidFill>
                <a:latin typeface="SassoonPrimaryType" panose="00000400000000000000" pitchFamily="2" charset="0"/>
                <a:ea typeface="Times New Roman" panose="02020603050405020304" pitchFamily="18" charset="0"/>
                <a:cs typeface="Times New Roman" panose="02020603050405020304" pitchFamily="18" charset="0"/>
              </a:rPr>
              <a:t>Why Are Mental Maths Strategies Important?</a:t>
            </a:r>
          </a:p>
          <a:p>
            <a:pPr>
              <a:lnSpc>
                <a:spcPts val="2100"/>
              </a:lnSpc>
              <a:spcAft>
                <a:spcPts val="750"/>
              </a:spcAft>
            </a:pPr>
            <a:endParaRPr lang="en-GB" sz="800" dirty="0">
              <a:solidFill>
                <a:srgbClr val="C00000"/>
              </a:solidFill>
              <a:effectLst/>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r>
              <a:rPr lang="en-GB" sz="24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Mental strategies are the foundations for most of the areas of mathematics that use numbers and the foundation of any written or formal method.</a:t>
            </a:r>
            <a:endParaRPr lang="en-GB" sz="2400" dirty="0">
              <a:effectLst/>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r>
              <a:rPr lang="en-GB" sz="24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Without efficient mental strategies, children can often struggle to quickly and fluently calculate.</a:t>
            </a:r>
          </a:p>
          <a:p>
            <a:pPr>
              <a:lnSpc>
                <a:spcPts val="2100"/>
              </a:lnSpc>
              <a:spcAft>
                <a:spcPts val="750"/>
              </a:spcAft>
            </a:pPr>
            <a:endParaRPr lang="en-GB" sz="800" b="1"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endParaRPr>
          </a:p>
          <a:p>
            <a:pPr>
              <a:lnSpc>
                <a:spcPts val="2100"/>
              </a:lnSpc>
              <a:spcAft>
                <a:spcPts val="750"/>
              </a:spcAft>
            </a:pPr>
            <a:r>
              <a:rPr lang="en-GB" sz="2800" b="1" dirty="0">
                <a:solidFill>
                  <a:srgbClr val="C00000"/>
                </a:solidFill>
                <a:latin typeface="SassoonPrimaryType" panose="00000400000000000000" pitchFamily="2" charset="0"/>
                <a:ea typeface="Times New Roman" panose="02020603050405020304" pitchFamily="18" charset="0"/>
                <a:cs typeface="Times New Roman" panose="02020603050405020304" pitchFamily="18" charset="0"/>
              </a:rPr>
              <a:t>What is fluency in mathematics</a:t>
            </a:r>
          </a:p>
          <a:p>
            <a:pPr>
              <a:lnSpc>
                <a:spcPts val="2100"/>
              </a:lnSpc>
              <a:spcAft>
                <a:spcPts val="750"/>
              </a:spcAft>
            </a:pPr>
            <a:endParaRPr lang="en-GB" sz="800" dirty="0">
              <a:solidFill>
                <a:srgbClr val="C00000"/>
              </a:solidFill>
              <a:effectLst/>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r>
              <a:rPr lang="en-GB" sz="2400" i="1"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a:t>
            </a:r>
            <a:r>
              <a:rPr lang="en-GB" sz="24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Fluency in maths is not simply being able to ‘recall’ known facts, it is how children can use and apply these facts, including </a:t>
            </a:r>
            <a:r>
              <a:rPr lang="en-GB" sz="2400" b="1"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through a range of mental maths strategies</a:t>
            </a:r>
            <a:r>
              <a:rPr lang="en-GB" sz="24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 that are important.</a:t>
            </a:r>
            <a:endParaRPr lang="en-GB" sz="2400" dirty="0">
              <a:effectLst/>
              <a:latin typeface="SassoonPrimaryType" panose="00000400000000000000" pitchFamily="2" charset="0"/>
              <a:ea typeface="Calibri" panose="020F0502020204030204" pitchFamily="34" charset="0"/>
              <a:cs typeface="Times New Roman" panose="02020603050405020304" pitchFamily="18" charset="0"/>
            </a:endParaRPr>
          </a:p>
          <a:p>
            <a:pPr>
              <a:lnSpc>
                <a:spcPts val="2100"/>
              </a:lnSpc>
              <a:spcAft>
                <a:spcPts val="800"/>
              </a:spcAft>
            </a:pPr>
            <a:r>
              <a:rPr lang="en-GB" sz="2400" i="1" spc="4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“Low achievers are often low achievers not because they know less, but because they don’t use numbers flexibly.” – Jo </a:t>
            </a:r>
            <a:r>
              <a:rPr lang="en-GB" sz="2400" i="1" spc="40" dirty="0" err="1">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Boaler</a:t>
            </a:r>
            <a:endParaRPr lang="en-GB" sz="2400" dirty="0">
              <a:effectLst/>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endParaRPr lang="en-GB" dirty="0">
              <a:effectLst/>
              <a:latin typeface="SassoonPrimaryType" panose="000004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40349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C1B84C-220D-4DEE-AEB8-DE5C561FE008}"/>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22508" y="174176"/>
            <a:ext cx="5717055" cy="6509648"/>
          </a:xfrm>
          <a:prstGeom prst="rect">
            <a:avLst/>
          </a:prstGeom>
          <a:noFill/>
          <a:effectLst>
            <a:softEdge rad="825500"/>
          </a:effectLst>
        </p:spPr>
      </p:pic>
      <p:sp>
        <p:nvSpPr>
          <p:cNvPr id="4" name="Rectangle 3">
            <a:extLst>
              <a:ext uri="{FF2B5EF4-FFF2-40B4-BE49-F238E27FC236}">
                <a16:creationId xmlns:a16="http://schemas.microsoft.com/office/drawing/2014/main" id="{9ACE9195-DB57-4A48-9682-CA7D49FE2062}"/>
              </a:ext>
            </a:extLst>
          </p:cNvPr>
          <p:cNvSpPr/>
          <p:nvPr/>
        </p:nvSpPr>
        <p:spPr>
          <a:xfrm>
            <a:off x="191662" y="352042"/>
            <a:ext cx="11808675" cy="5509200"/>
          </a:xfrm>
          <a:prstGeom prst="rect">
            <a:avLst/>
          </a:prstGeom>
        </p:spPr>
        <p:txBody>
          <a:bodyPr wrap="square">
            <a:spAutoFit/>
          </a:bodyPr>
          <a:lstStyle/>
          <a:p>
            <a:r>
              <a:rPr lang="en-GB" sz="2800" b="1" dirty="0">
                <a:solidFill>
                  <a:srgbClr val="C00000"/>
                </a:solidFill>
                <a:latin typeface="SassoonPrimaryType" panose="00000400000000000000" pitchFamily="2" charset="0"/>
                <a:ea typeface="Times New Roman" panose="02020603050405020304" pitchFamily="18" charset="0"/>
                <a:cs typeface="Times New Roman" panose="02020603050405020304" pitchFamily="18" charset="0"/>
              </a:rPr>
              <a:t>Developing Number Sense in Key Stage 1.</a:t>
            </a:r>
            <a:endParaRPr lang="en-GB" sz="2800" dirty="0">
              <a:solidFill>
                <a:srgbClr val="C00000"/>
              </a:solidFill>
              <a:latin typeface="SassoonPrimaryType" panose="00000400000000000000" pitchFamily="2" charset="0"/>
              <a:ea typeface="Calibri" panose="020F0502020204030204" pitchFamily="34" charset="0"/>
              <a:cs typeface="Times New Roman" panose="02020603050405020304" pitchFamily="18" charset="0"/>
            </a:endParaRPr>
          </a:p>
          <a:p>
            <a:endParaRPr lang="en-GB" dirty="0">
              <a:latin typeface="SassoonPrimaryType" panose="00000400000000000000" pitchFamily="2" charset="0"/>
            </a:endParaRPr>
          </a:p>
          <a:p>
            <a:r>
              <a:rPr lang="en-GB" sz="2400" dirty="0">
                <a:latin typeface="SassoonPrimaryType" panose="00000400000000000000" pitchFamily="2" charset="0"/>
              </a:rPr>
              <a:t>A solid foundation in number properties is central to pupils’ success in developing and applying mental maths strategies. </a:t>
            </a:r>
          </a:p>
          <a:p>
            <a:endParaRPr lang="en-GB" sz="2400" dirty="0">
              <a:latin typeface="SassoonPrimaryType" panose="00000400000000000000" pitchFamily="2" charset="0"/>
            </a:endParaRPr>
          </a:p>
          <a:p>
            <a:r>
              <a:rPr lang="en-GB" sz="2400" dirty="0">
                <a:latin typeface="SassoonPrimaryType" panose="00000400000000000000" pitchFamily="2" charset="0"/>
              </a:rPr>
              <a:t>In Key stage 1 children explore the development of number properties as pre-requisites for the development of mental maths strategies. </a:t>
            </a:r>
          </a:p>
          <a:p>
            <a:endParaRPr lang="en-GB" sz="2400" dirty="0">
              <a:latin typeface="SassoonPrimaryType" panose="00000400000000000000" pitchFamily="2" charset="0"/>
            </a:endParaRPr>
          </a:p>
          <a:p>
            <a:r>
              <a:rPr lang="en-GB" sz="2400" dirty="0">
                <a:latin typeface="SassoonPrimaryType" panose="00000400000000000000" pitchFamily="2" charset="0"/>
              </a:rPr>
              <a:t>i.e. they develop ‘Number Sense’</a:t>
            </a:r>
          </a:p>
          <a:p>
            <a:pPr marL="285750" indent="-285750">
              <a:buFont typeface="Arial" panose="020B0604020202020204" pitchFamily="34" charset="0"/>
              <a:buChar char="•"/>
            </a:pPr>
            <a:endParaRPr lang="en-GB" sz="2400" dirty="0">
              <a:latin typeface="SassoonPrimaryType" panose="00000400000000000000" pitchFamily="2" charset="0"/>
            </a:endParaRPr>
          </a:p>
          <a:p>
            <a:r>
              <a:rPr lang="en-GB" sz="2400" dirty="0">
                <a:latin typeface="SassoonPrimaryType" panose="00000400000000000000" pitchFamily="2" charset="0"/>
              </a:rPr>
              <a:t>Number sense is </a:t>
            </a:r>
            <a:r>
              <a:rPr lang="en-GB" sz="2400" b="1" dirty="0">
                <a:latin typeface="SassoonPrimaryType" panose="00000400000000000000" pitchFamily="2" charset="0"/>
              </a:rPr>
              <a:t>a person's ability to understand, relate, and connect numbers</a:t>
            </a:r>
            <a:r>
              <a:rPr lang="en-GB" sz="2400" dirty="0">
                <a:latin typeface="SassoonPrimaryType" panose="00000400000000000000" pitchFamily="2" charset="0"/>
              </a:rPr>
              <a:t>. </a:t>
            </a:r>
          </a:p>
          <a:p>
            <a:endParaRPr lang="en-GB" sz="2400" dirty="0">
              <a:latin typeface="SassoonPrimaryType" panose="00000400000000000000" pitchFamily="2" charset="0"/>
            </a:endParaRPr>
          </a:p>
          <a:p>
            <a:r>
              <a:rPr lang="en-GB" sz="2400" dirty="0">
                <a:latin typeface="SassoonPrimaryType" panose="00000400000000000000" pitchFamily="2" charset="0"/>
              </a:rPr>
              <a:t>Children with strong number sense think flexibly and fluently about numbers.</a:t>
            </a:r>
          </a:p>
          <a:p>
            <a:endParaRPr lang="en-GB" sz="2400" dirty="0">
              <a:latin typeface="SassoonPrimaryType" panose="00000400000000000000" pitchFamily="2" charset="0"/>
            </a:endParaRPr>
          </a:p>
          <a:p>
            <a:endParaRPr lang="en-GB" dirty="0">
              <a:latin typeface="SassoonPrimaryType" panose="00000400000000000000" pitchFamily="2" charset="0"/>
            </a:endParaRPr>
          </a:p>
        </p:txBody>
      </p:sp>
      <p:sp>
        <p:nvSpPr>
          <p:cNvPr id="6" name="Rectangle 5">
            <a:extLst>
              <a:ext uri="{FF2B5EF4-FFF2-40B4-BE49-F238E27FC236}">
                <a16:creationId xmlns:a16="http://schemas.microsoft.com/office/drawing/2014/main" id="{810D7C95-0B3E-436B-B510-13D534AC84AE}"/>
              </a:ext>
            </a:extLst>
          </p:cNvPr>
          <p:cNvSpPr/>
          <p:nvPr/>
        </p:nvSpPr>
        <p:spPr>
          <a:xfrm>
            <a:off x="474826" y="5586480"/>
            <a:ext cx="10035702" cy="369332"/>
          </a:xfrm>
          <a:prstGeom prst="rect">
            <a:avLst/>
          </a:prstGeom>
        </p:spPr>
        <p:txBody>
          <a:bodyPr wrap="square">
            <a:spAutoFit/>
          </a:bodyPr>
          <a:lstStyle/>
          <a:p>
            <a:r>
              <a:rPr lang="en-GB" i="1" u="sng" dirty="0">
                <a:solidFill>
                  <a:schemeClr val="dk2"/>
                </a:solidFill>
                <a:ea typeface="Calibri"/>
                <a:cs typeface="Calibri"/>
                <a:sym typeface="Calibri"/>
                <a:hlinkClick r:id="rId4">
                  <a:extLst>
                    <a:ext uri="{A12FA001-AC4F-418D-AE19-62706E023703}">
                      <ahyp:hlinkClr xmlns:ahyp="http://schemas.microsoft.com/office/drawing/2018/hyperlinkcolor" val="tx"/>
                    </a:ext>
                  </a:extLst>
                </a:hlinkClick>
              </a:rPr>
              <a:t>http://buildingnumbersense.blogspot.com/p/number-talks.html</a:t>
            </a:r>
            <a:r>
              <a:rPr lang="en-GB" i="1" dirty="0">
                <a:solidFill>
                  <a:schemeClr val="dk2"/>
                </a:solidFill>
                <a:ea typeface="Calibri"/>
                <a:cs typeface="Calibri"/>
                <a:sym typeface="Calibri"/>
              </a:rPr>
              <a:t> </a:t>
            </a:r>
            <a:endParaRPr lang="en-GB" dirty="0"/>
          </a:p>
        </p:txBody>
      </p:sp>
    </p:spTree>
    <p:extLst>
      <p:ext uri="{BB962C8B-B14F-4D97-AF65-F5344CB8AC3E}">
        <p14:creationId xmlns:p14="http://schemas.microsoft.com/office/powerpoint/2010/main" val="422709541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3B9937-3445-49AA-8CD5-8C3F963437E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844355" y="408637"/>
            <a:ext cx="5717055" cy="6509648"/>
          </a:xfrm>
          <a:prstGeom prst="rect">
            <a:avLst/>
          </a:prstGeom>
          <a:noFill/>
          <a:effectLst>
            <a:softEdge rad="825500"/>
          </a:effectLst>
        </p:spPr>
      </p:pic>
      <p:sp>
        <p:nvSpPr>
          <p:cNvPr id="2" name="Rectangle 1">
            <a:extLst>
              <a:ext uri="{FF2B5EF4-FFF2-40B4-BE49-F238E27FC236}">
                <a16:creationId xmlns:a16="http://schemas.microsoft.com/office/drawing/2014/main" id="{B79481A4-5849-4FDF-AFEF-D9A0068021C7}"/>
              </a:ext>
            </a:extLst>
          </p:cNvPr>
          <p:cNvSpPr/>
          <p:nvPr/>
        </p:nvSpPr>
        <p:spPr>
          <a:xfrm>
            <a:off x="242276" y="143561"/>
            <a:ext cx="11277601" cy="2523768"/>
          </a:xfrm>
          <a:prstGeom prst="rect">
            <a:avLst/>
          </a:prstGeom>
        </p:spPr>
        <p:txBody>
          <a:bodyPr wrap="square">
            <a:spAutoFit/>
          </a:bodyPr>
          <a:lstStyle/>
          <a:p>
            <a:r>
              <a:rPr lang="en-GB" sz="2400" dirty="0">
                <a:latin typeface="SassoonPrimaryType" panose="00000400000000000000" pitchFamily="2" charset="0"/>
              </a:rPr>
              <a:t>Throughout year 3 and 4 children have been applying their knowledge and understanding of number sense from Key Stage 1 to developing a range of mental strategies.</a:t>
            </a:r>
          </a:p>
          <a:p>
            <a:endParaRPr lang="en-GB" sz="2400" dirty="0">
              <a:latin typeface="SassoonPrimaryType" panose="00000400000000000000" pitchFamily="2" charset="0"/>
            </a:endParaRPr>
          </a:p>
          <a:p>
            <a:r>
              <a:rPr lang="en-GB" sz="2400" dirty="0">
                <a:latin typeface="SassoonPrimaryType" panose="00000400000000000000" pitchFamily="2" charset="0"/>
              </a:rPr>
              <a:t>Children have access to a range of manipulative or concrete resources to support their understanding.</a:t>
            </a:r>
          </a:p>
          <a:p>
            <a:endParaRPr lang="en-GB" sz="2000" dirty="0">
              <a:latin typeface="SassoonPrimaryType" panose="00000400000000000000" pitchFamily="2" charset="0"/>
            </a:endParaRPr>
          </a:p>
          <a:p>
            <a:endParaRPr lang="en-GB" dirty="0"/>
          </a:p>
        </p:txBody>
      </p:sp>
      <p:pic>
        <p:nvPicPr>
          <p:cNvPr id="3" name="Picture 2">
            <a:extLst>
              <a:ext uri="{FF2B5EF4-FFF2-40B4-BE49-F238E27FC236}">
                <a16:creationId xmlns:a16="http://schemas.microsoft.com/office/drawing/2014/main" id="{3E7F97C7-EDB5-4613-BDA9-3E864CBB437E}"/>
              </a:ext>
            </a:extLst>
          </p:cNvPr>
          <p:cNvPicPr>
            <a:picLocks noChangeAspect="1"/>
          </p:cNvPicPr>
          <p:nvPr/>
        </p:nvPicPr>
        <p:blipFill>
          <a:blip r:embed="rId4"/>
          <a:stretch>
            <a:fillRect/>
          </a:stretch>
        </p:blipFill>
        <p:spPr>
          <a:xfrm>
            <a:off x="552450" y="2216516"/>
            <a:ext cx="2552700" cy="1971675"/>
          </a:xfrm>
          <a:prstGeom prst="rect">
            <a:avLst/>
          </a:prstGeom>
        </p:spPr>
      </p:pic>
      <p:pic>
        <p:nvPicPr>
          <p:cNvPr id="5" name="Picture 4">
            <a:extLst>
              <a:ext uri="{FF2B5EF4-FFF2-40B4-BE49-F238E27FC236}">
                <a16:creationId xmlns:a16="http://schemas.microsoft.com/office/drawing/2014/main" id="{0F9E51D1-5856-4E42-A77D-01EB4FD14D9D}"/>
              </a:ext>
            </a:extLst>
          </p:cNvPr>
          <p:cNvPicPr>
            <a:picLocks noChangeAspect="1"/>
          </p:cNvPicPr>
          <p:nvPr/>
        </p:nvPicPr>
        <p:blipFill>
          <a:blip r:embed="rId5"/>
          <a:stretch>
            <a:fillRect/>
          </a:stretch>
        </p:blipFill>
        <p:spPr>
          <a:xfrm>
            <a:off x="6905625" y="2402253"/>
            <a:ext cx="4733925" cy="1600200"/>
          </a:xfrm>
          <a:prstGeom prst="rect">
            <a:avLst/>
          </a:prstGeom>
        </p:spPr>
      </p:pic>
      <p:pic>
        <p:nvPicPr>
          <p:cNvPr id="6" name="Picture 5">
            <a:extLst>
              <a:ext uri="{FF2B5EF4-FFF2-40B4-BE49-F238E27FC236}">
                <a16:creationId xmlns:a16="http://schemas.microsoft.com/office/drawing/2014/main" id="{B6EA1E39-F86F-4747-A478-346F23592625}"/>
              </a:ext>
            </a:extLst>
          </p:cNvPr>
          <p:cNvPicPr>
            <a:picLocks noChangeAspect="1"/>
          </p:cNvPicPr>
          <p:nvPr/>
        </p:nvPicPr>
        <p:blipFill>
          <a:blip r:embed="rId6"/>
          <a:stretch>
            <a:fillRect/>
          </a:stretch>
        </p:blipFill>
        <p:spPr>
          <a:xfrm>
            <a:off x="1396512" y="4553704"/>
            <a:ext cx="3417275" cy="1999068"/>
          </a:xfrm>
          <a:prstGeom prst="rect">
            <a:avLst/>
          </a:prstGeom>
        </p:spPr>
      </p:pic>
      <p:pic>
        <p:nvPicPr>
          <p:cNvPr id="7" name="Picture 6">
            <a:extLst>
              <a:ext uri="{FF2B5EF4-FFF2-40B4-BE49-F238E27FC236}">
                <a16:creationId xmlns:a16="http://schemas.microsoft.com/office/drawing/2014/main" id="{FB93E8F4-1F69-4B43-AFE7-BBD067C45F66}"/>
              </a:ext>
            </a:extLst>
          </p:cNvPr>
          <p:cNvPicPr>
            <a:picLocks noChangeAspect="1"/>
          </p:cNvPicPr>
          <p:nvPr/>
        </p:nvPicPr>
        <p:blipFill>
          <a:blip r:embed="rId7"/>
          <a:stretch>
            <a:fillRect/>
          </a:stretch>
        </p:blipFill>
        <p:spPr>
          <a:xfrm>
            <a:off x="5568461" y="4379263"/>
            <a:ext cx="5781675" cy="838200"/>
          </a:xfrm>
          <a:prstGeom prst="rect">
            <a:avLst/>
          </a:prstGeom>
        </p:spPr>
      </p:pic>
      <p:pic>
        <p:nvPicPr>
          <p:cNvPr id="8" name="Picture 7">
            <a:extLst>
              <a:ext uri="{FF2B5EF4-FFF2-40B4-BE49-F238E27FC236}">
                <a16:creationId xmlns:a16="http://schemas.microsoft.com/office/drawing/2014/main" id="{AB424C7F-E7AC-4231-B810-8E6A2A7261B6}"/>
              </a:ext>
            </a:extLst>
          </p:cNvPr>
          <p:cNvPicPr>
            <a:picLocks noChangeAspect="1"/>
          </p:cNvPicPr>
          <p:nvPr/>
        </p:nvPicPr>
        <p:blipFill>
          <a:blip r:embed="rId8"/>
          <a:stretch>
            <a:fillRect/>
          </a:stretch>
        </p:blipFill>
        <p:spPr>
          <a:xfrm>
            <a:off x="5670573" y="5209853"/>
            <a:ext cx="5781674" cy="1386249"/>
          </a:xfrm>
          <a:prstGeom prst="rect">
            <a:avLst/>
          </a:prstGeom>
        </p:spPr>
      </p:pic>
      <p:pic>
        <p:nvPicPr>
          <p:cNvPr id="9" name="Picture 8">
            <a:extLst>
              <a:ext uri="{FF2B5EF4-FFF2-40B4-BE49-F238E27FC236}">
                <a16:creationId xmlns:a16="http://schemas.microsoft.com/office/drawing/2014/main" id="{59A233B7-759B-4151-8A67-64F8A6B8DCFB}"/>
              </a:ext>
            </a:extLst>
          </p:cNvPr>
          <p:cNvPicPr>
            <a:picLocks noChangeAspect="1"/>
          </p:cNvPicPr>
          <p:nvPr/>
        </p:nvPicPr>
        <p:blipFill>
          <a:blip r:embed="rId9"/>
          <a:stretch>
            <a:fillRect/>
          </a:stretch>
        </p:blipFill>
        <p:spPr>
          <a:xfrm>
            <a:off x="3931037" y="2254616"/>
            <a:ext cx="2209800" cy="1933575"/>
          </a:xfrm>
          <a:prstGeom prst="rect">
            <a:avLst/>
          </a:prstGeom>
        </p:spPr>
      </p:pic>
    </p:spTree>
    <p:extLst>
      <p:ext uri="{BB962C8B-B14F-4D97-AF65-F5344CB8AC3E}">
        <p14:creationId xmlns:p14="http://schemas.microsoft.com/office/powerpoint/2010/main" val="358529648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9606A3-9DE8-46D3-BFE6-8127EEE0612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22508" y="174176"/>
            <a:ext cx="5717055" cy="6509648"/>
          </a:xfrm>
          <a:prstGeom prst="rect">
            <a:avLst/>
          </a:prstGeom>
          <a:noFill/>
          <a:effectLst>
            <a:softEdge rad="825500"/>
          </a:effectLst>
        </p:spPr>
      </p:pic>
      <p:sp>
        <p:nvSpPr>
          <p:cNvPr id="4" name="Rectangle 3">
            <a:extLst>
              <a:ext uri="{FF2B5EF4-FFF2-40B4-BE49-F238E27FC236}">
                <a16:creationId xmlns:a16="http://schemas.microsoft.com/office/drawing/2014/main" id="{8DAE3682-6CA1-476F-8851-B1D62FBE776D}"/>
              </a:ext>
            </a:extLst>
          </p:cNvPr>
          <p:cNvSpPr/>
          <p:nvPr/>
        </p:nvSpPr>
        <p:spPr>
          <a:xfrm>
            <a:off x="476740" y="174176"/>
            <a:ext cx="10793046" cy="6370975"/>
          </a:xfrm>
          <a:prstGeom prst="rect">
            <a:avLst/>
          </a:prstGeom>
        </p:spPr>
        <p:txBody>
          <a:bodyPr wrap="square">
            <a:spAutoFit/>
          </a:bodyPr>
          <a:lstStyle/>
          <a:p>
            <a:pPr fontAlgn="base"/>
            <a:r>
              <a:rPr lang="en-GB" sz="2400" b="1" dirty="0">
                <a:solidFill>
                  <a:srgbClr val="C00000"/>
                </a:solidFill>
                <a:latin typeface="SassoonPrimaryType" panose="00000400000000000000" pitchFamily="2" charset="0"/>
              </a:rPr>
              <a:t>Mental strategies introduced from Year 1:</a:t>
            </a:r>
          </a:p>
          <a:p>
            <a:pPr fontAlgn="base">
              <a:buFont typeface="Arial" panose="020B0604020202020204" pitchFamily="34" charset="0"/>
              <a:buChar char="•"/>
            </a:pPr>
            <a:endParaRPr lang="en-GB" sz="2400" b="1" dirty="0">
              <a:solidFill>
                <a:srgbClr val="C00000"/>
              </a:solidFill>
              <a:latin typeface="SassoonPrimaryType" panose="00000400000000000000" pitchFamily="2" charset="0"/>
            </a:endParaRPr>
          </a:p>
          <a:p>
            <a:pPr marL="342900" indent="-342900" fontAlgn="base">
              <a:buFont typeface="Arial" panose="020B0604020202020204" pitchFamily="34" charset="0"/>
              <a:buChar char="•"/>
            </a:pPr>
            <a:r>
              <a:rPr lang="en-GB" sz="2400" b="1" dirty="0">
                <a:solidFill>
                  <a:srgbClr val="333333"/>
                </a:solidFill>
                <a:latin typeface="SassoonPrimaryType" panose="00000400000000000000" pitchFamily="2" charset="0"/>
              </a:rPr>
              <a:t>Using number bonds (pairs) to 1, 10, 100 etc.</a:t>
            </a:r>
            <a:r>
              <a:rPr lang="en-GB" sz="2400" dirty="0">
                <a:solidFill>
                  <a:srgbClr val="333333"/>
                </a:solidFill>
                <a:latin typeface="SassoonPrimaryType" panose="00000400000000000000" pitchFamily="2" charset="0"/>
              </a:rPr>
              <a:t> </a:t>
            </a:r>
          </a:p>
          <a:p>
            <a:pPr marL="342900" indent="-342900" fontAlgn="base">
              <a:buFont typeface="Arial" panose="020B0604020202020204" pitchFamily="34" charset="0"/>
              <a:buChar char="•"/>
            </a:pPr>
            <a:r>
              <a:rPr lang="en-GB" sz="2400" b="1" dirty="0">
                <a:solidFill>
                  <a:srgbClr val="333333"/>
                </a:solidFill>
                <a:latin typeface="SassoonPrimaryType" panose="00000400000000000000" pitchFamily="2" charset="0"/>
              </a:rPr>
              <a:t>Adding near multiples of ten and adjusting;</a:t>
            </a:r>
            <a:r>
              <a:rPr lang="en-GB" sz="2400" dirty="0">
                <a:solidFill>
                  <a:srgbClr val="333333"/>
                </a:solidFill>
                <a:latin typeface="SassoonPrimaryType" panose="00000400000000000000" pitchFamily="2" charset="0"/>
              </a:rPr>
              <a:t> </a:t>
            </a:r>
          </a:p>
          <a:p>
            <a:pPr marL="342900" indent="-342900" fontAlgn="base">
              <a:buFont typeface="Arial" panose="020B0604020202020204" pitchFamily="34" charset="0"/>
              <a:buChar char="•"/>
            </a:pPr>
            <a:r>
              <a:rPr lang="en-GB" sz="2400" b="1" dirty="0">
                <a:solidFill>
                  <a:srgbClr val="333333"/>
                </a:solidFill>
                <a:latin typeface="SassoonPrimaryType" panose="00000400000000000000" pitchFamily="2" charset="0"/>
              </a:rPr>
              <a:t>Partitioning and Recombining;</a:t>
            </a:r>
          </a:p>
          <a:p>
            <a:pPr marL="342900" indent="-342900" fontAlgn="base">
              <a:buFont typeface="Arial" panose="020B0604020202020204" pitchFamily="34" charset="0"/>
              <a:buChar char="•"/>
            </a:pPr>
            <a:r>
              <a:rPr lang="en-GB" sz="2400" b="1" dirty="0">
                <a:solidFill>
                  <a:srgbClr val="333333"/>
                </a:solidFill>
                <a:latin typeface="SassoonPrimaryType" panose="00000400000000000000" pitchFamily="2" charset="0"/>
              </a:rPr>
              <a:t>Bridging though ten;</a:t>
            </a:r>
            <a:r>
              <a:rPr lang="en-GB" sz="2400" dirty="0">
                <a:solidFill>
                  <a:srgbClr val="333333"/>
                </a:solidFill>
                <a:latin typeface="SassoonPrimaryType" panose="00000400000000000000" pitchFamily="2" charset="0"/>
              </a:rPr>
              <a:t> </a:t>
            </a:r>
          </a:p>
          <a:p>
            <a:pPr marL="342900" indent="-342900" fontAlgn="base">
              <a:buFont typeface="Arial" panose="020B0604020202020204" pitchFamily="34" charset="0"/>
              <a:buChar char="•"/>
            </a:pPr>
            <a:r>
              <a:rPr lang="en-GB" sz="2400" b="1" dirty="0">
                <a:solidFill>
                  <a:srgbClr val="333333"/>
                </a:solidFill>
                <a:latin typeface="SassoonPrimaryType" panose="00000400000000000000" pitchFamily="2" charset="0"/>
              </a:rPr>
              <a:t>Use relationships between operations;</a:t>
            </a:r>
          </a:p>
          <a:p>
            <a:pPr marL="342900" indent="-342900" fontAlgn="base">
              <a:buFont typeface="Arial" panose="020B0604020202020204" pitchFamily="34" charset="0"/>
              <a:buChar char="•"/>
            </a:pPr>
            <a:r>
              <a:rPr lang="en-GB" sz="2400" b="1" dirty="0">
                <a:solidFill>
                  <a:srgbClr val="333333"/>
                </a:solidFill>
                <a:latin typeface="SassoonPrimaryType" panose="00000400000000000000" pitchFamily="2" charset="0"/>
              </a:rPr>
              <a:t>Using known number facts;</a:t>
            </a:r>
          </a:p>
          <a:p>
            <a:pPr fontAlgn="base"/>
            <a:endParaRPr lang="en-GB" sz="2400" b="1" dirty="0">
              <a:solidFill>
                <a:srgbClr val="333333"/>
              </a:solidFill>
              <a:latin typeface="SassoonPrimaryType" panose="00000400000000000000" pitchFamily="2" charset="0"/>
            </a:endParaRPr>
          </a:p>
          <a:p>
            <a:pPr fontAlgn="base">
              <a:buFont typeface="Arial" panose="020B0604020202020204" pitchFamily="34" charset="0"/>
              <a:buChar char="•"/>
            </a:pPr>
            <a:endParaRPr lang="en-GB" sz="2400" dirty="0">
              <a:solidFill>
                <a:srgbClr val="333333"/>
              </a:solidFill>
              <a:highlight>
                <a:srgbClr val="FFFF00"/>
              </a:highlight>
              <a:latin typeface="SassoonPrimaryType" panose="00000400000000000000" pitchFamily="2" charset="0"/>
            </a:endParaRPr>
          </a:p>
          <a:p>
            <a:pPr fontAlgn="base">
              <a:buFont typeface="Arial" panose="020B0604020202020204" pitchFamily="34" charset="0"/>
              <a:buChar char="•"/>
            </a:pPr>
            <a:r>
              <a:rPr lang="en-GB" sz="2400" b="1" dirty="0">
                <a:solidFill>
                  <a:srgbClr val="333333"/>
                </a:solidFill>
                <a:latin typeface="SassoonPrimaryType" panose="00000400000000000000" pitchFamily="2" charset="0"/>
              </a:rPr>
              <a:t>Doubling and near doubling;</a:t>
            </a:r>
            <a:endParaRPr lang="en-GB" sz="2400" dirty="0">
              <a:solidFill>
                <a:srgbClr val="333333"/>
              </a:solidFill>
              <a:latin typeface="SassoonPrimaryType" panose="00000400000000000000" pitchFamily="2" charset="0"/>
            </a:endParaRPr>
          </a:p>
          <a:p>
            <a:pPr fontAlgn="base">
              <a:buFont typeface="Arial" panose="020B0604020202020204" pitchFamily="34" charset="0"/>
              <a:buChar char="•"/>
            </a:pPr>
            <a:r>
              <a:rPr lang="en-GB" sz="2400" dirty="0">
                <a:solidFill>
                  <a:srgbClr val="333333"/>
                </a:solidFill>
                <a:latin typeface="SassoonPrimaryType" panose="00000400000000000000" pitchFamily="2" charset="0"/>
              </a:rPr>
              <a:t>For example, if I know that double 250 is 500 then 250 + 260 will double 250 add 10. </a:t>
            </a:r>
          </a:p>
          <a:p>
            <a:pPr fontAlgn="base">
              <a:buFont typeface="Arial" panose="020B0604020202020204" pitchFamily="34" charset="0"/>
              <a:buChar char="•"/>
            </a:pPr>
            <a:endParaRPr lang="en-GB" sz="2400" dirty="0">
              <a:solidFill>
                <a:srgbClr val="000000"/>
              </a:solidFill>
              <a:latin typeface="SassoonPrimaryType" panose="00000400000000000000" pitchFamily="2" charset="0"/>
            </a:endParaRPr>
          </a:p>
          <a:p>
            <a:pPr fontAlgn="base">
              <a:buFont typeface="Arial" panose="020B0604020202020204" pitchFamily="34" charset="0"/>
              <a:buChar char="•"/>
            </a:pPr>
            <a:r>
              <a:rPr lang="en-GB" sz="2400" b="1" dirty="0">
                <a:solidFill>
                  <a:srgbClr val="333333"/>
                </a:solidFill>
                <a:latin typeface="SassoonPrimaryType" panose="00000400000000000000" pitchFamily="2" charset="0"/>
              </a:rPr>
              <a:t>Counting on;</a:t>
            </a:r>
            <a:endParaRPr lang="en-GB" sz="2400" dirty="0">
              <a:solidFill>
                <a:srgbClr val="333333"/>
              </a:solidFill>
              <a:latin typeface="SassoonPrimaryType" panose="00000400000000000000" pitchFamily="2" charset="0"/>
            </a:endParaRPr>
          </a:p>
          <a:p>
            <a:pPr fontAlgn="base">
              <a:buFont typeface="Arial" panose="020B0604020202020204" pitchFamily="34" charset="0"/>
              <a:buChar char="•"/>
            </a:pPr>
            <a:r>
              <a:rPr lang="en-GB" sz="2400" dirty="0">
                <a:solidFill>
                  <a:srgbClr val="333333"/>
                </a:solidFill>
                <a:latin typeface="SassoonPrimaryType" panose="00000400000000000000" pitchFamily="2" charset="0"/>
              </a:rPr>
              <a:t>For example, because the difference between 134 and 128 is going to be small, I can count on from 128 to 134. </a:t>
            </a:r>
            <a:endParaRPr lang="en-GB" sz="2400" dirty="0">
              <a:solidFill>
                <a:srgbClr val="000000"/>
              </a:solidFill>
              <a:latin typeface="SassoonPrimaryType" panose="00000400000000000000" pitchFamily="2" charset="0"/>
            </a:endParaRPr>
          </a:p>
        </p:txBody>
      </p:sp>
    </p:spTree>
    <p:extLst>
      <p:ext uri="{BB962C8B-B14F-4D97-AF65-F5344CB8AC3E}">
        <p14:creationId xmlns:p14="http://schemas.microsoft.com/office/powerpoint/2010/main" val="32231030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0E59EC-F77C-48B4-B939-4FAC918718F3}"/>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Rectangle 1">
            <a:extLst>
              <a:ext uri="{FF2B5EF4-FFF2-40B4-BE49-F238E27FC236}">
                <a16:creationId xmlns:a16="http://schemas.microsoft.com/office/drawing/2014/main" id="{10313116-5820-42DE-A15D-A022CA7F5F39}"/>
              </a:ext>
            </a:extLst>
          </p:cNvPr>
          <p:cNvSpPr/>
          <p:nvPr/>
        </p:nvSpPr>
        <p:spPr>
          <a:xfrm>
            <a:off x="515815" y="271027"/>
            <a:ext cx="10839939" cy="8032968"/>
          </a:xfrm>
          <a:prstGeom prst="rect">
            <a:avLst/>
          </a:prstGeom>
        </p:spPr>
        <p:txBody>
          <a:bodyPr wrap="square">
            <a:spAutoFit/>
          </a:bodyPr>
          <a:lstStyle/>
          <a:p>
            <a:r>
              <a:rPr lang="en-GB" sz="2400" b="1" dirty="0">
                <a:solidFill>
                  <a:srgbClr val="C00000"/>
                </a:solidFill>
                <a:latin typeface="SassoonPrimaryType" panose="00000400000000000000" pitchFamily="2" charset="0"/>
              </a:rPr>
              <a:t>Using number bonds (pairs) to 1, 10, 100 etc.</a:t>
            </a:r>
            <a:r>
              <a:rPr lang="en-GB" sz="2400" dirty="0">
                <a:solidFill>
                  <a:srgbClr val="C00000"/>
                </a:solidFill>
                <a:latin typeface="SassoonPrimaryType" panose="00000400000000000000" pitchFamily="2" charset="0"/>
              </a:rPr>
              <a:t> </a:t>
            </a:r>
          </a:p>
          <a:p>
            <a:endParaRPr lang="en-GB" sz="3200" dirty="0">
              <a:solidFill>
                <a:srgbClr val="333333"/>
              </a:solidFill>
              <a:latin typeface="SassoonPrimaryType" panose="00000400000000000000" pitchFamily="2" charset="0"/>
            </a:endParaRPr>
          </a:p>
          <a:p>
            <a:r>
              <a:rPr lang="en-GB" sz="3200" dirty="0">
                <a:latin typeface="SassoonPrimaryType" panose="00000400000000000000" pitchFamily="2" charset="0"/>
              </a:rPr>
              <a:t>                                  </a:t>
            </a:r>
            <a:r>
              <a:rPr lang="en-GB" sz="4000" dirty="0">
                <a:latin typeface="SassoonPrimaryType" panose="00000400000000000000" pitchFamily="2" charset="0"/>
              </a:rPr>
              <a:t>8 + 2 =</a:t>
            </a:r>
          </a:p>
          <a:p>
            <a:endParaRPr lang="en-GB" sz="6000" dirty="0">
              <a:latin typeface="SassoonPrimaryType" panose="00000400000000000000" pitchFamily="2" charset="0"/>
            </a:endParaRPr>
          </a:p>
          <a:p>
            <a:endParaRPr lang="en-GB" sz="6000" dirty="0">
              <a:latin typeface="SassoonPrimaryType" panose="00000400000000000000" pitchFamily="2" charset="0"/>
            </a:endParaRPr>
          </a:p>
          <a:p>
            <a:endParaRPr lang="en-GB" sz="6000" dirty="0">
              <a:latin typeface="SassoonPrimaryType" panose="00000400000000000000" pitchFamily="2" charset="0"/>
            </a:endParaRPr>
          </a:p>
          <a:p>
            <a:r>
              <a:rPr lang="en-GB" sz="2400" b="1" dirty="0">
                <a:latin typeface="SassoonPrimaryType" panose="00000400000000000000" pitchFamily="2" charset="0"/>
              </a:rPr>
              <a:t>Which other related calculations can we find?	</a:t>
            </a:r>
          </a:p>
          <a:p>
            <a:endParaRPr lang="en-GB" sz="24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p:txBody>
      </p:sp>
      <p:pic>
        <p:nvPicPr>
          <p:cNvPr id="3" name="Picture 2">
            <a:extLst>
              <a:ext uri="{FF2B5EF4-FFF2-40B4-BE49-F238E27FC236}">
                <a16:creationId xmlns:a16="http://schemas.microsoft.com/office/drawing/2014/main" id="{DCCDC66F-E7BC-4545-8CCB-9395D51286B6}"/>
              </a:ext>
            </a:extLst>
          </p:cNvPr>
          <p:cNvPicPr>
            <a:picLocks noChangeAspect="1"/>
          </p:cNvPicPr>
          <p:nvPr/>
        </p:nvPicPr>
        <p:blipFill>
          <a:blip r:embed="rId4"/>
          <a:stretch>
            <a:fillRect/>
          </a:stretch>
        </p:blipFill>
        <p:spPr>
          <a:xfrm>
            <a:off x="3458674" y="2090129"/>
            <a:ext cx="5274652" cy="2327545"/>
          </a:xfrm>
          <a:prstGeom prst="rect">
            <a:avLst/>
          </a:prstGeom>
        </p:spPr>
      </p:pic>
    </p:spTree>
    <p:extLst>
      <p:ext uri="{BB962C8B-B14F-4D97-AF65-F5344CB8AC3E}">
        <p14:creationId xmlns:p14="http://schemas.microsoft.com/office/powerpoint/2010/main" val="6456314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F8EAB2D-85FF-4B69-B34F-17D56754C9E5}"/>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10" name="Oval 9">
            <a:extLst>
              <a:ext uri="{FF2B5EF4-FFF2-40B4-BE49-F238E27FC236}">
                <a16:creationId xmlns:a16="http://schemas.microsoft.com/office/drawing/2014/main" id="{50A4C28A-0BC5-4A79-8547-68B3C920D98D}"/>
              </a:ext>
            </a:extLst>
          </p:cNvPr>
          <p:cNvSpPr/>
          <p:nvPr/>
        </p:nvSpPr>
        <p:spPr>
          <a:xfrm>
            <a:off x="1507787" y="1712068"/>
            <a:ext cx="1154754" cy="1152733"/>
          </a:xfrm>
          <a:prstGeom prst="ellipse">
            <a:avLst/>
          </a:prstGeom>
          <a:solidFill>
            <a:srgbClr val="FFFF00"/>
          </a:solidFill>
          <a:ln w="57150">
            <a:gradFill flip="none" rotWithShape="1">
              <a:gsLst>
                <a:gs pos="8000">
                  <a:schemeClr val="accent2">
                    <a:lumMod val="75000"/>
                  </a:schemeClr>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185D1A2-7062-4907-812A-47B7B5AA289B}"/>
              </a:ext>
            </a:extLst>
          </p:cNvPr>
          <p:cNvSpPr/>
          <p:nvPr/>
        </p:nvSpPr>
        <p:spPr>
          <a:xfrm>
            <a:off x="8566421" y="2276267"/>
            <a:ext cx="1154754" cy="1152733"/>
          </a:xfrm>
          <a:prstGeom prst="ellipse">
            <a:avLst/>
          </a:prstGeom>
          <a:solidFill>
            <a:srgbClr val="00B050"/>
          </a:solidFill>
          <a:ln w="57150">
            <a:gradFill flip="none" rotWithShape="1">
              <a:gsLst>
                <a:gs pos="8000">
                  <a:srgbClr val="92D050"/>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C6959E66-8F3E-43BC-8F35-FF09E1EE7A33}"/>
              </a:ext>
            </a:extLst>
          </p:cNvPr>
          <p:cNvSpPr/>
          <p:nvPr/>
        </p:nvSpPr>
        <p:spPr>
          <a:xfrm>
            <a:off x="2662541" y="2660511"/>
            <a:ext cx="1154754" cy="1152733"/>
          </a:xfrm>
          <a:prstGeom prst="ellipse">
            <a:avLst/>
          </a:prstGeom>
          <a:solidFill>
            <a:srgbClr val="FFFF00"/>
          </a:solidFill>
          <a:ln w="57150">
            <a:gradFill flip="none" rotWithShape="1">
              <a:gsLst>
                <a:gs pos="8000">
                  <a:schemeClr val="accent2">
                    <a:lumMod val="75000"/>
                  </a:schemeClr>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15C64CE-1F97-4747-B8D7-A50BEF337DC2}"/>
              </a:ext>
            </a:extLst>
          </p:cNvPr>
          <p:cNvSpPr/>
          <p:nvPr/>
        </p:nvSpPr>
        <p:spPr>
          <a:xfrm>
            <a:off x="601288" y="2679966"/>
            <a:ext cx="1154754" cy="1152733"/>
          </a:xfrm>
          <a:prstGeom prst="ellipse">
            <a:avLst/>
          </a:prstGeom>
          <a:solidFill>
            <a:srgbClr val="FFFF00"/>
          </a:solidFill>
          <a:ln w="57150">
            <a:gradFill flip="none" rotWithShape="1">
              <a:gsLst>
                <a:gs pos="8000">
                  <a:schemeClr val="accent2">
                    <a:lumMod val="75000"/>
                  </a:schemeClr>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E4992D9-0E1A-42B4-A516-70BB7C8A75F0}"/>
              </a:ext>
            </a:extLst>
          </p:cNvPr>
          <p:cNvSpPr/>
          <p:nvPr/>
        </p:nvSpPr>
        <p:spPr>
          <a:xfrm>
            <a:off x="1915944" y="4085615"/>
            <a:ext cx="1154754" cy="1152733"/>
          </a:xfrm>
          <a:prstGeom prst="ellipse">
            <a:avLst/>
          </a:prstGeom>
          <a:solidFill>
            <a:srgbClr val="FFFF00"/>
          </a:solidFill>
          <a:ln w="57150">
            <a:gradFill flip="none" rotWithShape="1">
              <a:gsLst>
                <a:gs pos="8000">
                  <a:schemeClr val="accent2">
                    <a:lumMod val="75000"/>
                  </a:schemeClr>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B01EDE-51C4-4FD4-931C-4FB20EB5AE3B}"/>
              </a:ext>
            </a:extLst>
          </p:cNvPr>
          <p:cNvSpPr/>
          <p:nvPr/>
        </p:nvSpPr>
        <p:spPr>
          <a:xfrm>
            <a:off x="353033" y="4328808"/>
            <a:ext cx="1154754" cy="1152733"/>
          </a:xfrm>
          <a:prstGeom prst="ellipse">
            <a:avLst/>
          </a:prstGeom>
          <a:solidFill>
            <a:srgbClr val="FFFF00"/>
          </a:solidFill>
          <a:ln w="57150">
            <a:gradFill flip="none" rotWithShape="1">
              <a:gsLst>
                <a:gs pos="8000">
                  <a:schemeClr val="accent2">
                    <a:lumMod val="75000"/>
                  </a:schemeClr>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8C8EDC2-6392-4F86-B478-3096A31EE7F8}"/>
              </a:ext>
            </a:extLst>
          </p:cNvPr>
          <p:cNvSpPr/>
          <p:nvPr/>
        </p:nvSpPr>
        <p:spPr>
          <a:xfrm>
            <a:off x="3378335" y="4328808"/>
            <a:ext cx="1154754" cy="1152733"/>
          </a:xfrm>
          <a:prstGeom prst="ellipse">
            <a:avLst/>
          </a:prstGeom>
          <a:solidFill>
            <a:srgbClr val="FFFF00"/>
          </a:solidFill>
          <a:ln w="57150">
            <a:gradFill flip="none" rotWithShape="1">
              <a:gsLst>
                <a:gs pos="8000">
                  <a:schemeClr val="accent2">
                    <a:lumMod val="75000"/>
                  </a:schemeClr>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E5080BAE-953A-4CDF-88D0-12249E77FB6D}"/>
              </a:ext>
            </a:extLst>
          </p:cNvPr>
          <p:cNvSpPr/>
          <p:nvPr/>
        </p:nvSpPr>
        <p:spPr>
          <a:xfrm>
            <a:off x="9854322" y="2718874"/>
            <a:ext cx="1154754" cy="1152733"/>
          </a:xfrm>
          <a:prstGeom prst="ellipse">
            <a:avLst/>
          </a:prstGeom>
          <a:solidFill>
            <a:srgbClr val="00B050"/>
          </a:solidFill>
          <a:ln w="57150">
            <a:gradFill flip="none" rotWithShape="1">
              <a:gsLst>
                <a:gs pos="8000">
                  <a:srgbClr val="92D050"/>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21884BE8-2517-4B9F-BC6D-8266BA357CDC}"/>
              </a:ext>
            </a:extLst>
          </p:cNvPr>
          <p:cNvSpPr/>
          <p:nvPr/>
        </p:nvSpPr>
        <p:spPr>
          <a:xfrm>
            <a:off x="8861695" y="3871607"/>
            <a:ext cx="1154754" cy="1152733"/>
          </a:xfrm>
          <a:prstGeom prst="ellipse">
            <a:avLst/>
          </a:prstGeom>
          <a:solidFill>
            <a:srgbClr val="00B050"/>
          </a:solidFill>
          <a:ln w="57150">
            <a:gradFill flip="none" rotWithShape="1">
              <a:gsLst>
                <a:gs pos="8000">
                  <a:srgbClr val="92D050"/>
                </a:gs>
                <a:gs pos="100000">
                  <a:schemeClr val="accent4">
                    <a:lumMod val="60000"/>
                    <a:lumOff val="4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DA5F5B71-3476-4BE3-8217-A744E84D40ED}"/>
              </a:ext>
            </a:extLst>
          </p:cNvPr>
          <p:cNvSpPr/>
          <p:nvPr/>
        </p:nvSpPr>
        <p:spPr>
          <a:xfrm>
            <a:off x="516013" y="491254"/>
            <a:ext cx="5724644" cy="461665"/>
          </a:xfrm>
          <a:prstGeom prst="rect">
            <a:avLst/>
          </a:prstGeom>
        </p:spPr>
        <p:txBody>
          <a:bodyPr wrap="none">
            <a:spAutoFit/>
          </a:bodyPr>
          <a:lstStyle/>
          <a:p>
            <a:r>
              <a:rPr lang="en-GB" sz="2400" b="1" dirty="0">
                <a:latin typeface="SassoonPrimaryType" panose="00000400000000000000" pitchFamily="2" charset="0"/>
              </a:rPr>
              <a:t>Which related calculations can we find?	</a:t>
            </a:r>
          </a:p>
        </p:txBody>
      </p:sp>
      <p:sp>
        <p:nvSpPr>
          <p:cNvPr id="2" name="TextBox 1">
            <a:extLst>
              <a:ext uri="{FF2B5EF4-FFF2-40B4-BE49-F238E27FC236}">
                <a16:creationId xmlns:a16="http://schemas.microsoft.com/office/drawing/2014/main" id="{F91BCD57-C19C-492E-BAC0-60BC69DEC124}"/>
              </a:ext>
            </a:extLst>
          </p:cNvPr>
          <p:cNvSpPr txBox="1"/>
          <p:nvPr/>
        </p:nvSpPr>
        <p:spPr>
          <a:xfrm>
            <a:off x="602960" y="5953085"/>
            <a:ext cx="1312984" cy="461665"/>
          </a:xfrm>
          <a:prstGeom prst="rect">
            <a:avLst/>
          </a:prstGeom>
          <a:noFill/>
        </p:spPr>
        <p:txBody>
          <a:bodyPr wrap="square" rtlCol="0">
            <a:spAutoFit/>
          </a:bodyPr>
          <a:lstStyle/>
          <a:p>
            <a:r>
              <a:rPr lang="en-GB" sz="2400" dirty="0"/>
              <a:t>100</a:t>
            </a:r>
          </a:p>
        </p:txBody>
      </p:sp>
      <p:sp>
        <p:nvSpPr>
          <p:cNvPr id="21" name="TextBox 20">
            <a:extLst>
              <a:ext uri="{FF2B5EF4-FFF2-40B4-BE49-F238E27FC236}">
                <a16:creationId xmlns:a16="http://schemas.microsoft.com/office/drawing/2014/main" id="{176F40CC-2BD3-4EA4-B2F3-EEF4676328F5}"/>
              </a:ext>
            </a:extLst>
          </p:cNvPr>
          <p:cNvSpPr txBox="1"/>
          <p:nvPr/>
        </p:nvSpPr>
        <p:spPr>
          <a:xfrm>
            <a:off x="601288" y="5630427"/>
            <a:ext cx="1312984" cy="461665"/>
          </a:xfrm>
          <a:prstGeom prst="rect">
            <a:avLst/>
          </a:prstGeom>
          <a:noFill/>
        </p:spPr>
        <p:txBody>
          <a:bodyPr wrap="square" rtlCol="0">
            <a:spAutoFit/>
          </a:bodyPr>
          <a:lstStyle/>
          <a:p>
            <a:r>
              <a:rPr lang="en-GB" sz="2400" dirty="0"/>
              <a:t>10</a:t>
            </a:r>
          </a:p>
        </p:txBody>
      </p:sp>
      <p:sp>
        <p:nvSpPr>
          <p:cNvPr id="22" name="TextBox 21">
            <a:extLst>
              <a:ext uri="{FF2B5EF4-FFF2-40B4-BE49-F238E27FC236}">
                <a16:creationId xmlns:a16="http://schemas.microsoft.com/office/drawing/2014/main" id="{08389B00-3125-4347-832A-088228FC346D}"/>
              </a:ext>
            </a:extLst>
          </p:cNvPr>
          <p:cNvSpPr txBox="1"/>
          <p:nvPr/>
        </p:nvSpPr>
        <p:spPr>
          <a:xfrm>
            <a:off x="601288" y="6275743"/>
            <a:ext cx="1312984" cy="461665"/>
          </a:xfrm>
          <a:prstGeom prst="rect">
            <a:avLst/>
          </a:prstGeom>
          <a:noFill/>
        </p:spPr>
        <p:txBody>
          <a:bodyPr wrap="square" rtlCol="0">
            <a:spAutoFit/>
          </a:bodyPr>
          <a:lstStyle/>
          <a:p>
            <a:r>
              <a:rPr lang="en-GB" sz="2400" dirty="0"/>
              <a:t>1000</a:t>
            </a:r>
          </a:p>
        </p:txBody>
      </p:sp>
      <p:sp>
        <p:nvSpPr>
          <p:cNvPr id="23" name="TextBox 22">
            <a:extLst>
              <a:ext uri="{FF2B5EF4-FFF2-40B4-BE49-F238E27FC236}">
                <a16:creationId xmlns:a16="http://schemas.microsoft.com/office/drawing/2014/main" id="{60344B68-4685-4F89-B303-2C6499D2C45C}"/>
              </a:ext>
            </a:extLst>
          </p:cNvPr>
          <p:cNvSpPr txBox="1"/>
          <p:nvPr/>
        </p:nvSpPr>
        <p:spPr>
          <a:xfrm>
            <a:off x="1603686" y="5603073"/>
            <a:ext cx="1312984" cy="461665"/>
          </a:xfrm>
          <a:prstGeom prst="rect">
            <a:avLst/>
          </a:prstGeom>
          <a:noFill/>
        </p:spPr>
        <p:txBody>
          <a:bodyPr wrap="square" rtlCol="0">
            <a:spAutoFit/>
          </a:bodyPr>
          <a:lstStyle/>
          <a:p>
            <a:r>
              <a:rPr lang="en-GB" sz="2400" dirty="0"/>
              <a:t>0.1</a:t>
            </a:r>
          </a:p>
        </p:txBody>
      </p:sp>
      <p:sp>
        <p:nvSpPr>
          <p:cNvPr id="24" name="TextBox 23">
            <a:extLst>
              <a:ext uri="{FF2B5EF4-FFF2-40B4-BE49-F238E27FC236}">
                <a16:creationId xmlns:a16="http://schemas.microsoft.com/office/drawing/2014/main" id="{93138995-12B2-44FD-ACDB-434C87639522}"/>
              </a:ext>
            </a:extLst>
          </p:cNvPr>
          <p:cNvSpPr txBox="1"/>
          <p:nvPr/>
        </p:nvSpPr>
        <p:spPr>
          <a:xfrm>
            <a:off x="1554182" y="5929638"/>
            <a:ext cx="1312984" cy="461665"/>
          </a:xfrm>
          <a:prstGeom prst="rect">
            <a:avLst/>
          </a:prstGeom>
          <a:noFill/>
        </p:spPr>
        <p:txBody>
          <a:bodyPr wrap="square" rtlCol="0">
            <a:spAutoFit/>
          </a:bodyPr>
          <a:lstStyle/>
          <a:p>
            <a:r>
              <a:rPr lang="en-GB" sz="2400" dirty="0"/>
              <a:t>0.01</a:t>
            </a:r>
          </a:p>
        </p:txBody>
      </p:sp>
    </p:spTree>
    <p:extLst>
      <p:ext uri="{BB962C8B-B14F-4D97-AF65-F5344CB8AC3E}">
        <p14:creationId xmlns:p14="http://schemas.microsoft.com/office/powerpoint/2010/main" val="403691642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BBA593-F36F-42CC-835C-051C63D4485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3" name="Rectangle 2">
            <a:extLst>
              <a:ext uri="{FF2B5EF4-FFF2-40B4-BE49-F238E27FC236}">
                <a16:creationId xmlns:a16="http://schemas.microsoft.com/office/drawing/2014/main" id="{40D421B6-1515-4BEF-83F7-B10256E9B159}"/>
              </a:ext>
            </a:extLst>
          </p:cNvPr>
          <p:cNvSpPr/>
          <p:nvPr/>
        </p:nvSpPr>
        <p:spPr>
          <a:xfrm>
            <a:off x="285142" y="277398"/>
            <a:ext cx="6129307" cy="461665"/>
          </a:xfrm>
          <a:prstGeom prst="rect">
            <a:avLst/>
          </a:prstGeom>
        </p:spPr>
        <p:txBody>
          <a:bodyPr wrap="none">
            <a:spAutoFit/>
          </a:bodyPr>
          <a:lstStyle/>
          <a:p>
            <a:r>
              <a:rPr lang="en-GB" sz="2400" b="1" dirty="0">
                <a:solidFill>
                  <a:srgbClr val="C00000"/>
                </a:solidFill>
                <a:latin typeface="SassoonPrimaryType" panose="00000400000000000000" pitchFamily="2" charset="0"/>
              </a:rPr>
              <a:t>Using number bonds (pairs) to find fact families</a:t>
            </a:r>
            <a:endParaRPr lang="en-GB" sz="2400" dirty="0">
              <a:solidFill>
                <a:srgbClr val="C00000"/>
              </a:solidFill>
              <a:latin typeface="SassoonPrimaryType" panose="00000400000000000000" pitchFamily="2" charset="0"/>
            </a:endParaRPr>
          </a:p>
        </p:txBody>
      </p:sp>
      <p:pic>
        <p:nvPicPr>
          <p:cNvPr id="4" name="Picture 3">
            <a:extLst>
              <a:ext uri="{FF2B5EF4-FFF2-40B4-BE49-F238E27FC236}">
                <a16:creationId xmlns:a16="http://schemas.microsoft.com/office/drawing/2014/main" id="{1C85359E-5A43-40BB-B910-B82935E1A068}"/>
              </a:ext>
            </a:extLst>
          </p:cNvPr>
          <p:cNvPicPr>
            <a:picLocks noChangeAspect="1"/>
          </p:cNvPicPr>
          <p:nvPr/>
        </p:nvPicPr>
        <p:blipFill>
          <a:blip r:embed="rId4"/>
          <a:stretch>
            <a:fillRect/>
          </a:stretch>
        </p:blipFill>
        <p:spPr>
          <a:xfrm>
            <a:off x="2019300" y="1092109"/>
            <a:ext cx="8153400" cy="1905000"/>
          </a:xfrm>
          <a:prstGeom prst="rect">
            <a:avLst/>
          </a:prstGeom>
        </p:spPr>
      </p:pic>
      <p:pic>
        <p:nvPicPr>
          <p:cNvPr id="5" name="Picture 4">
            <a:extLst>
              <a:ext uri="{FF2B5EF4-FFF2-40B4-BE49-F238E27FC236}">
                <a16:creationId xmlns:a16="http://schemas.microsoft.com/office/drawing/2014/main" id="{0AA9C5B1-5BA7-4240-8D7E-4B01EB533C28}"/>
              </a:ext>
            </a:extLst>
          </p:cNvPr>
          <p:cNvPicPr>
            <a:picLocks noChangeAspect="1"/>
          </p:cNvPicPr>
          <p:nvPr/>
        </p:nvPicPr>
        <p:blipFill>
          <a:blip r:embed="rId5"/>
          <a:stretch>
            <a:fillRect/>
          </a:stretch>
        </p:blipFill>
        <p:spPr>
          <a:xfrm>
            <a:off x="695223" y="3124200"/>
            <a:ext cx="3019425" cy="609600"/>
          </a:xfrm>
          <a:prstGeom prst="rect">
            <a:avLst/>
          </a:prstGeom>
        </p:spPr>
      </p:pic>
    </p:spTree>
    <p:extLst>
      <p:ext uri="{BB962C8B-B14F-4D97-AF65-F5344CB8AC3E}">
        <p14:creationId xmlns:p14="http://schemas.microsoft.com/office/powerpoint/2010/main" val="418073548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B869DD-5337-4E83-89CB-3336DDD9856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Rectangle 1">
            <a:extLst>
              <a:ext uri="{FF2B5EF4-FFF2-40B4-BE49-F238E27FC236}">
                <a16:creationId xmlns:a16="http://schemas.microsoft.com/office/drawing/2014/main" id="{85F9CD63-8557-4B21-8044-5BE83B581F94}"/>
              </a:ext>
            </a:extLst>
          </p:cNvPr>
          <p:cNvSpPr/>
          <p:nvPr/>
        </p:nvSpPr>
        <p:spPr>
          <a:xfrm>
            <a:off x="359008" y="1528874"/>
            <a:ext cx="11035324" cy="7632859"/>
          </a:xfrm>
          <a:prstGeom prst="rect">
            <a:avLst/>
          </a:prstGeom>
        </p:spPr>
        <p:txBody>
          <a:bodyPr wrap="square">
            <a:spAutoFit/>
          </a:bodyPr>
          <a:lstStyle/>
          <a:p>
            <a:r>
              <a:rPr lang="en-GB" sz="4000" dirty="0">
                <a:solidFill>
                  <a:srgbClr val="333333"/>
                </a:solidFill>
                <a:latin typeface="SassoonPrimaryType" panose="00000400000000000000" pitchFamily="2" charset="0"/>
              </a:rPr>
              <a:t>136 + 214   =</a:t>
            </a:r>
          </a:p>
          <a:p>
            <a:endParaRPr lang="en-GB" sz="4000" dirty="0">
              <a:solidFill>
                <a:srgbClr val="333333"/>
              </a:solidFill>
              <a:latin typeface="SassoonPrimaryType" panose="00000400000000000000" pitchFamily="2" charset="0"/>
            </a:endParaRPr>
          </a:p>
          <a:p>
            <a:r>
              <a:rPr lang="en-GB" sz="4000" dirty="0">
                <a:solidFill>
                  <a:srgbClr val="333333"/>
                </a:solidFill>
                <a:latin typeface="SassoonPrimaryType" panose="00000400000000000000" pitchFamily="2" charset="0"/>
              </a:rPr>
              <a:t>7.2  +         = 10</a:t>
            </a:r>
          </a:p>
          <a:p>
            <a:endParaRPr lang="en-GB" sz="4000" dirty="0">
              <a:solidFill>
                <a:srgbClr val="333333"/>
              </a:solidFill>
              <a:latin typeface="SassoonPrimaryType" panose="00000400000000000000" pitchFamily="2" charset="0"/>
            </a:endParaRPr>
          </a:p>
          <a:p>
            <a:endParaRPr lang="en-GB" sz="3200" dirty="0">
              <a:solidFill>
                <a:srgbClr val="333333"/>
              </a:solidFill>
              <a:latin typeface="SassoonPrimaryType" panose="00000400000000000000" pitchFamily="2" charset="0"/>
            </a:endParaRPr>
          </a:p>
          <a:p>
            <a:r>
              <a:rPr lang="en-GB" sz="2400" dirty="0">
                <a:solidFill>
                  <a:srgbClr val="333333"/>
                </a:solidFill>
                <a:latin typeface="SassoonPrimaryType" panose="00000400000000000000" pitchFamily="2" charset="0"/>
              </a:rPr>
              <a:t>Could this calculation be correct?  Explain your reasoning.            </a:t>
            </a:r>
          </a:p>
          <a:p>
            <a:endParaRPr lang="en-GB" sz="3200" dirty="0">
              <a:solidFill>
                <a:srgbClr val="333333"/>
              </a:solidFill>
              <a:latin typeface="SassoonPrimaryType" panose="00000400000000000000" pitchFamily="2" charset="0"/>
            </a:endParaRPr>
          </a:p>
          <a:p>
            <a:r>
              <a:rPr lang="en-GB" sz="4000" dirty="0">
                <a:solidFill>
                  <a:srgbClr val="333333"/>
                </a:solidFill>
                <a:latin typeface="SassoonPrimaryType" panose="00000400000000000000" pitchFamily="2" charset="0"/>
              </a:rPr>
              <a:t>5260 – 3182 = 2077 </a:t>
            </a:r>
          </a:p>
          <a:p>
            <a:endParaRPr lang="en-GB" sz="3200" dirty="0">
              <a:solidFill>
                <a:srgbClr val="333333"/>
              </a:solidFill>
              <a:latin typeface="SassoonPrimaryType" panose="00000400000000000000" pitchFamily="2" charset="0"/>
            </a:endParaRPr>
          </a:p>
          <a:p>
            <a:endParaRPr lang="en-GB" sz="5400" dirty="0">
              <a:solidFill>
                <a:srgbClr val="333333"/>
              </a:solidFill>
              <a:latin typeface="SassoonPrimaryType" panose="00000400000000000000" pitchFamily="2" charset="0"/>
            </a:endParaRPr>
          </a:p>
          <a:p>
            <a:endParaRPr lang="en-GB" sz="5400" dirty="0">
              <a:solidFill>
                <a:srgbClr val="333333"/>
              </a:solidFill>
              <a:latin typeface="SassoonPrimaryType" panose="00000400000000000000" pitchFamily="2" charset="0"/>
            </a:endParaRPr>
          </a:p>
          <a:p>
            <a:endParaRPr lang="en-GB" sz="5400" dirty="0">
              <a:latin typeface="SassoonPrimaryType" panose="00000400000000000000" pitchFamily="2" charset="0"/>
            </a:endParaRPr>
          </a:p>
        </p:txBody>
      </p:sp>
      <p:sp>
        <p:nvSpPr>
          <p:cNvPr id="3" name="Rectangle 2">
            <a:extLst>
              <a:ext uri="{FF2B5EF4-FFF2-40B4-BE49-F238E27FC236}">
                <a16:creationId xmlns:a16="http://schemas.microsoft.com/office/drawing/2014/main" id="{40ED64ED-6D0B-436E-BA22-4403B7C38926}"/>
              </a:ext>
            </a:extLst>
          </p:cNvPr>
          <p:cNvSpPr/>
          <p:nvPr/>
        </p:nvSpPr>
        <p:spPr>
          <a:xfrm>
            <a:off x="2016618" y="2652248"/>
            <a:ext cx="930864" cy="87903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12F887D-3777-4C4C-AA4E-563764C91897}"/>
              </a:ext>
            </a:extLst>
          </p:cNvPr>
          <p:cNvSpPr/>
          <p:nvPr/>
        </p:nvSpPr>
        <p:spPr>
          <a:xfrm>
            <a:off x="528560" y="471951"/>
            <a:ext cx="8823185" cy="461665"/>
          </a:xfrm>
          <a:prstGeom prst="rect">
            <a:avLst/>
          </a:prstGeom>
        </p:spPr>
        <p:txBody>
          <a:bodyPr wrap="none">
            <a:spAutoFit/>
          </a:bodyPr>
          <a:lstStyle/>
          <a:p>
            <a:r>
              <a:rPr lang="en-GB" sz="2400" b="1" dirty="0">
                <a:solidFill>
                  <a:srgbClr val="333333"/>
                </a:solidFill>
                <a:latin typeface="SassoonPrimaryType" panose="00000400000000000000" pitchFamily="2" charset="0"/>
              </a:rPr>
              <a:t>How would we use number bonds to solve the following calculations?</a:t>
            </a:r>
            <a:endParaRPr lang="en-GB" sz="2400" dirty="0"/>
          </a:p>
        </p:txBody>
      </p:sp>
    </p:spTree>
    <p:extLst>
      <p:ext uri="{BB962C8B-B14F-4D97-AF65-F5344CB8AC3E}">
        <p14:creationId xmlns:p14="http://schemas.microsoft.com/office/powerpoint/2010/main" val="10692522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9EB94A-3878-4C4B-B37B-E7B6679CC32F}"/>
              </a:ext>
            </a:extLst>
          </p:cNvPr>
          <p:cNvSpPr/>
          <p:nvPr/>
        </p:nvSpPr>
        <p:spPr>
          <a:xfrm>
            <a:off x="295072" y="406648"/>
            <a:ext cx="11521790" cy="4031873"/>
          </a:xfrm>
          <a:prstGeom prst="rect">
            <a:avLst/>
          </a:prstGeom>
        </p:spPr>
        <p:txBody>
          <a:bodyPr wrap="square">
            <a:spAutoFit/>
          </a:bodyPr>
          <a:lstStyle/>
          <a:p>
            <a:r>
              <a:rPr lang="en-GB" sz="2400" dirty="0">
                <a:latin typeface="SassoonPrimaryType" panose="00000400000000000000" pitchFamily="2" charset="0"/>
              </a:rPr>
              <a:t>Throughout year 3 and 4 children have secured their understanding of place value.</a:t>
            </a:r>
          </a:p>
          <a:p>
            <a:endParaRPr lang="en-GB" sz="2400" dirty="0">
              <a:latin typeface="SassoonPrimaryType" panose="00000400000000000000" pitchFamily="2" charset="0"/>
            </a:endParaRPr>
          </a:p>
          <a:p>
            <a:r>
              <a:rPr lang="en-GB" sz="2400" b="1" dirty="0">
                <a:latin typeface="SassoonPrimaryType" panose="00000400000000000000" pitchFamily="2" charset="0"/>
              </a:rPr>
              <a:t>Can you explain what happens to the digits within these calculations?</a:t>
            </a:r>
          </a:p>
          <a:p>
            <a:endParaRPr lang="en-GB" sz="3200" dirty="0">
              <a:latin typeface="SassoonPrimaryType" panose="00000400000000000000" pitchFamily="2" charset="0"/>
            </a:endParaRPr>
          </a:p>
          <a:p>
            <a:endParaRPr lang="en-GB" sz="3200" dirty="0">
              <a:latin typeface="SassoonPrimaryType" panose="00000400000000000000" pitchFamily="2" charset="0"/>
            </a:endParaRPr>
          </a:p>
          <a:p>
            <a:r>
              <a:rPr lang="en-GB" sz="4000" dirty="0">
                <a:latin typeface="SassoonPrimaryType" panose="00000400000000000000" pitchFamily="2" charset="0"/>
              </a:rPr>
              <a:t>245 + 30 =</a:t>
            </a:r>
          </a:p>
          <a:p>
            <a:endParaRPr lang="en-GB" sz="4000" dirty="0">
              <a:latin typeface="SassoonPrimaryType" panose="00000400000000000000" pitchFamily="2" charset="0"/>
            </a:endParaRPr>
          </a:p>
          <a:p>
            <a:r>
              <a:rPr lang="en-GB" sz="4000" dirty="0">
                <a:latin typeface="SassoonPrimaryType" panose="00000400000000000000" pitchFamily="2" charset="0"/>
              </a:rPr>
              <a:t>245 + 300 =</a:t>
            </a:r>
          </a:p>
        </p:txBody>
      </p:sp>
    </p:spTree>
    <p:extLst>
      <p:ext uri="{BB962C8B-B14F-4D97-AF65-F5344CB8AC3E}">
        <p14:creationId xmlns:p14="http://schemas.microsoft.com/office/powerpoint/2010/main" val="187287175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CBE8FE-D1A2-4A3C-87CF-159BB85D9EA0}"/>
              </a:ext>
            </a:extLst>
          </p:cNvPr>
          <p:cNvPicPr>
            <a:picLocks noChangeAspect="1"/>
          </p:cNvPicPr>
          <p:nvPr/>
        </p:nvPicPr>
        <p:blipFill>
          <a:blip r:embed="rId2"/>
          <a:stretch>
            <a:fillRect/>
          </a:stretch>
        </p:blipFill>
        <p:spPr>
          <a:xfrm>
            <a:off x="856538" y="2139410"/>
            <a:ext cx="9886950" cy="3543300"/>
          </a:xfrm>
          <a:prstGeom prst="rect">
            <a:avLst/>
          </a:prstGeom>
        </p:spPr>
      </p:pic>
      <p:sp>
        <p:nvSpPr>
          <p:cNvPr id="3" name="Rectangle 2">
            <a:extLst>
              <a:ext uri="{FF2B5EF4-FFF2-40B4-BE49-F238E27FC236}">
                <a16:creationId xmlns:a16="http://schemas.microsoft.com/office/drawing/2014/main" id="{3CC325F3-8B8B-4D12-8B97-E7A3348277B3}"/>
              </a:ext>
            </a:extLst>
          </p:cNvPr>
          <p:cNvSpPr/>
          <p:nvPr/>
        </p:nvSpPr>
        <p:spPr>
          <a:xfrm>
            <a:off x="189334" y="198875"/>
            <a:ext cx="11784957" cy="1508105"/>
          </a:xfrm>
          <a:prstGeom prst="rect">
            <a:avLst/>
          </a:prstGeom>
        </p:spPr>
        <p:txBody>
          <a:bodyPr wrap="none">
            <a:spAutoFit/>
          </a:bodyPr>
          <a:lstStyle/>
          <a:p>
            <a:pPr fontAlgn="base"/>
            <a:r>
              <a:rPr lang="en-GB" sz="3200" b="1" dirty="0">
                <a:solidFill>
                  <a:srgbClr val="C00000"/>
                </a:solidFill>
                <a:latin typeface="SassoonPrimaryType" panose="00000400000000000000" pitchFamily="2" charset="0"/>
              </a:rPr>
              <a:t>Adding near multiples of ten and adjusting (rounding and adjusting)</a:t>
            </a:r>
            <a:r>
              <a:rPr lang="en-GB" sz="3200" b="1" dirty="0">
                <a:solidFill>
                  <a:srgbClr val="333333"/>
                </a:solidFill>
                <a:latin typeface="SassoonPrimaryType" panose="00000400000000000000" pitchFamily="2" charset="0"/>
              </a:rPr>
              <a:t>.</a:t>
            </a:r>
            <a:r>
              <a:rPr lang="en-GB" sz="3200" dirty="0">
                <a:solidFill>
                  <a:srgbClr val="333333"/>
                </a:solidFill>
                <a:latin typeface="SassoonPrimaryType" panose="00000400000000000000" pitchFamily="2" charset="0"/>
              </a:rPr>
              <a:t> </a:t>
            </a:r>
          </a:p>
          <a:p>
            <a:pPr fontAlgn="base"/>
            <a:endParaRPr lang="en-GB" sz="3600" u="sng" dirty="0">
              <a:solidFill>
                <a:srgbClr val="333333"/>
              </a:solidFill>
              <a:latin typeface="SassoonPrimaryType" panose="00000400000000000000" pitchFamily="2" charset="0"/>
            </a:endParaRPr>
          </a:p>
          <a:p>
            <a:pPr fontAlgn="base"/>
            <a:r>
              <a:rPr lang="en-GB" sz="2400" dirty="0">
                <a:solidFill>
                  <a:srgbClr val="333333"/>
                </a:solidFill>
                <a:latin typeface="SassoonPrimaryType" panose="00000400000000000000" pitchFamily="2" charset="0"/>
              </a:rPr>
              <a:t>What do you notice about 29 that might help you?</a:t>
            </a:r>
            <a:endParaRPr lang="en-GB" sz="2400" dirty="0">
              <a:solidFill>
                <a:srgbClr val="000000"/>
              </a:solidFill>
              <a:latin typeface="SassoonPrimaryType" panose="00000400000000000000" pitchFamily="2" charset="0"/>
            </a:endParaRPr>
          </a:p>
        </p:txBody>
      </p:sp>
    </p:spTree>
    <p:extLst>
      <p:ext uri="{BB962C8B-B14F-4D97-AF65-F5344CB8AC3E}">
        <p14:creationId xmlns:p14="http://schemas.microsoft.com/office/powerpoint/2010/main" val="429335609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FF14FE-14DE-47C0-875B-B8E8FC412E42}"/>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5A922268-358F-44A9-9CE5-5025751F40C2}"/>
              </a:ext>
            </a:extLst>
          </p:cNvPr>
          <p:cNvSpPr>
            <a:spLocks noGrp="1"/>
          </p:cNvSpPr>
          <p:nvPr>
            <p:ph type="title"/>
          </p:nvPr>
        </p:nvSpPr>
        <p:spPr>
          <a:xfrm>
            <a:off x="733425" y="413542"/>
            <a:ext cx="10515600" cy="804863"/>
          </a:xfrm>
        </p:spPr>
        <p:txBody>
          <a:bodyPr>
            <a:noAutofit/>
          </a:bodyPr>
          <a:lstStyle/>
          <a:p>
            <a:r>
              <a:rPr lang="en-GB" sz="5400" b="1" dirty="0">
                <a:solidFill>
                  <a:srgbClr val="C00000"/>
                </a:solidFill>
                <a:latin typeface="SassoonPrimaryType" panose="00000400000000000000" pitchFamily="2" charset="0"/>
              </a:rPr>
              <a:t>Aims </a:t>
            </a:r>
          </a:p>
        </p:txBody>
      </p:sp>
      <p:sp>
        <p:nvSpPr>
          <p:cNvPr id="3" name="Content Placeholder 2">
            <a:extLst>
              <a:ext uri="{FF2B5EF4-FFF2-40B4-BE49-F238E27FC236}">
                <a16:creationId xmlns:a16="http://schemas.microsoft.com/office/drawing/2014/main" id="{94509F62-53BB-4D4D-B483-51FA7342A851}"/>
              </a:ext>
            </a:extLst>
          </p:cNvPr>
          <p:cNvSpPr>
            <a:spLocks noGrp="1"/>
          </p:cNvSpPr>
          <p:nvPr>
            <p:ph idx="1"/>
          </p:nvPr>
        </p:nvSpPr>
        <p:spPr>
          <a:xfrm>
            <a:off x="838200" y="1690688"/>
            <a:ext cx="10515600" cy="4351338"/>
          </a:xfrm>
        </p:spPr>
        <p:txBody>
          <a:bodyPr>
            <a:normAutofit lnSpcReduction="10000"/>
          </a:bodyPr>
          <a:lstStyle/>
          <a:p>
            <a:r>
              <a:rPr lang="en-GB" sz="3600" dirty="0">
                <a:latin typeface="SassoonPrimaryType" panose="00000400000000000000" pitchFamily="2" charset="0"/>
              </a:rPr>
              <a:t>Identify the staff who are supporting your child this year</a:t>
            </a:r>
          </a:p>
          <a:p>
            <a:r>
              <a:rPr lang="en-GB" sz="3600" dirty="0">
                <a:latin typeface="SassoonPrimaryType" panose="00000400000000000000" pitchFamily="2" charset="0"/>
              </a:rPr>
              <a:t>Be clear on the daily/ weekly routines of Year 5</a:t>
            </a:r>
          </a:p>
          <a:p>
            <a:r>
              <a:rPr lang="en-GB" sz="3600" dirty="0">
                <a:latin typeface="SassoonPrimaryType" panose="00000400000000000000" pitchFamily="2" charset="0"/>
              </a:rPr>
              <a:t>Be clear on expectations of Year 5 </a:t>
            </a:r>
          </a:p>
          <a:p>
            <a:r>
              <a:rPr lang="en-GB" sz="3600" dirty="0">
                <a:latin typeface="SassoonPrimaryType" panose="00000400000000000000" pitchFamily="2" charset="0"/>
              </a:rPr>
              <a:t>Understand the expectations on Reading and Home learning </a:t>
            </a:r>
          </a:p>
          <a:p>
            <a:r>
              <a:rPr lang="en-GB" sz="3600" dirty="0">
                <a:latin typeface="SassoonPrimaryType" panose="00000400000000000000" pitchFamily="2" charset="0"/>
              </a:rPr>
              <a:t>Dates of events for Year 5</a:t>
            </a:r>
          </a:p>
          <a:p>
            <a:r>
              <a:rPr lang="en-GB" sz="3600" dirty="0">
                <a:latin typeface="SassoonPrimaryType" panose="00000400000000000000" pitchFamily="2" charset="0"/>
              </a:rPr>
              <a:t>Maths Workshop on the focus of mental methods.  </a:t>
            </a:r>
          </a:p>
          <a:p>
            <a:endParaRPr lang="en-GB" dirty="0"/>
          </a:p>
        </p:txBody>
      </p:sp>
    </p:spTree>
    <p:extLst>
      <p:ext uri="{BB962C8B-B14F-4D97-AF65-F5344CB8AC3E}">
        <p14:creationId xmlns:p14="http://schemas.microsoft.com/office/powerpoint/2010/main" val="10967561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360000" y="809999"/>
            <a:ext cx="11536800" cy="3772634"/>
          </a:xfrm>
        </p:spPr>
        <p:txBody>
          <a:bodyPr/>
          <a:lstStyle/>
          <a:p>
            <a:r>
              <a:rPr lang="en-GB" sz="2400" dirty="0">
                <a:latin typeface="+mn-lt"/>
              </a:rPr>
              <a:t>Round to the nearest £100:</a:t>
            </a:r>
          </a:p>
          <a:p>
            <a:pPr algn="ctr"/>
            <a:r>
              <a:rPr lang="en-GB" sz="3600" dirty="0">
                <a:latin typeface="+mn-lt"/>
              </a:rPr>
              <a:t>£823.11</a:t>
            </a:r>
          </a:p>
          <a:p>
            <a:pPr algn="ctr"/>
            <a:endParaRPr lang="en-GB" sz="3600" dirty="0">
              <a:latin typeface="+mn-lt"/>
            </a:endParaRPr>
          </a:p>
          <a:p>
            <a:pPr algn="ctr"/>
            <a:endParaRPr lang="en-GB" sz="3600" dirty="0">
              <a:latin typeface="+mn-lt"/>
            </a:endParaRPr>
          </a:p>
          <a:p>
            <a:pPr algn="ctr"/>
            <a:r>
              <a:rPr lang="en-GB" sz="3600" dirty="0">
                <a:latin typeface="+mn-lt"/>
              </a:rPr>
              <a:t>£387.95</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Answers</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7478734" y="1539560"/>
            <a:ext cx="1250595" cy="646331"/>
          </a:xfrm>
          <a:prstGeom prst="rect">
            <a:avLst/>
          </a:prstGeom>
          <a:noFill/>
        </p:spPr>
        <p:txBody>
          <a:bodyPr wrap="square">
            <a:spAutoFit/>
          </a:bodyPr>
          <a:lstStyle/>
          <a:p>
            <a:r>
              <a:rPr lang="en-GB" sz="3600" dirty="0">
                <a:solidFill>
                  <a:srgbClr val="00BC89"/>
                </a:solidFill>
              </a:rPr>
              <a:t>£800</a:t>
            </a:r>
            <a:endParaRPr lang="en-GB" sz="3600" dirty="0"/>
          </a:p>
        </p:txBody>
      </p:sp>
      <p:sp>
        <p:nvSpPr>
          <p:cNvPr id="6" name="TextBox 5">
            <a:extLst>
              <a:ext uri="{FF2B5EF4-FFF2-40B4-BE49-F238E27FC236}">
                <a16:creationId xmlns:a16="http://schemas.microsoft.com/office/drawing/2014/main" id="{6B1FD4E6-FAAF-46E5-869F-372F3AEDAF59}"/>
              </a:ext>
            </a:extLst>
          </p:cNvPr>
          <p:cNvSpPr txBox="1"/>
          <p:nvPr/>
        </p:nvSpPr>
        <p:spPr>
          <a:xfrm>
            <a:off x="7478735" y="4019866"/>
            <a:ext cx="1388811" cy="646331"/>
          </a:xfrm>
          <a:prstGeom prst="rect">
            <a:avLst/>
          </a:prstGeom>
          <a:noFill/>
        </p:spPr>
        <p:txBody>
          <a:bodyPr wrap="square">
            <a:spAutoFit/>
          </a:bodyPr>
          <a:lstStyle/>
          <a:p>
            <a:r>
              <a:rPr lang="en-GB" sz="3600" dirty="0">
                <a:solidFill>
                  <a:srgbClr val="00BC89"/>
                </a:solidFill>
              </a:rPr>
              <a:t>£400</a:t>
            </a:r>
          </a:p>
        </p:txBody>
      </p:sp>
      <p:pic>
        <p:nvPicPr>
          <p:cNvPr id="9" name="Picture 9">
            <a:extLst>
              <a:ext uri="{FF2B5EF4-FFF2-40B4-BE49-F238E27FC236}">
                <a16:creationId xmlns:a16="http://schemas.microsoft.com/office/drawing/2014/main" id="{1BB2D9A7-5876-4A7E-B531-C000F921D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479" y="2725125"/>
            <a:ext cx="9027042" cy="2162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FCBE464-9D46-4FA6-B27D-FE8D727CF604}"/>
              </a:ext>
            </a:extLst>
          </p:cNvPr>
          <p:cNvSpPr txBox="1"/>
          <p:nvPr/>
        </p:nvSpPr>
        <p:spPr>
          <a:xfrm>
            <a:off x="1251102" y="2926634"/>
            <a:ext cx="720140" cy="369332"/>
          </a:xfrm>
          <a:prstGeom prst="rect">
            <a:avLst/>
          </a:prstGeom>
          <a:noFill/>
        </p:spPr>
        <p:txBody>
          <a:bodyPr wrap="square">
            <a:spAutoFit/>
          </a:bodyPr>
          <a:lstStyle/>
          <a:p>
            <a:pPr algn="ctr"/>
            <a:r>
              <a:rPr lang="en-GB" dirty="0"/>
              <a:t>£800</a:t>
            </a:r>
          </a:p>
        </p:txBody>
      </p:sp>
      <p:sp>
        <p:nvSpPr>
          <p:cNvPr id="11" name="TextBox 10">
            <a:extLst>
              <a:ext uri="{FF2B5EF4-FFF2-40B4-BE49-F238E27FC236}">
                <a16:creationId xmlns:a16="http://schemas.microsoft.com/office/drawing/2014/main" id="{499C8815-4ACD-4010-8858-08D8E5792173}"/>
              </a:ext>
            </a:extLst>
          </p:cNvPr>
          <p:cNvSpPr txBox="1"/>
          <p:nvPr/>
        </p:nvSpPr>
        <p:spPr>
          <a:xfrm>
            <a:off x="10252656" y="2941398"/>
            <a:ext cx="720141" cy="369332"/>
          </a:xfrm>
          <a:prstGeom prst="rect">
            <a:avLst/>
          </a:prstGeom>
          <a:noFill/>
        </p:spPr>
        <p:txBody>
          <a:bodyPr wrap="square">
            <a:spAutoFit/>
          </a:bodyPr>
          <a:lstStyle/>
          <a:p>
            <a:pPr algn="ctr"/>
            <a:r>
              <a:rPr lang="en-GB" dirty="0"/>
              <a:t>£900</a:t>
            </a:r>
          </a:p>
        </p:txBody>
      </p:sp>
      <p:pic>
        <p:nvPicPr>
          <p:cNvPr id="12" name="Picture 9">
            <a:extLst>
              <a:ext uri="{FF2B5EF4-FFF2-40B4-BE49-F238E27FC236}">
                <a16:creationId xmlns:a16="http://schemas.microsoft.com/office/drawing/2014/main" id="{DED21756-B413-4771-A568-491BDF3FC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479" y="5129349"/>
            <a:ext cx="9027042" cy="2162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6E9A62D-5AE3-41CD-A3BB-11431778BA0C}"/>
              </a:ext>
            </a:extLst>
          </p:cNvPr>
          <p:cNvSpPr txBox="1"/>
          <p:nvPr/>
        </p:nvSpPr>
        <p:spPr>
          <a:xfrm>
            <a:off x="1222747" y="5345622"/>
            <a:ext cx="727229" cy="369332"/>
          </a:xfrm>
          <a:prstGeom prst="rect">
            <a:avLst/>
          </a:prstGeom>
          <a:noFill/>
        </p:spPr>
        <p:txBody>
          <a:bodyPr wrap="square">
            <a:spAutoFit/>
          </a:bodyPr>
          <a:lstStyle/>
          <a:p>
            <a:pPr algn="ctr"/>
            <a:r>
              <a:rPr lang="en-GB" dirty="0"/>
              <a:t>£300</a:t>
            </a:r>
          </a:p>
        </p:txBody>
      </p:sp>
      <p:sp>
        <p:nvSpPr>
          <p:cNvPr id="14" name="TextBox 13">
            <a:extLst>
              <a:ext uri="{FF2B5EF4-FFF2-40B4-BE49-F238E27FC236}">
                <a16:creationId xmlns:a16="http://schemas.microsoft.com/office/drawing/2014/main" id="{09646F79-469B-4217-A572-C3DEF4AC85DA}"/>
              </a:ext>
            </a:extLst>
          </p:cNvPr>
          <p:cNvSpPr txBox="1"/>
          <p:nvPr/>
        </p:nvSpPr>
        <p:spPr>
          <a:xfrm>
            <a:off x="10217890" y="5345622"/>
            <a:ext cx="727229" cy="369332"/>
          </a:xfrm>
          <a:prstGeom prst="rect">
            <a:avLst/>
          </a:prstGeom>
          <a:noFill/>
        </p:spPr>
        <p:txBody>
          <a:bodyPr wrap="square">
            <a:spAutoFit/>
          </a:bodyPr>
          <a:lstStyle/>
          <a:p>
            <a:pPr algn="ctr"/>
            <a:r>
              <a:rPr lang="en-GB" dirty="0"/>
              <a:t>£400</a:t>
            </a:r>
          </a:p>
        </p:txBody>
      </p:sp>
      <p:sp>
        <p:nvSpPr>
          <p:cNvPr id="15" name="TextBox 14">
            <a:extLst>
              <a:ext uri="{FF2B5EF4-FFF2-40B4-BE49-F238E27FC236}">
                <a16:creationId xmlns:a16="http://schemas.microsoft.com/office/drawing/2014/main" id="{558359FA-E8EA-4E6A-B73E-DA23E1DBB82B}"/>
              </a:ext>
            </a:extLst>
          </p:cNvPr>
          <p:cNvSpPr txBox="1"/>
          <p:nvPr/>
        </p:nvSpPr>
        <p:spPr>
          <a:xfrm>
            <a:off x="391249" y="157048"/>
            <a:ext cx="8549096" cy="1138773"/>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Adding near multiples of ten and adjusting (rounding and adjusting)</a:t>
            </a:r>
            <a:r>
              <a:rPr lang="en-GB" sz="4000" b="1" dirty="0">
                <a:solidFill>
                  <a:srgbClr val="333333"/>
                </a:solidFill>
                <a:latin typeface="SassoonPrimaryType" panose="00000400000000000000" pitchFamily="2" charset="0"/>
              </a:rPr>
              <a:t>.</a:t>
            </a:r>
            <a:r>
              <a:rPr lang="en-GB" sz="4000" dirty="0">
                <a:solidFill>
                  <a:srgbClr val="333333"/>
                </a:solidFill>
                <a:latin typeface="SassoonPrimaryType" panose="00000400000000000000" pitchFamily="2" charset="0"/>
              </a:rPr>
              <a:t> </a:t>
            </a:r>
          </a:p>
        </p:txBody>
      </p:sp>
    </p:spTree>
    <p:extLst>
      <p:ext uri="{BB962C8B-B14F-4D97-AF65-F5344CB8AC3E}">
        <p14:creationId xmlns:p14="http://schemas.microsoft.com/office/powerpoint/2010/main" val="281809620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273935" y="1140814"/>
            <a:ext cx="11536800" cy="3772634"/>
          </a:xfrm>
        </p:spPr>
        <p:txBody>
          <a:bodyPr/>
          <a:lstStyle/>
          <a:p>
            <a:r>
              <a:rPr lang="en-GB" sz="2400" dirty="0">
                <a:latin typeface="+mn-lt"/>
              </a:rPr>
              <a:t>Round to the nearest £1,000:</a:t>
            </a:r>
          </a:p>
          <a:p>
            <a:pPr algn="ctr"/>
            <a:r>
              <a:rPr lang="en-GB" sz="3600" dirty="0">
                <a:latin typeface="+mn-lt"/>
              </a:rPr>
              <a:t>£9,765.87</a:t>
            </a:r>
          </a:p>
          <a:p>
            <a:pPr algn="ctr"/>
            <a:endParaRPr lang="en-GB" sz="3600" dirty="0">
              <a:latin typeface="+mn-lt"/>
            </a:endParaRPr>
          </a:p>
          <a:p>
            <a:pPr algn="ctr"/>
            <a:endParaRPr lang="en-GB" sz="3600" dirty="0">
              <a:latin typeface="+mn-lt"/>
            </a:endParaRPr>
          </a:p>
          <a:p>
            <a:pPr algn="ctr"/>
            <a:r>
              <a:rPr lang="en-GB" sz="3600" dirty="0">
                <a:latin typeface="+mn-lt"/>
              </a:rPr>
              <a:t>£7,499.99</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Answers</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9631915" y="1831543"/>
            <a:ext cx="1899182" cy="646331"/>
          </a:xfrm>
          <a:prstGeom prst="rect">
            <a:avLst/>
          </a:prstGeom>
          <a:noFill/>
        </p:spPr>
        <p:txBody>
          <a:bodyPr wrap="square">
            <a:spAutoFit/>
          </a:bodyPr>
          <a:lstStyle/>
          <a:p>
            <a:r>
              <a:rPr lang="en-GB" sz="3600" dirty="0">
                <a:solidFill>
                  <a:srgbClr val="00BC89"/>
                </a:solidFill>
              </a:rPr>
              <a:t>£10,000</a:t>
            </a:r>
            <a:endParaRPr lang="en-GB" sz="3600" dirty="0"/>
          </a:p>
        </p:txBody>
      </p:sp>
      <p:sp>
        <p:nvSpPr>
          <p:cNvPr id="6" name="TextBox 5">
            <a:extLst>
              <a:ext uri="{FF2B5EF4-FFF2-40B4-BE49-F238E27FC236}">
                <a16:creationId xmlns:a16="http://schemas.microsoft.com/office/drawing/2014/main" id="{6B1FD4E6-FAAF-46E5-869F-372F3AEDAF59}"/>
              </a:ext>
            </a:extLst>
          </p:cNvPr>
          <p:cNvSpPr txBox="1"/>
          <p:nvPr/>
        </p:nvSpPr>
        <p:spPr>
          <a:xfrm>
            <a:off x="1002521" y="4421906"/>
            <a:ext cx="1644000" cy="646331"/>
          </a:xfrm>
          <a:prstGeom prst="rect">
            <a:avLst/>
          </a:prstGeom>
          <a:noFill/>
        </p:spPr>
        <p:txBody>
          <a:bodyPr wrap="square">
            <a:spAutoFit/>
          </a:bodyPr>
          <a:lstStyle/>
          <a:p>
            <a:r>
              <a:rPr lang="en-GB" sz="3600" dirty="0">
                <a:solidFill>
                  <a:srgbClr val="00BC89"/>
                </a:solidFill>
              </a:rPr>
              <a:t>£7,000</a:t>
            </a:r>
          </a:p>
        </p:txBody>
      </p:sp>
      <p:pic>
        <p:nvPicPr>
          <p:cNvPr id="9" name="Picture 9">
            <a:extLst>
              <a:ext uri="{FF2B5EF4-FFF2-40B4-BE49-F238E27FC236}">
                <a16:creationId xmlns:a16="http://schemas.microsoft.com/office/drawing/2014/main" id="{1BB2D9A7-5876-4A7E-B531-C000F921D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479" y="2725125"/>
            <a:ext cx="9027042" cy="21627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FCBE464-9D46-4FA6-B27D-FE8D727CF604}"/>
              </a:ext>
            </a:extLst>
          </p:cNvPr>
          <p:cNvSpPr txBox="1"/>
          <p:nvPr/>
        </p:nvSpPr>
        <p:spPr>
          <a:xfrm>
            <a:off x="1159620" y="2930638"/>
            <a:ext cx="929247" cy="369332"/>
          </a:xfrm>
          <a:prstGeom prst="rect">
            <a:avLst/>
          </a:prstGeom>
          <a:noFill/>
        </p:spPr>
        <p:txBody>
          <a:bodyPr wrap="square">
            <a:spAutoFit/>
          </a:bodyPr>
          <a:lstStyle/>
          <a:p>
            <a:pPr algn="ctr"/>
            <a:r>
              <a:rPr lang="en-GB" dirty="0"/>
              <a:t>£9,000</a:t>
            </a:r>
          </a:p>
        </p:txBody>
      </p:sp>
      <p:sp>
        <p:nvSpPr>
          <p:cNvPr id="11" name="TextBox 10">
            <a:extLst>
              <a:ext uri="{FF2B5EF4-FFF2-40B4-BE49-F238E27FC236}">
                <a16:creationId xmlns:a16="http://schemas.microsoft.com/office/drawing/2014/main" id="{499C8815-4ACD-4010-8858-08D8E5792173}"/>
              </a:ext>
            </a:extLst>
          </p:cNvPr>
          <p:cNvSpPr txBox="1"/>
          <p:nvPr/>
        </p:nvSpPr>
        <p:spPr>
          <a:xfrm>
            <a:off x="10075783" y="2941398"/>
            <a:ext cx="1056503" cy="369332"/>
          </a:xfrm>
          <a:prstGeom prst="rect">
            <a:avLst/>
          </a:prstGeom>
          <a:noFill/>
        </p:spPr>
        <p:txBody>
          <a:bodyPr wrap="square">
            <a:spAutoFit/>
          </a:bodyPr>
          <a:lstStyle/>
          <a:p>
            <a:pPr algn="ctr"/>
            <a:r>
              <a:rPr lang="en-GB" dirty="0"/>
              <a:t>£10,000</a:t>
            </a:r>
          </a:p>
        </p:txBody>
      </p:sp>
      <p:pic>
        <p:nvPicPr>
          <p:cNvPr id="12" name="Picture 9">
            <a:extLst>
              <a:ext uri="{FF2B5EF4-FFF2-40B4-BE49-F238E27FC236}">
                <a16:creationId xmlns:a16="http://schemas.microsoft.com/office/drawing/2014/main" id="{DED21756-B413-4771-A568-491BDF3FC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479" y="5160699"/>
            <a:ext cx="9027042" cy="2162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6E9A62D-5AE3-41CD-A3BB-11431778BA0C}"/>
              </a:ext>
            </a:extLst>
          </p:cNvPr>
          <p:cNvSpPr txBox="1"/>
          <p:nvPr/>
        </p:nvSpPr>
        <p:spPr>
          <a:xfrm>
            <a:off x="1148987" y="5345622"/>
            <a:ext cx="897353" cy="369332"/>
          </a:xfrm>
          <a:prstGeom prst="rect">
            <a:avLst/>
          </a:prstGeom>
          <a:noFill/>
        </p:spPr>
        <p:txBody>
          <a:bodyPr wrap="square">
            <a:spAutoFit/>
          </a:bodyPr>
          <a:lstStyle/>
          <a:p>
            <a:pPr algn="ctr"/>
            <a:r>
              <a:rPr lang="en-GB" dirty="0"/>
              <a:t>£7,000</a:t>
            </a:r>
          </a:p>
        </p:txBody>
      </p:sp>
      <p:sp>
        <p:nvSpPr>
          <p:cNvPr id="14" name="TextBox 13">
            <a:extLst>
              <a:ext uri="{FF2B5EF4-FFF2-40B4-BE49-F238E27FC236}">
                <a16:creationId xmlns:a16="http://schemas.microsoft.com/office/drawing/2014/main" id="{09646F79-469B-4217-A572-C3DEF4AC85DA}"/>
              </a:ext>
            </a:extLst>
          </p:cNvPr>
          <p:cNvSpPr txBox="1"/>
          <p:nvPr/>
        </p:nvSpPr>
        <p:spPr>
          <a:xfrm>
            <a:off x="10132830" y="5345622"/>
            <a:ext cx="897352" cy="369332"/>
          </a:xfrm>
          <a:prstGeom prst="rect">
            <a:avLst/>
          </a:prstGeom>
          <a:noFill/>
        </p:spPr>
        <p:txBody>
          <a:bodyPr wrap="square">
            <a:spAutoFit/>
          </a:bodyPr>
          <a:lstStyle/>
          <a:p>
            <a:pPr algn="ctr"/>
            <a:r>
              <a:rPr lang="en-GB" dirty="0"/>
              <a:t>£8,000</a:t>
            </a:r>
          </a:p>
        </p:txBody>
      </p:sp>
      <p:sp>
        <p:nvSpPr>
          <p:cNvPr id="4" name="Rectangle 3">
            <a:extLst>
              <a:ext uri="{FF2B5EF4-FFF2-40B4-BE49-F238E27FC236}">
                <a16:creationId xmlns:a16="http://schemas.microsoft.com/office/drawing/2014/main" id="{FB26E796-80C4-4EB5-8D1F-A2516A363201}"/>
              </a:ext>
            </a:extLst>
          </p:cNvPr>
          <p:cNvSpPr/>
          <p:nvPr/>
        </p:nvSpPr>
        <p:spPr>
          <a:xfrm>
            <a:off x="273935" y="256076"/>
            <a:ext cx="8848800" cy="954107"/>
          </a:xfrm>
          <a:prstGeom prst="rect">
            <a:avLst/>
          </a:prstGeom>
        </p:spPr>
        <p:txBody>
          <a:bodyPr wrap="square">
            <a:spAutoFit/>
          </a:bodyPr>
          <a:lstStyle/>
          <a:p>
            <a:pPr fontAlgn="base"/>
            <a:r>
              <a:rPr lang="en-GB" sz="2800" b="1" dirty="0">
                <a:solidFill>
                  <a:srgbClr val="C00000"/>
                </a:solidFill>
                <a:latin typeface="SassoonPrimaryType" panose="00000400000000000000" pitchFamily="2" charset="0"/>
              </a:rPr>
              <a:t>Adding near multiples of ten and adjusting (rounding and adjusting)</a:t>
            </a:r>
            <a:r>
              <a:rPr lang="en-GB" sz="2800" b="1" dirty="0">
                <a:solidFill>
                  <a:srgbClr val="333333"/>
                </a:solidFill>
                <a:latin typeface="SassoonPrimaryType" panose="00000400000000000000" pitchFamily="2" charset="0"/>
              </a:rPr>
              <a:t>.</a:t>
            </a:r>
            <a:r>
              <a:rPr lang="en-GB" sz="2800" dirty="0">
                <a:solidFill>
                  <a:srgbClr val="333333"/>
                </a:solidFill>
                <a:latin typeface="SassoonPrimaryType" panose="00000400000000000000" pitchFamily="2" charset="0"/>
              </a:rPr>
              <a:t> </a:t>
            </a:r>
          </a:p>
        </p:txBody>
      </p:sp>
    </p:spTree>
    <p:extLst>
      <p:ext uri="{BB962C8B-B14F-4D97-AF65-F5344CB8AC3E}">
        <p14:creationId xmlns:p14="http://schemas.microsoft.com/office/powerpoint/2010/main" val="1841962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DFC6E9-0392-48EA-A1DB-BA42E8C51EE8}"/>
              </a:ext>
            </a:extLst>
          </p:cNvPr>
          <p:cNvSpPr/>
          <p:nvPr/>
        </p:nvSpPr>
        <p:spPr>
          <a:xfrm>
            <a:off x="226979" y="192243"/>
            <a:ext cx="11144655" cy="6863417"/>
          </a:xfrm>
          <a:prstGeom prst="rect">
            <a:avLst/>
          </a:prstGeom>
        </p:spPr>
        <p:txBody>
          <a:bodyPr wrap="square">
            <a:spAutoFit/>
          </a:bodyPr>
          <a:lstStyle/>
          <a:p>
            <a:r>
              <a:rPr lang="en-GB" sz="2400" b="1" dirty="0">
                <a:solidFill>
                  <a:srgbClr val="333333"/>
                </a:solidFill>
                <a:latin typeface="SassoonPrimaryType" panose="00000400000000000000" pitchFamily="2" charset="0"/>
              </a:rPr>
              <a:t>How could we solve these calculations through rounding and adjusting?</a:t>
            </a:r>
          </a:p>
          <a:p>
            <a:endParaRPr lang="en-GB" sz="5400" dirty="0">
              <a:solidFill>
                <a:srgbClr val="333333"/>
              </a:solidFill>
              <a:latin typeface="SassoonPrimaryType" panose="00000400000000000000" pitchFamily="2" charset="0"/>
            </a:endParaRPr>
          </a:p>
          <a:p>
            <a:r>
              <a:rPr lang="en-GB" sz="4000" dirty="0">
                <a:solidFill>
                  <a:srgbClr val="333333"/>
                </a:solidFill>
                <a:latin typeface="SassoonPrimaryType" panose="00000400000000000000" pitchFamily="2" charset="0"/>
              </a:rPr>
              <a:t>5642 +  3999 =</a:t>
            </a:r>
          </a:p>
          <a:p>
            <a:endParaRPr lang="en-GB" sz="4000" dirty="0">
              <a:solidFill>
                <a:srgbClr val="333333"/>
              </a:solidFill>
              <a:latin typeface="SassoonPrimaryType" panose="00000400000000000000" pitchFamily="2" charset="0"/>
            </a:endParaRPr>
          </a:p>
          <a:p>
            <a:r>
              <a:rPr lang="en-GB" sz="4000" dirty="0">
                <a:solidFill>
                  <a:srgbClr val="333333"/>
                </a:solidFill>
                <a:latin typeface="SassoonPrimaryType" panose="00000400000000000000" pitchFamily="2" charset="0"/>
              </a:rPr>
              <a:t>3456 - 1998 = </a:t>
            </a:r>
          </a:p>
          <a:p>
            <a:endParaRPr lang="en-GB" sz="4000" dirty="0">
              <a:solidFill>
                <a:srgbClr val="333333"/>
              </a:solidFill>
              <a:latin typeface="SassoonPrimaryType" panose="00000400000000000000" pitchFamily="2" charset="0"/>
            </a:endParaRPr>
          </a:p>
          <a:p>
            <a:r>
              <a:rPr lang="en-GB" sz="4000" dirty="0">
                <a:solidFill>
                  <a:srgbClr val="333333"/>
                </a:solidFill>
                <a:latin typeface="SassoonPrimaryType" panose="00000400000000000000" pitchFamily="2" charset="0"/>
              </a:rPr>
              <a:t>3013 – 1500 =</a:t>
            </a:r>
          </a:p>
          <a:p>
            <a:endParaRPr lang="en-GB" sz="5400" dirty="0">
              <a:solidFill>
                <a:srgbClr val="333333"/>
              </a:solidFill>
              <a:latin typeface="SassoonPrimaryType" panose="00000400000000000000" pitchFamily="2" charset="0"/>
            </a:endParaRPr>
          </a:p>
          <a:p>
            <a:endParaRPr lang="en-GB" sz="5400" dirty="0">
              <a:solidFill>
                <a:srgbClr val="333333"/>
              </a:solidFill>
              <a:latin typeface="SassoonPrimaryType" panose="00000400000000000000" pitchFamily="2" charset="0"/>
            </a:endParaRPr>
          </a:p>
          <a:p>
            <a:r>
              <a:rPr lang="en-GB" sz="5400" dirty="0">
                <a:solidFill>
                  <a:srgbClr val="333333"/>
                </a:solidFill>
                <a:latin typeface="SassoonPrimaryType" panose="00000400000000000000" pitchFamily="2" charset="0"/>
              </a:rPr>
              <a:t> </a:t>
            </a:r>
            <a:endParaRPr lang="en-GB" sz="5400" dirty="0"/>
          </a:p>
        </p:txBody>
      </p:sp>
    </p:spTree>
    <p:extLst>
      <p:ext uri="{BB962C8B-B14F-4D97-AF65-F5344CB8AC3E}">
        <p14:creationId xmlns:p14="http://schemas.microsoft.com/office/powerpoint/2010/main" val="277991662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261023-4236-46EB-8163-07AD618C85EB}"/>
              </a:ext>
            </a:extLst>
          </p:cNvPr>
          <p:cNvPicPr>
            <a:picLocks noChangeAspect="1"/>
          </p:cNvPicPr>
          <p:nvPr/>
        </p:nvPicPr>
        <p:blipFill>
          <a:blip r:embed="rId2"/>
          <a:stretch>
            <a:fillRect/>
          </a:stretch>
        </p:blipFill>
        <p:spPr>
          <a:xfrm>
            <a:off x="3408111" y="1699908"/>
            <a:ext cx="5570113" cy="3844857"/>
          </a:xfrm>
          <a:prstGeom prst="rect">
            <a:avLst/>
          </a:prstGeom>
        </p:spPr>
      </p:pic>
      <p:sp>
        <p:nvSpPr>
          <p:cNvPr id="3" name="Rectangle 2">
            <a:extLst>
              <a:ext uri="{FF2B5EF4-FFF2-40B4-BE49-F238E27FC236}">
                <a16:creationId xmlns:a16="http://schemas.microsoft.com/office/drawing/2014/main" id="{5E410CC6-9057-44EC-8CF3-6B4A7DEB947E}"/>
              </a:ext>
            </a:extLst>
          </p:cNvPr>
          <p:cNvSpPr/>
          <p:nvPr/>
        </p:nvSpPr>
        <p:spPr>
          <a:xfrm>
            <a:off x="355598" y="272737"/>
            <a:ext cx="4467570" cy="523220"/>
          </a:xfrm>
          <a:prstGeom prst="rect">
            <a:avLst/>
          </a:prstGeom>
        </p:spPr>
        <p:txBody>
          <a:bodyPr wrap="none">
            <a:spAutoFit/>
          </a:bodyPr>
          <a:lstStyle/>
          <a:p>
            <a:pPr fontAlgn="base"/>
            <a:r>
              <a:rPr lang="en-GB" sz="2800" b="1" dirty="0">
                <a:solidFill>
                  <a:srgbClr val="C00000"/>
                </a:solidFill>
                <a:latin typeface="SassoonPrimaryType" panose="00000400000000000000" pitchFamily="2" charset="0"/>
                <a:cs typeface="Calibri" panose="020F0502020204030204" pitchFamily="34" charset="0"/>
              </a:rPr>
              <a:t>Partitioning and recombining.</a:t>
            </a:r>
          </a:p>
        </p:txBody>
      </p:sp>
    </p:spTree>
    <p:extLst>
      <p:ext uri="{BB962C8B-B14F-4D97-AF65-F5344CB8AC3E}">
        <p14:creationId xmlns:p14="http://schemas.microsoft.com/office/powerpoint/2010/main" val="23666213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EEF61-EA88-420D-924D-850902A6C74A}"/>
              </a:ext>
            </a:extLst>
          </p:cNvPr>
          <p:cNvSpPr/>
          <p:nvPr/>
        </p:nvSpPr>
        <p:spPr>
          <a:xfrm>
            <a:off x="343711" y="87949"/>
            <a:ext cx="10123252" cy="5755422"/>
          </a:xfrm>
          <a:prstGeom prst="rect">
            <a:avLst/>
          </a:prstGeom>
        </p:spPr>
        <p:txBody>
          <a:bodyPr wrap="square">
            <a:spAutoFit/>
          </a:bodyPr>
          <a:lstStyle/>
          <a:p>
            <a:pPr fontAlgn="base"/>
            <a:r>
              <a:rPr lang="en-GB" sz="2400" b="1" dirty="0">
                <a:latin typeface="SassoonPrimaryType" panose="00000400000000000000" pitchFamily="2" charset="0"/>
                <a:cs typeface="Calibri" panose="020F0502020204030204" pitchFamily="34" charset="0"/>
              </a:rPr>
              <a:t>How could we use partitioning and recombining to solve these calculations? </a:t>
            </a:r>
          </a:p>
          <a:p>
            <a:pPr fontAlgn="base">
              <a:buFont typeface="Arial" panose="020B0604020202020204" pitchFamily="34" charset="0"/>
              <a:buChar char="•"/>
            </a:pPr>
            <a:endParaRPr lang="en-GB" sz="2400" dirty="0">
              <a:latin typeface="SassoonPrimaryType" panose="00000400000000000000" pitchFamily="2" charset="0"/>
              <a:cs typeface="Calibri" panose="020F0502020204030204" pitchFamily="34" charset="0"/>
            </a:endParaRPr>
          </a:p>
          <a:p>
            <a:pPr fontAlgn="base"/>
            <a:r>
              <a:rPr lang="en-GB" sz="4000" dirty="0">
                <a:solidFill>
                  <a:srgbClr val="333333"/>
                </a:solidFill>
                <a:latin typeface="SassoonPrimaryType" panose="00000400000000000000" pitchFamily="2" charset="0"/>
                <a:cs typeface="Calibri" panose="020F0502020204030204" pitchFamily="34" charset="0"/>
              </a:rPr>
              <a:t>245 + 153 = </a:t>
            </a:r>
          </a:p>
          <a:p>
            <a:pPr fontAlgn="base"/>
            <a:r>
              <a:rPr lang="en-GB" sz="4000" dirty="0">
                <a:solidFill>
                  <a:srgbClr val="333333"/>
                </a:solidFill>
                <a:latin typeface="SassoonPrimaryType" panose="00000400000000000000" pitchFamily="2" charset="0"/>
                <a:cs typeface="Calibri" panose="020F0502020204030204" pitchFamily="34" charset="0"/>
              </a:rPr>
              <a:t>245 + 100 + 40 + 3 = </a:t>
            </a:r>
          </a:p>
          <a:p>
            <a:pPr fontAlgn="base"/>
            <a:endParaRPr lang="en-GB" sz="4000" dirty="0">
              <a:solidFill>
                <a:srgbClr val="333333"/>
              </a:solidFill>
              <a:latin typeface="SassoonPrimaryType" panose="00000400000000000000" pitchFamily="2" charset="0"/>
              <a:cs typeface="Calibri" panose="020F0502020204030204" pitchFamily="34" charset="0"/>
            </a:endParaRPr>
          </a:p>
          <a:p>
            <a:pPr fontAlgn="base"/>
            <a:r>
              <a:rPr lang="en-GB" sz="4000" dirty="0">
                <a:solidFill>
                  <a:srgbClr val="333333"/>
                </a:solidFill>
                <a:latin typeface="SassoonPrimaryType" panose="00000400000000000000" pitchFamily="2" charset="0"/>
                <a:cs typeface="Calibri" panose="020F0502020204030204" pitchFamily="34" charset="0"/>
              </a:rPr>
              <a:t>3256 + 4523 =</a:t>
            </a:r>
          </a:p>
          <a:p>
            <a:pPr fontAlgn="base"/>
            <a:endParaRPr lang="en-GB" sz="4000" dirty="0">
              <a:solidFill>
                <a:srgbClr val="333333"/>
              </a:solidFill>
              <a:latin typeface="SassoonPrimaryType" panose="00000400000000000000" pitchFamily="2" charset="0"/>
              <a:cs typeface="Calibri" panose="020F0502020204030204" pitchFamily="34" charset="0"/>
            </a:endParaRPr>
          </a:p>
          <a:p>
            <a:pPr fontAlgn="base"/>
            <a:endParaRPr lang="en-GB" sz="4000" dirty="0">
              <a:solidFill>
                <a:srgbClr val="333333"/>
              </a:solidFill>
              <a:latin typeface="SassoonPrimaryType" panose="00000400000000000000" pitchFamily="2" charset="0"/>
              <a:cs typeface="Calibri" panose="020F0502020204030204" pitchFamily="34" charset="0"/>
            </a:endParaRPr>
          </a:p>
          <a:p>
            <a:pPr fontAlgn="base"/>
            <a:endParaRPr lang="en-GB" sz="4000" dirty="0">
              <a:solidFill>
                <a:srgbClr val="333333"/>
              </a:solidFill>
              <a:latin typeface="SassoonPrimaryType" panose="00000400000000000000" pitchFamily="2" charset="0"/>
              <a:cs typeface="Calibri" panose="020F0502020204030204" pitchFamily="34" charset="0"/>
            </a:endParaRPr>
          </a:p>
          <a:p>
            <a:pPr fontAlgn="base"/>
            <a:r>
              <a:rPr lang="en-GB" sz="4000" dirty="0">
                <a:solidFill>
                  <a:srgbClr val="333333"/>
                </a:solidFill>
                <a:latin typeface="SassoonPrimaryType" panose="00000400000000000000" pitchFamily="2" charset="0"/>
                <a:cs typeface="Calibri" panose="020F0502020204030204" pitchFamily="34" charset="0"/>
              </a:rPr>
              <a:t>5984 – 2762 =  </a:t>
            </a:r>
            <a:endParaRPr lang="en-GB" sz="4000" dirty="0">
              <a:solidFill>
                <a:srgbClr val="000000"/>
              </a:solidFill>
              <a:latin typeface="SassoonPrimaryType" panose="00000400000000000000" pitchFamily="2" charset="0"/>
              <a:cs typeface="Calibri" panose="020F0502020204030204" pitchFamily="34" charset="0"/>
            </a:endParaRPr>
          </a:p>
        </p:txBody>
      </p:sp>
    </p:spTree>
    <p:extLst>
      <p:ext uri="{BB962C8B-B14F-4D97-AF65-F5344CB8AC3E}">
        <p14:creationId xmlns:p14="http://schemas.microsoft.com/office/powerpoint/2010/main" val="271268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061E83-33D1-416E-BBF4-169D8D0216C2}"/>
              </a:ext>
            </a:extLst>
          </p:cNvPr>
          <p:cNvPicPr>
            <a:picLocks noChangeAspect="1"/>
          </p:cNvPicPr>
          <p:nvPr/>
        </p:nvPicPr>
        <p:blipFill>
          <a:blip r:embed="rId2"/>
          <a:stretch>
            <a:fillRect/>
          </a:stretch>
        </p:blipFill>
        <p:spPr>
          <a:xfrm>
            <a:off x="403090" y="2974434"/>
            <a:ext cx="2533650" cy="1104900"/>
          </a:xfrm>
          <a:prstGeom prst="rect">
            <a:avLst/>
          </a:prstGeom>
        </p:spPr>
      </p:pic>
      <p:pic>
        <p:nvPicPr>
          <p:cNvPr id="3" name="Picture 2">
            <a:extLst>
              <a:ext uri="{FF2B5EF4-FFF2-40B4-BE49-F238E27FC236}">
                <a16:creationId xmlns:a16="http://schemas.microsoft.com/office/drawing/2014/main" id="{239AA4EE-4F92-48FB-AC2C-2664EAD9B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364" y="1772152"/>
            <a:ext cx="1134914" cy="11349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BB7C95-87DB-4944-B744-195C268C8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510" y="1797186"/>
            <a:ext cx="1134914" cy="11349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86D0DA-DEF0-4582-96E9-34014A687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774" y="1797186"/>
            <a:ext cx="1134914" cy="11349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138584F-AB4D-480C-B91A-7D80DD67E5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210" y="1772152"/>
            <a:ext cx="1134914" cy="11349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91CE829-A7FD-4E17-BC10-05A3E602E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0288" y="1839520"/>
            <a:ext cx="1134914" cy="11349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7795492-F7C5-45B0-96F7-0A3439BD5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132" y="1744772"/>
            <a:ext cx="1134914" cy="11349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2B6A3C1-ADA7-4E2A-970E-980F833A1C72}"/>
              </a:ext>
            </a:extLst>
          </p:cNvPr>
          <p:cNvSpPr/>
          <p:nvPr/>
        </p:nvSpPr>
        <p:spPr>
          <a:xfrm>
            <a:off x="317151" y="940551"/>
            <a:ext cx="4328749" cy="461665"/>
          </a:xfrm>
          <a:prstGeom prst="rect">
            <a:avLst/>
          </a:prstGeom>
        </p:spPr>
        <p:txBody>
          <a:bodyPr wrap="none">
            <a:spAutoFit/>
          </a:bodyPr>
          <a:lstStyle/>
          <a:p>
            <a:r>
              <a:rPr lang="en-GB" sz="2400" b="1" dirty="0">
                <a:solidFill>
                  <a:srgbClr val="333333"/>
                </a:solidFill>
                <a:latin typeface="SassoonPrimaryType" panose="00000400000000000000" pitchFamily="2" charset="0"/>
              </a:rPr>
              <a:t>Which related facts can you find?</a:t>
            </a:r>
          </a:p>
        </p:txBody>
      </p:sp>
      <p:sp>
        <p:nvSpPr>
          <p:cNvPr id="10" name="Rectangle 9">
            <a:extLst>
              <a:ext uri="{FF2B5EF4-FFF2-40B4-BE49-F238E27FC236}">
                <a16:creationId xmlns:a16="http://schemas.microsoft.com/office/drawing/2014/main" id="{BEA13C00-AEA8-4EA5-AD54-38F575415BB3}"/>
              </a:ext>
            </a:extLst>
          </p:cNvPr>
          <p:cNvSpPr/>
          <p:nvPr/>
        </p:nvSpPr>
        <p:spPr>
          <a:xfrm>
            <a:off x="171450" y="170505"/>
            <a:ext cx="6096000" cy="800219"/>
          </a:xfrm>
          <a:prstGeom prst="rect">
            <a:avLst/>
          </a:prstGeom>
        </p:spPr>
        <p:txBody>
          <a:bodyPr>
            <a:spAutoFit/>
          </a:bodyPr>
          <a:lstStyle/>
          <a:p>
            <a:pPr fontAlgn="base"/>
            <a:r>
              <a:rPr lang="en-GB" sz="2800" b="1" dirty="0">
                <a:solidFill>
                  <a:srgbClr val="C00000"/>
                </a:solidFill>
                <a:latin typeface="SassoonPrimaryType" panose="00000400000000000000" pitchFamily="2" charset="0"/>
              </a:rPr>
              <a:t>Using known number facts</a:t>
            </a:r>
          </a:p>
          <a:p>
            <a:pPr fontAlgn="base"/>
            <a:endParaRPr lang="en-GB" b="1" dirty="0">
              <a:solidFill>
                <a:srgbClr val="333333"/>
              </a:solidFill>
              <a:latin typeface="SassoonPrimaryType" panose="00000400000000000000" pitchFamily="2" charset="0"/>
            </a:endParaRPr>
          </a:p>
        </p:txBody>
      </p:sp>
    </p:spTree>
    <p:extLst>
      <p:ext uri="{BB962C8B-B14F-4D97-AF65-F5344CB8AC3E}">
        <p14:creationId xmlns:p14="http://schemas.microsoft.com/office/powerpoint/2010/main" val="83174697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360000" y="810000"/>
            <a:ext cx="11536800" cy="851048"/>
          </a:xfrm>
        </p:spPr>
        <p:txBody>
          <a:bodyPr/>
          <a:lstStyle/>
          <a:p>
            <a:pPr algn="ctr"/>
            <a:r>
              <a:rPr lang="en-GB" sz="3600" dirty="0">
                <a:latin typeface="+mn-lt"/>
              </a:rPr>
              <a:t>9 x 100 =</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7103003" y="976156"/>
            <a:ext cx="971107" cy="646331"/>
          </a:xfrm>
          <a:prstGeom prst="rect">
            <a:avLst/>
          </a:prstGeom>
          <a:noFill/>
        </p:spPr>
        <p:txBody>
          <a:bodyPr wrap="square">
            <a:spAutoFit/>
          </a:bodyPr>
          <a:lstStyle/>
          <a:p>
            <a:r>
              <a:rPr lang="en-GB" sz="3600" dirty="0">
                <a:solidFill>
                  <a:srgbClr val="00BC89"/>
                </a:solidFill>
              </a:rPr>
              <a:t>900</a:t>
            </a:r>
            <a:endParaRPr lang="en-GB" sz="3600" dirty="0"/>
          </a:p>
        </p:txBody>
      </p:sp>
      <p:graphicFrame>
        <p:nvGraphicFramePr>
          <p:cNvPr id="5" name="Table 5">
            <a:extLst>
              <a:ext uri="{FF2B5EF4-FFF2-40B4-BE49-F238E27FC236}">
                <a16:creationId xmlns:a16="http://schemas.microsoft.com/office/drawing/2014/main" id="{822C3514-163E-4F10-930B-F77B59648627}"/>
              </a:ext>
            </a:extLst>
          </p:cNvPr>
          <p:cNvGraphicFramePr>
            <a:graphicFrameLocks noGrp="1"/>
          </p:cNvGraphicFramePr>
          <p:nvPr>
            <p:extLst/>
          </p:nvPr>
        </p:nvGraphicFramePr>
        <p:xfrm>
          <a:off x="1106967" y="2523558"/>
          <a:ext cx="8128000" cy="2414512"/>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773084898"/>
                    </a:ext>
                  </a:extLst>
                </a:gridCol>
                <a:gridCol w="1625600">
                  <a:extLst>
                    <a:ext uri="{9D8B030D-6E8A-4147-A177-3AD203B41FA5}">
                      <a16:colId xmlns:a16="http://schemas.microsoft.com/office/drawing/2014/main" val="2273769362"/>
                    </a:ext>
                  </a:extLst>
                </a:gridCol>
                <a:gridCol w="1625600">
                  <a:extLst>
                    <a:ext uri="{9D8B030D-6E8A-4147-A177-3AD203B41FA5}">
                      <a16:colId xmlns:a16="http://schemas.microsoft.com/office/drawing/2014/main" val="2949876854"/>
                    </a:ext>
                  </a:extLst>
                </a:gridCol>
                <a:gridCol w="1625600">
                  <a:extLst>
                    <a:ext uri="{9D8B030D-6E8A-4147-A177-3AD203B41FA5}">
                      <a16:colId xmlns:a16="http://schemas.microsoft.com/office/drawing/2014/main" val="755027179"/>
                    </a:ext>
                  </a:extLst>
                </a:gridCol>
                <a:gridCol w="1625600">
                  <a:extLst>
                    <a:ext uri="{9D8B030D-6E8A-4147-A177-3AD203B41FA5}">
                      <a16:colId xmlns:a16="http://schemas.microsoft.com/office/drawing/2014/main" val="2052591387"/>
                    </a:ext>
                  </a:extLst>
                </a:gridCol>
              </a:tblGrid>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dirty="0">
                          <a:solidFill>
                            <a:schemeClr val="tx1"/>
                          </a:solidFill>
                        </a:rPr>
                        <a:t>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extLst>
                  <a:ext uri="{0D108BD9-81ED-4DB2-BD59-A6C34878D82A}">
                    <a16:rowId xmlns:a16="http://schemas.microsoft.com/office/drawing/2014/main" val="3045281814"/>
                  </a:ext>
                </a:extLst>
              </a:tr>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337368"/>
                  </a:ext>
                </a:extLst>
              </a:tr>
              <a:tr h="603628">
                <a:tc>
                  <a:txBody>
                    <a:bodyPr/>
                    <a:lstStyle/>
                    <a:p>
                      <a:pPr algn="r"/>
                      <a:r>
                        <a:rPr lang="en-GB" sz="3000" dirty="0">
                          <a:solidFill>
                            <a:schemeClr val="tx1"/>
                          </a:solidFill>
                        </a:rPr>
                        <a:t>x 10</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9</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311532"/>
                  </a:ext>
                </a:extLst>
              </a:tr>
              <a:tr h="603628">
                <a:tc>
                  <a:txBody>
                    <a:bodyPr/>
                    <a:lstStyle/>
                    <a:p>
                      <a:pPr algn="r"/>
                      <a:r>
                        <a:rPr lang="en-GB" sz="3000" dirty="0">
                          <a:solidFill>
                            <a:schemeClr val="tx1"/>
                          </a:solidFill>
                        </a:rPr>
                        <a:t>x 100</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011238"/>
                  </a:ext>
                </a:extLst>
              </a:tr>
            </a:tbl>
          </a:graphicData>
        </a:graphic>
      </p:graphicFrame>
      <p:sp>
        <p:nvSpPr>
          <p:cNvPr id="9" name="TextBox 8">
            <a:extLst>
              <a:ext uri="{FF2B5EF4-FFF2-40B4-BE49-F238E27FC236}">
                <a16:creationId xmlns:a16="http://schemas.microsoft.com/office/drawing/2014/main" id="{7EA16294-918C-4F44-874E-8FA8CB31194D}"/>
              </a:ext>
            </a:extLst>
          </p:cNvPr>
          <p:cNvSpPr txBox="1"/>
          <p:nvPr/>
        </p:nvSpPr>
        <p:spPr>
          <a:xfrm>
            <a:off x="8074110" y="4368857"/>
            <a:ext cx="722561" cy="553998"/>
          </a:xfrm>
          <a:prstGeom prst="rect">
            <a:avLst/>
          </a:prstGeom>
          <a:noFill/>
        </p:spPr>
        <p:txBody>
          <a:bodyPr wrap="square">
            <a:spAutoFit/>
          </a:bodyPr>
          <a:lstStyle/>
          <a:p>
            <a:pPr algn="ctr"/>
            <a:r>
              <a:rPr lang="en-GB" sz="3000" dirty="0">
                <a:solidFill>
                  <a:srgbClr val="00BC89"/>
                </a:solidFill>
              </a:rPr>
              <a:t>0</a:t>
            </a:r>
            <a:endParaRPr lang="en-GB" sz="3000" dirty="0"/>
          </a:p>
        </p:txBody>
      </p:sp>
      <p:sp>
        <p:nvSpPr>
          <p:cNvPr id="10" name="TextBox 9">
            <a:extLst>
              <a:ext uri="{FF2B5EF4-FFF2-40B4-BE49-F238E27FC236}">
                <a16:creationId xmlns:a16="http://schemas.microsoft.com/office/drawing/2014/main" id="{6D898C39-5733-4328-AD8C-3C9CFF6DE83E}"/>
              </a:ext>
            </a:extLst>
          </p:cNvPr>
          <p:cNvSpPr txBox="1"/>
          <p:nvPr/>
        </p:nvSpPr>
        <p:spPr>
          <a:xfrm>
            <a:off x="6423426" y="4368858"/>
            <a:ext cx="722561" cy="553998"/>
          </a:xfrm>
          <a:prstGeom prst="rect">
            <a:avLst/>
          </a:prstGeom>
          <a:noFill/>
        </p:spPr>
        <p:txBody>
          <a:bodyPr wrap="square">
            <a:spAutoFit/>
          </a:bodyPr>
          <a:lstStyle/>
          <a:p>
            <a:pPr algn="ctr"/>
            <a:r>
              <a:rPr lang="en-GB" sz="3000" dirty="0">
                <a:solidFill>
                  <a:srgbClr val="00BC89"/>
                </a:solidFill>
              </a:rPr>
              <a:t>0</a:t>
            </a:r>
            <a:endParaRPr lang="en-GB" sz="3000" dirty="0"/>
          </a:p>
        </p:txBody>
      </p:sp>
      <p:sp>
        <p:nvSpPr>
          <p:cNvPr id="11" name="TextBox 10">
            <a:extLst>
              <a:ext uri="{FF2B5EF4-FFF2-40B4-BE49-F238E27FC236}">
                <a16:creationId xmlns:a16="http://schemas.microsoft.com/office/drawing/2014/main" id="{8569A1D0-99CA-49D2-B77E-3A34697A4B79}"/>
              </a:ext>
            </a:extLst>
          </p:cNvPr>
          <p:cNvSpPr txBox="1"/>
          <p:nvPr/>
        </p:nvSpPr>
        <p:spPr>
          <a:xfrm>
            <a:off x="4809686" y="4368857"/>
            <a:ext cx="722561" cy="553998"/>
          </a:xfrm>
          <a:prstGeom prst="rect">
            <a:avLst/>
          </a:prstGeom>
          <a:noFill/>
        </p:spPr>
        <p:txBody>
          <a:bodyPr wrap="square">
            <a:spAutoFit/>
          </a:bodyPr>
          <a:lstStyle/>
          <a:p>
            <a:pPr algn="ctr"/>
            <a:r>
              <a:rPr lang="en-GB" sz="3000" dirty="0">
                <a:solidFill>
                  <a:srgbClr val="00BC89"/>
                </a:solidFill>
              </a:rPr>
              <a:t>9</a:t>
            </a:r>
            <a:endParaRPr lang="en-GB" sz="3000" dirty="0"/>
          </a:p>
        </p:txBody>
      </p:sp>
      <p:sp>
        <p:nvSpPr>
          <p:cNvPr id="12" name="TextBox 11">
            <a:extLst>
              <a:ext uri="{FF2B5EF4-FFF2-40B4-BE49-F238E27FC236}">
                <a16:creationId xmlns:a16="http://schemas.microsoft.com/office/drawing/2014/main" id="{5D9F4C05-C922-4F34-92A1-FA0D583394B8}"/>
              </a:ext>
            </a:extLst>
          </p:cNvPr>
          <p:cNvSpPr txBox="1"/>
          <p:nvPr/>
        </p:nvSpPr>
        <p:spPr>
          <a:xfrm>
            <a:off x="247575" y="420788"/>
            <a:ext cx="8549096" cy="523220"/>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Use relationships between operations</a:t>
            </a:r>
          </a:p>
        </p:txBody>
      </p:sp>
    </p:spTree>
    <p:extLst>
      <p:ext uri="{BB962C8B-B14F-4D97-AF65-F5344CB8AC3E}">
        <p14:creationId xmlns:p14="http://schemas.microsoft.com/office/powerpoint/2010/main" val="243080797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360000" y="810000"/>
            <a:ext cx="11536800" cy="851048"/>
          </a:xfrm>
        </p:spPr>
        <p:txBody>
          <a:bodyPr/>
          <a:lstStyle/>
          <a:p>
            <a:pPr algn="ctr"/>
            <a:r>
              <a:rPr lang="en-GB" sz="3600" dirty="0">
                <a:latin typeface="+mn-lt"/>
              </a:rPr>
              <a:t>37 x 10 =</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7103003" y="976156"/>
            <a:ext cx="971107" cy="646331"/>
          </a:xfrm>
          <a:prstGeom prst="rect">
            <a:avLst/>
          </a:prstGeom>
          <a:noFill/>
        </p:spPr>
        <p:txBody>
          <a:bodyPr wrap="square">
            <a:spAutoFit/>
          </a:bodyPr>
          <a:lstStyle/>
          <a:p>
            <a:r>
              <a:rPr lang="en-GB" sz="3600" dirty="0">
                <a:solidFill>
                  <a:srgbClr val="00BC89"/>
                </a:solidFill>
              </a:rPr>
              <a:t>370</a:t>
            </a:r>
            <a:endParaRPr lang="en-GB" sz="3600" dirty="0"/>
          </a:p>
        </p:txBody>
      </p:sp>
      <p:graphicFrame>
        <p:nvGraphicFramePr>
          <p:cNvPr id="5" name="Table 5">
            <a:extLst>
              <a:ext uri="{FF2B5EF4-FFF2-40B4-BE49-F238E27FC236}">
                <a16:creationId xmlns:a16="http://schemas.microsoft.com/office/drawing/2014/main" id="{822C3514-163E-4F10-930B-F77B59648627}"/>
              </a:ext>
            </a:extLst>
          </p:cNvPr>
          <p:cNvGraphicFramePr>
            <a:graphicFrameLocks noGrp="1"/>
          </p:cNvGraphicFramePr>
          <p:nvPr>
            <p:extLst/>
          </p:nvPr>
        </p:nvGraphicFramePr>
        <p:xfrm>
          <a:off x="1106967" y="2523558"/>
          <a:ext cx="8128000" cy="18108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73084898"/>
                    </a:ext>
                  </a:extLst>
                </a:gridCol>
                <a:gridCol w="2032000">
                  <a:extLst>
                    <a:ext uri="{9D8B030D-6E8A-4147-A177-3AD203B41FA5}">
                      <a16:colId xmlns:a16="http://schemas.microsoft.com/office/drawing/2014/main" val="2949876854"/>
                    </a:ext>
                  </a:extLst>
                </a:gridCol>
                <a:gridCol w="2032000">
                  <a:extLst>
                    <a:ext uri="{9D8B030D-6E8A-4147-A177-3AD203B41FA5}">
                      <a16:colId xmlns:a16="http://schemas.microsoft.com/office/drawing/2014/main" val="755027179"/>
                    </a:ext>
                  </a:extLst>
                </a:gridCol>
                <a:gridCol w="2032000">
                  <a:extLst>
                    <a:ext uri="{9D8B030D-6E8A-4147-A177-3AD203B41FA5}">
                      <a16:colId xmlns:a16="http://schemas.microsoft.com/office/drawing/2014/main" val="2052591387"/>
                    </a:ext>
                  </a:extLst>
                </a:gridCol>
              </a:tblGrid>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dirty="0">
                          <a:solidFill>
                            <a:schemeClr val="tx1"/>
                          </a:solidFill>
                        </a:rPr>
                        <a: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extLst>
                  <a:ext uri="{0D108BD9-81ED-4DB2-BD59-A6C34878D82A}">
                    <a16:rowId xmlns:a16="http://schemas.microsoft.com/office/drawing/2014/main" val="3045281814"/>
                  </a:ext>
                </a:extLst>
              </a:tr>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7</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337368"/>
                  </a:ext>
                </a:extLst>
              </a:tr>
              <a:tr h="603628">
                <a:tc>
                  <a:txBody>
                    <a:bodyPr/>
                    <a:lstStyle/>
                    <a:p>
                      <a:pPr algn="r"/>
                      <a:r>
                        <a:rPr lang="en-GB" sz="3000" dirty="0">
                          <a:solidFill>
                            <a:schemeClr val="tx1"/>
                          </a:solidFill>
                        </a:rPr>
                        <a:t>x 10</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311532"/>
                  </a:ext>
                </a:extLst>
              </a:tr>
            </a:tbl>
          </a:graphicData>
        </a:graphic>
      </p:graphicFrame>
      <p:sp>
        <p:nvSpPr>
          <p:cNvPr id="15" name="TextBox 14">
            <a:extLst>
              <a:ext uri="{FF2B5EF4-FFF2-40B4-BE49-F238E27FC236}">
                <a16:creationId xmlns:a16="http://schemas.microsoft.com/office/drawing/2014/main" id="{76ADEC0A-A017-4E77-9530-38E677828EB6}"/>
              </a:ext>
            </a:extLst>
          </p:cNvPr>
          <p:cNvSpPr txBox="1"/>
          <p:nvPr/>
        </p:nvSpPr>
        <p:spPr>
          <a:xfrm>
            <a:off x="7914620" y="3760820"/>
            <a:ext cx="722561" cy="553998"/>
          </a:xfrm>
          <a:prstGeom prst="rect">
            <a:avLst/>
          </a:prstGeom>
          <a:noFill/>
        </p:spPr>
        <p:txBody>
          <a:bodyPr wrap="square">
            <a:spAutoFit/>
          </a:bodyPr>
          <a:lstStyle/>
          <a:p>
            <a:pPr algn="ctr"/>
            <a:r>
              <a:rPr lang="en-GB" sz="3000" dirty="0">
                <a:solidFill>
                  <a:srgbClr val="00BC89"/>
                </a:solidFill>
              </a:rPr>
              <a:t>0</a:t>
            </a:r>
            <a:endParaRPr lang="en-GB" sz="3000" dirty="0"/>
          </a:p>
        </p:txBody>
      </p:sp>
      <p:sp>
        <p:nvSpPr>
          <p:cNvPr id="16" name="TextBox 15">
            <a:extLst>
              <a:ext uri="{FF2B5EF4-FFF2-40B4-BE49-F238E27FC236}">
                <a16:creationId xmlns:a16="http://schemas.microsoft.com/office/drawing/2014/main" id="{FC8D911F-A24D-4FB1-BE7F-4004167A2ED5}"/>
              </a:ext>
            </a:extLst>
          </p:cNvPr>
          <p:cNvSpPr txBox="1"/>
          <p:nvPr/>
        </p:nvSpPr>
        <p:spPr>
          <a:xfrm>
            <a:off x="5809373" y="3760820"/>
            <a:ext cx="722561" cy="553998"/>
          </a:xfrm>
          <a:prstGeom prst="rect">
            <a:avLst/>
          </a:prstGeom>
          <a:noFill/>
        </p:spPr>
        <p:txBody>
          <a:bodyPr wrap="square">
            <a:spAutoFit/>
          </a:bodyPr>
          <a:lstStyle/>
          <a:p>
            <a:pPr algn="ctr"/>
            <a:r>
              <a:rPr lang="en-GB" sz="3000" dirty="0">
                <a:solidFill>
                  <a:srgbClr val="00BC89"/>
                </a:solidFill>
              </a:rPr>
              <a:t>7</a:t>
            </a:r>
            <a:endParaRPr lang="en-GB" sz="3000" dirty="0"/>
          </a:p>
        </p:txBody>
      </p:sp>
      <p:sp>
        <p:nvSpPr>
          <p:cNvPr id="8" name="TextBox 7">
            <a:extLst>
              <a:ext uri="{FF2B5EF4-FFF2-40B4-BE49-F238E27FC236}">
                <a16:creationId xmlns:a16="http://schemas.microsoft.com/office/drawing/2014/main" id="{89452A14-1D7A-45A2-97E2-049223854855}"/>
              </a:ext>
            </a:extLst>
          </p:cNvPr>
          <p:cNvSpPr txBox="1"/>
          <p:nvPr/>
        </p:nvSpPr>
        <p:spPr>
          <a:xfrm>
            <a:off x="3760832" y="3752008"/>
            <a:ext cx="722561" cy="553998"/>
          </a:xfrm>
          <a:prstGeom prst="rect">
            <a:avLst/>
          </a:prstGeom>
          <a:noFill/>
        </p:spPr>
        <p:txBody>
          <a:bodyPr wrap="square">
            <a:spAutoFit/>
          </a:bodyPr>
          <a:lstStyle/>
          <a:p>
            <a:pPr algn="ctr"/>
            <a:r>
              <a:rPr lang="en-GB" sz="3000" dirty="0">
                <a:solidFill>
                  <a:srgbClr val="00BC89"/>
                </a:solidFill>
              </a:rPr>
              <a:t>3</a:t>
            </a:r>
            <a:endParaRPr lang="en-GB" sz="3000" dirty="0"/>
          </a:p>
        </p:txBody>
      </p:sp>
      <p:sp>
        <p:nvSpPr>
          <p:cNvPr id="9" name="TextBox 8">
            <a:extLst>
              <a:ext uri="{FF2B5EF4-FFF2-40B4-BE49-F238E27FC236}">
                <a16:creationId xmlns:a16="http://schemas.microsoft.com/office/drawing/2014/main" id="{6C263BD9-BBAC-4DB9-86EE-02377967D8D9}"/>
              </a:ext>
            </a:extLst>
          </p:cNvPr>
          <p:cNvSpPr txBox="1"/>
          <p:nvPr/>
        </p:nvSpPr>
        <p:spPr>
          <a:xfrm>
            <a:off x="247575" y="420788"/>
            <a:ext cx="8549096" cy="523220"/>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Use relationships between operations</a:t>
            </a:r>
          </a:p>
        </p:txBody>
      </p:sp>
    </p:spTree>
    <p:extLst>
      <p:ext uri="{BB962C8B-B14F-4D97-AF65-F5344CB8AC3E}">
        <p14:creationId xmlns:p14="http://schemas.microsoft.com/office/powerpoint/2010/main" val="321999741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15" grpId="0"/>
      <p:bldP spid="1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360000" y="810000"/>
            <a:ext cx="11536800" cy="851048"/>
          </a:xfrm>
        </p:spPr>
        <p:txBody>
          <a:bodyPr/>
          <a:lstStyle/>
          <a:p>
            <a:pPr algn="ctr"/>
            <a:r>
              <a:rPr lang="en-GB" sz="3600" dirty="0">
                <a:latin typeface="+mn-lt"/>
              </a:rPr>
              <a:t>230 ÷ 10 =</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7262492" y="965523"/>
            <a:ext cx="971107" cy="646331"/>
          </a:xfrm>
          <a:prstGeom prst="rect">
            <a:avLst/>
          </a:prstGeom>
          <a:noFill/>
        </p:spPr>
        <p:txBody>
          <a:bodyPr wrap="square">
            <a:spAutoFit/>
          </a:bodyPr>
          <a:lstStyle/>
          <a:p>
            <a:r>
              <a:rPr lang="en-GB" sz="3600" dirty="0">
                <a:solidFill>
                  <a:srgbClr val="00BC89"/>
                </a:solidFill>
              </a:rPr>
              <a:t>23</a:t>
            </a:r>
            <a:endParaRPr lang="en-GB" sz="3600" dirty="0"/>
          </a:p>
        </p:txBody>
      </p:sp>
      <p:graphicFrame>
        <p:nvGraphicFramePr>
          <p:cNvPr id="5" name="Table 5">
            <a:extLst>
              <a:ext uri="{FF2B5EF4-FFF2-40B4-BE49-F238E27FC236}">
                <a16:creationId xmlns:a16="http://schemas.microsoft.com/office/drawing/2014/main" id="{822C3514-163E-4F10-930B-F77B59648627}"/>
              </a:ext>
            </a:extLst>
          </p:cNvPr>
          <p:cNvGraphicFramePr>
            <a:graphicFrameLocks noGrp="1"/>
          </p:cNvGraphicFramePr>
          <p:nvPr>
            <p:extLst/>
          </p:nvPr>
        </p:nvGraphicFramePr>
        <p:xfrm>
          <a:off x="1106967" y="2523558"/>
          <a:ext cx="8128000" cy="18108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773084898"/>
                    </a:ext>
                  </a:extLst>
                </a:gridCol>
                <a:gridCol w="2032000">
                  <a:extLst>
                    <a:ext uri="{9D8B030D-6E8A-4147-A177-3AD203B41FA5}">
                      <a16:colId xmlns:a16="http://schemas.microsoft.com/office/drawing/2014/main" val="2949876854"/>
                    </a:ext>
                  </a:extLst>
                </a:gridCol>
                <a:gridCol w="2032000">
                  <a:extLst>
                    <a:ext uri="{9D8B030D-6E8A-4147-A177-3AD203B41FA5}">
                      <a16:colId xmlns:a16="http://schemas.microsoft.com/office/drawing/2014/main" val="755027179"/>
                    </a:ext>
                  </a:extLst>
                </a:gridCol>
                <a:gridCol w="2032000">
                  <a:extLst>
                    <a:ext uri="{9D8B030D-6E8A-4147-A177-3AD203B41FA5}">
                      <a16:colId xmlns:a16="http://schemas.microsoft.com/office/drawing/2014/main" val="2052591387"/>
                    </a:ext>
                  </a:extLst>
                </a:gridCol>
              </a:tblGrid>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dirty="0">
                          <a:solidFill>
                            <a:schemeClr val="tx1"/>
                          </a:solidFill>
                        </a:rPr>
                        <a: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extLst>
                  <a:ext uri="{0D108BD9-81ED-4DB2-BD59-A6C34878D82A}">
                    <a16:rowId xmlns:a16="http://schemas.microsoft.com/office/drawing/2014/main" val="3045281814"/>
                  </a:ext>
                </a:extLst>
              </a:tr>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dirty="0">
                          <a:solidFill>
                            <a:schemeClr val="tx1"/>
                          </a:solidFill>
                        </a:rPr>
                        <a:t>2</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3</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337368"/>
                  </a:ext>
                </a:extLst>
              </a:tr>
              <a:tr h="603628">
                <a:tc>
                  <a:txBody>
                    <a:bodyPr/>
                    <a:lstStyle/>
                    <a:p>
                      <a:pPr algn="r"/>
                      <a:r>
                        <a:rPr lang="en-GB" sz="3000" dirty="0">
                          <a:latin typeface="+mn-lt"/>
                        </a:rPr>
                        <a:t>÷</a:t>
                      </a:r>
                      <a:r>
                        <a:rPr lang="en-GB" sz="3000" dirty="0">
                          <a:solidFill>
                            <a:schemeClr val="tx1"/>
                          </a:solidFill>
                        </a:rPr>
                        <a:t> 10</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311532"/>
                  </a:ext>
                </a:extLst>
              </a:tr>
            </a:tbl>
          </a:graphicData>
        </a:graphic>
      </p:graphicFrame>
      <p:sp>
        <p:nvSpPr>
          <p:cNvPr id="15" name="TextBox 14">
            <a:extLst>
              <a:ext uri="{FF2B5EF4-FFF2-40B4-BE49-F238E27FC236}">
                <a16:creationId xmlns:a16="http://schemas.microsoft.com/office/drawing/2014/main" id="{76ADEC0A-A017-4E77-9530-38E677828EB6}"/>
              </a:ext>
            </a:extLst>
          </p:cNvPr>
          <p:cNvSpPr txBox="1"/>
          <p:nvPr/>
        </p:nvSpPr>
        <p:spPr>
          <a:xfrm>
            <a:off x="7914620" y="3749803"/>
            <a:ext cx="722561" cy="553998"/>
          </a:xfrm>
          <a:prstGeom prst="rect">
            <a:avLst/>
          </a:prstGeom>
          <a:noFill/>
        </p:spPr>
        <p:txBody>
          <a:bodyPr wrap="square">
            <a:spAutoFit/>
          </a:bodyPr>
          <a:lstStyle/>
          <a:p>
            <a:pPr algn="ctr"/>
            <a:r>
              <a:rPr lang="en-GB" sz="3000" dirty="0">
                <a:solidFill>
                  <a:srgbClr val="00BC89"/>
                </a:solidFill>
              </a:rPr>
              <a:t>3</a:t>
            </a:r>
            <a:endParaRPr lang="en-GB" sz="3000" dirty="0"/>
          </a:p>
        </p:txBody>
      </p:sp>
      <p:sp>
        <p:nvSpPr>
          <p:cNvPr id="16" name="TextBox 15">
            <a:extLst>
              <a:ext uri="{FF2B5EF4-FFF2-40B4-BE49-F238E27FC236}">
                <a16:creationId xmlns:a16="http://schemas.microsoft.com/office/drawing/2014/main" id="{FC8D911F-A24D-4FB1-BE7F-4004167A2ED5}"/>
              </a:ext>
            </a:extLst>
          </p:cNvPr>
          <p:cNvSpPr txBox="1"/>
          <p:nvPr/>
        </p:nvSpPr>
        <p:spPr>
          <a:xfrm>
            <a:off x="5809373" y="3749803"/>
            <a:ext cx="722561" cy="553998"/>
          </a:xfrm>
          <a:prstGeom prst="rect">
            <a:avLst/>
          </a:prstGeom>
          <a:noFill/>
        </p:spPr>
        <p:txBody>
          <a:bodyPr wrap="square">
            <a:spAutoFit/>
          </a:bodyPr>
          <a:lstStyle/>
          <a:p>
            <a:pPr algn="ctr"/>
            <a:r>
              <a:rPr lang="en-GB" sz="3000" dirty="0">
                <a:solidFill>
                  <a:srgbClr val="00BC89"/>
                </a:solidFill>
              </a:rPr>
              <a:t>2</a:t>
            </a:r>
            <a:endParaRPr lang="en-GB" sz="3000" dirty="0"/>
          </a:p>
        </p:txBody>
      </p:sp>
      <p:sp>
        <p:nvSpPr>
          <p:cNvPr id="8" name="TextBox 7">
            <a:extLst>
              <a:ext uri="{FF2B5EF4-FFF2-40B4-BE49-F238E27FC236}">
                <a16:creationId xmlns:a16="http://schemas.microsoft.com/office/drawing/2014/main" id="{05E2AC0A-B4BA-41B2-9B9D-301ED816F0CF}"/>
              </a:ext>
            </a:extLst>
          </p:cNvPr>
          <p:cNvSpPr txBox="1"/>
          <p:nvPr/>
        </p:nvSpPr>
        <p:spPr>
          <a:xfrm>
            <a:off x="247575" y="420788"/>
            <a:ext cx="8549096" cy="523220"/>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Use relationships between operations</a:t>
            </a:r>
          </a:p>
        </p:txBody>
      </p:sp>
    </p:spTree>
    <p:extLst>
      <p:ext uri="{BB962C8B-B14F-4D97-AF65-F5344CB8AC3E}">
        <p14:creationId xmlns:p14="http://schemas.microsoft.com/office/powerpoint/2010/main" val="422676345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0" y="1210275"/>
            <a:ext cx="11536800" cy="851048"/>
          </a:xfrm>
        </p:spPr>
        <p:txBody>
          <a:bodyPr/>
          <a:lstStyle/>
          <a:p>
            <a:pPr algn="ctr"/>
            <a:r>
              <a:rPr lang="en-GB" sz="3600" dirty="0">
                <a:latin typeface="+mn-lt"/>
              </a:rPr>
              <a:t>1,700 ÷ 100 =</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7058921" y="1414992"/>
            <a:ext cx="1183761" cy="646331"/>
          </a:xfrm>
          <a:prstGeom prst="rect">
            <a:avLst/>
          </a:prstGeom>
          <a:noFill/>
        </p:spPr>
        <p:txBody>
          <a:bodyPr wrap="square">
            <a:spAutoFit/>
          </a:bodyPr>
          <a:lstStyle/>
          <a:p>
            <a:r>
              <a:rPr lang="en-GB" sz="3600" dirty="0">
                <a:solidFill>
                  <a:srgbClr val="00BC89"/>
                </a:solidFill>
              </a:rPr>
              <a:t>17</a:t>
            </a:r>
            <a:endParaRPr lang="en-GB" sz="3600" dirty="0"/>
          </a:p>
        </p:txBody>
      </p:sp>
      <p:graphicFrame>
        <p:nvGraphicFramePr>
          <p:cNvPr id="5" name="Table 5">
            <a:extLst>
              <a:ext uri="{FF2B5EF4-FFF2-40B4-BE49-F238E27FC236}">
                <a16:creationId xmlns:a16="http://schemas.microsoft.com/office/drawing/2014/main" id="{822C3514-163E-4F10-930B-F77B59648627}"/>
              </a:ext>
            </a:extLst>
          </p:cNvPr>
          <p:cNvGraphicFramePr>
            <a:graphicFrameLocks noGrp="1"/>
          </p:cNvGraphicFramePr>
          <p:nvPr>
            <p:extLst>
              <p:ext uri="{D42A27DB-BD31-4B8C-83A1-F6EECF244321}">
                <p14:modId xmlns:p14="http://schemas.microsoft.com/office/powerpoint/2010/main" val="4136443048"/>
              </p:ext>
            </p:extLst>
          </p:nvPr>
        </p:nvGraphicFramePr>
        <p:xfrm>
          <a:off x="1030767" y="2500159"/>
          <a:ext cx="8128000" cy="2359524"/>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773084898"/>
                    </a:ext>
                  </a:extLst>
                </a:gridCol>
                <a:gridCol w="1625600">
                  <a:extLst>
                    <a:ext uri="{9D8B030D-6E8A-4147-A177-3AD203B41FA5}">
                      <a16:colId xmlns:a16="http://schemas.microsoft.com/office/drawing/2014/main" val="2273561906"/>
                    </a:ext>
                  </a:extLst>
                </a:gridCol>
                <a:gridCol w="1625600">
                  <a:extLst>
                    <a:ext uri="{9D8B030D-6E8A-4147-A177-3AD203B41FA5}">
                      <a16:colId xmlns:a16="http://schemas.microsoft.com/office/drawing/2014/main" val="2949876854"/>
                    </a:ext>
                  </a:extLst>
                </a:gridCol>
                <a:gridCol w="1625600">
                  <a:extLst>
                    <a:ext uri="{9D8B030D-6E8A-4147-A177-3AD203B41FA5}">
                      <a16:colId xmlns:a16="http://schemas.microsoft.com/office/drawing/2014/main" val="755027179"/>
                    </a:ext>
                  </a:extLst>
                </a:gridCol>
                <a:gridCol w="1625600">
                  <a:extLst>
                    <a:ext uri="{9D8B030D-6E8A-4147-A177-3AD203B41FA5}">
                      <a16:colId xmlns:a16="http://schemas.microsoft.com/office/drawing/2014/main" val="2052591387"/>
                    </a:ext>
                  </a:extLst>
                </a:gridCol>
              </a:tblGrid>
              <a:tr h="0">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dirty="0">
                          <a:solidFill>
                            <a:schemeClr val="tx1"/>
                          </a:solidFill>
                        </a:rPr>
                        <a:t>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H</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tc>
                  <a:txBody>
                    <a:bodyPr/>
                    <a:lstStyle/>
                    <a:p>
                      <a:pPr algn="ctr"/>
                      <a:r>
                        <a:rPr lang="en-GB" sz="3000" dirty="0">
                          <a:solidFill>
                            <a:schemeClr val="tx1"/>
                          </a:solidFill>
                        </a:rPr>
                        <a:t>O</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BDBDBD"/>
                    </a:solidFill>
                  </a:tcPr>
                </a:tc>
                <a:extLst>
                  <a:ext uri="{0D108BD9-81ED-4DB2-BD59-A6C34878D82A}">
                    <a16:rowId xmlns:a16="http://schemas.microsoft.com/office/drawing/2014/main" val="3045281814"/>
                  </a:ext>
                </a:extLst>
              </a:tr>
              <a:tr h="603628">
                <a:tc>
                  <a:txBody>
                    <a:bodyPr/>
                    <a:lstStyle/>
                    <a:p>
                      <a:pPr algn="ctr"/>
                      <a:endParaRPr lang="en-GB" sz="3000" dirty="0">
                        <a:solidFill>
                          <a:schemeClr val="tx1"/>
                        </a:solidFill>
                      </a:endParaRP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000" dirty="0">
                          <a:solidFill>
                            <a:schemeClr val="tx1"/>
                          </a:solidFill>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7</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7337368"/>
                  </a:ext>
                </a:extLst>
              </a:tr>
              <a:tr h="603628">
                <a:tc>
                  <a:txBody>
                    <a:bodyPr/>
                    <a:lstStyle/>
                    <a:p>
                      <a:pPr algn="r"/>
                      <a:r>
                        <a:rPr lang="en-GB" sz="3000" dirty="0">
                          <a:solidFill>
                            <a:schemeClr val="tx1"/>
                          </a:solidFill>
                        </a:rPr>
                        <a:t>÷ 10</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7</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GB" sz="3000" dirty="0">
                          <a:solidFill>
                            <a:schemeClr val="tx1"/>
                          </a:solidFill>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4311532"/>
                  </a:ext>
                </a:extLst>
              </a:tr>
              <a:tr h="603628">
                <a:tc>
                  <a:txBody>
                    <a:bodyPr/>
                    <a:lstStyle/>
                    <a:p>
                      <a:pPr algn="r"/>
                      <a:r>
                        <a:rPr lang="en-GB" sz="3000" dirty="0">
                          <a:solidFill>
                            <a:schemeClr val="tx1"/>
                          </a:solidFill>
                        </a:rPr>
                        <a:t>÷ 100</a:t>
                      </a:r>
                    </a:p>
                  </a:txBody>
                  <a:tcPr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endParaRPr lang="en-GB" sz="30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1011238"/>
                  </a:ext>
                </a:extLst>
              </a:tr>
            </a:tbl>
          </a:graphicData>
        </a:graphic>
      </p:graphicFrame>
      <p:sp>
        <p:nvSpPr>
          <p:cNvPr id="9" name="TextBox 8">
            <a:extLst>
              <a:ext uri="{FF2B5EF4-FFF2-40B4-BE49-F238E27FC236}">
                <a16:creationId xmlns:a16="http://schemas.microsoft.com/office/drawing/2014/main" id="{9D6E0AC0-C275-4F08-8D71-D8D8AB596A99}"/>
              </a:ext>
            </a:extLst>
          </p:cNvPr>
          <p:cNvSpPr txBox="1"/>
          <p:nvPr/>
        </p:nvSpPr>
        <p:spPr>
          <a:xfrm>
            <a:off x="8074110" y="4357840"/>
            <a:ext cx="722561" cy="553998"/>
          </a:xfrm>
          <a:prstGeom prst="rect">
            <a:avLst/>
          </a:prstGeom>
          <a:noFill/>
        </p:spPr>
        <p:txBody>
          <a:bodyPr wrap="square">
            <a:spAutoFit/>
          </a:bodyPr>
          <a:lstStyle/>
          <a:p>
            <a:pPr algn="ctr"/>
            <a:r>
              <a:rPr lang="en-GB" sz="3000" dirty="0">
                <a:solidFill>
                  <a:srgbClr val="00BC89"/>
                </a:solidFill>
              </a:rPr>
              <a:t>7</a:t>
            </a:r>
            <a:endParaRPr lang="en-GB" sz="3000" dirty="0"/>
          </a:p>
        </p:txBody>
      </p:sp>
      <p:sp>
        <p:nvSpPr>
          <p:cNvPr id="10" name="TextBox 9">
            <a:extLst>
              <a:ext uri="{FF2B5EF4-FFF2-40B4-BE49-F238E27FC236}">
                <a16:creationId xmlns:a16="http://schemas.microsoft.com/office/drawing/2014/main" id="{45B876C0-4A3B-434B-AFD9-C07C0534DF12}"/>
              </a:ext>
            </a:extLst>
          </p:cNvPr>
          <p:cNvSpPr txBox="1"/>
          <p:nvPr/>
        </p:nvSpPr>
        <p:spPr>
          <a:xfrm>
            <a:off x="6423426" y="4357841"/>
            <a:ext cx="722561" cy="553998"/>
          </a:xfrm>
          <a:prstGeom prst="rect">
            <a:avLst/>
          </a:prstGeom>
          <a:noFill/>
        </p:spPr>
        <p:txBody>
          <a:bodyPr wrap="square">
            <a:spAutoFit/>
          </a:bodyPr>
          <a:lstStyle/>
          <a:p>
            <a:pPr algn="ctr"/>
            <a:r>
              <a:rPr lang="en-GB" sz="3000" dirty="0">
                <a:solidFill>
                  <a:srgbClr val="00BC89"/>
                </a:solidFill>
              </a:rPr>
              <a:t>1</a:t>
            </a:r>
            <a:endParaRPr lang="en-GB" sz="3000" dirty="0"/>
          </a:p>
        </p:txBody>
      </p:sp>
      <p:sp>
        <p:nvSpPr>
          <p:cNvPr id="7" name="TextBox 6">
            <a:extLst>
              <a:ext uri="{FF2B5EF4-FFF2-40B4-BE49-F238E27FC236}">
                <a16:creationId xmlns:a16="http://schemas.microsoft.com/office/drawing/2014/main" id="{D1399983-009A-4C5B-9D8C-73D59D6C6CF1}"/>
              </a:ext>
            </a:extLst>
          </p:cNvPr>
          <p:cNvSpPr txBox="1"/>
          <p:nvPr/>
        </p:nvSpPr>
        <p:spPr>
          <a:xfrm>
            <a:off x="247575" y="266900"/>
            <a:ext cx="8549096" cy="523220"/>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Use relationships between operations</a:t>
            </a:r>
          </a:p>
        </p:txBody>
      </p:sp>
    </p:spTree>
    <p:extLst>
      <p:ext uri="{BB962C8B-B14F-4D97-AF65-F5344CB8AC3E}">
        <p14:creationId xmlns:p14="http://schemas.microsoft.com/office/powerpoint/2010/main" val="69729858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80FE6-2A7E-4C08-9393-DCBCDC415C2F}"/>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8B5A5143-92A0-46AC-BA4C-70ADCCF4F31B}"/>
              </a:ext>
            </a:extLst>
          </p:cNvPr>
          <p:cNvSpPr>
            <a:spLocks noGrp="1"/>
          </p:cNvSpPr>
          <p:nvPr>
            <p:ph type="title"/>
          </p:nvPr>
        </p:nvSpPr>
        <p:spPr/>
        <p:txBody>
          <a:bodyPr>
            <a:normAutofit fontScale="90000"/>
          </a:bodyPr>
          <a:lstStyle/>
          <a:p>
            <a:r>
              <a:rPr lang="en-GB" sz="6000" b="1" dirty="0">
                <a:solidFill>
                  <a:srgbClr val="C00000"/>
                </a:solidFill>
                <a:latin typeface="SassoonPrimaryType" panose="00000400000000000000" pitchFamily="2" charset="0"/>
              </a:rPr>
              <a:t>Staffing</a:t>
            </a:r>
            <a:br>
              <a:rPr lang="en-GB" sz="5400" b="1" dirty="0">
                <a:latin typeface="SassoonPrimaryType" panose="00000400000000000000" pitchFamily="2" charset="0"/>
              </a:rPr>
            </a:br>
            <a:r>
              <a:rPr lang="en-GB" dirty="0"/>
              <a:t> </a:t>
            </a:r>
          </a:p>
        </p:txBody>
      </p:sp>
      <p:graphicFrame>
        <p:nvGraphicFramePr>
          <p:cNvPr id="3" name="Table 2">
            <a:extLst>
              <a:ext uri="{FF2B5EF4-FFF2-40B4-BE49-F238E27FC236}">
                <a16:creationId xmlns:a16="http://schemas.microsoft.com/office/drawing/2014/main" id="{B032017B-5C3D-401D-A2F5-040D0D8A32C3}"/>
              </a:ext>
            </a:extLst>
          </p:cNvPr>
          <p:cNvGraphicFramePr>
            <a:graphicFrameLocks noGrp="1"/>
          </p:cNvGraphicFramePr>
          <p:nvPr>
            <p:extLst>
              <p:ext uri="{D42A27DB-BD31-4B8C-83A1-F6EECF244321}">
                <p14:modId xmlns:p14="http://schemas.microsoft.com/office/powerpoint/2010/main" val="4088702374"/>
              </p:ext>
            </p:extLst>
          </p:nvPr>
        </p:nvGraphicFramePr>
        <p:xfrm>
          <a:off x="1057274" y="1504951"/>
          <a:ext cx="10296525" cy="4389120"/>
        </p:xfrm>
        <a:graphic>
          <a:graphicData uri="http://schemas.openxmlformats.org/drawingml/2006/table">
            <a:tbl>
              <a:tblPr firstRow="1" bandRow="1">
                <a:tableStyleId>{5940675A-B579-460E-94D1-54222C63F5DA}</a:tableStyleId>
              </a:tblPr>
              <a:tblGrid>
                <a:gridCol w="3206418">
                  <a:extLst>
                    <a:ext uri="{9D8B030D-6E8A-4147-A177-3AD203B41FA5}">
                      <a16:colId xmlns:a16="http://schemas.microsoft.com/office/drawing/2014/main" val="3349251050"/>
                    </a:ext>
                  </a:extLst>
                </a:gridCol>
                <a:gridCol w="7090107">
                  <a:extLst>
                    <a:ext uri="{9D8B030D-6E8A-4147-A177-3AD203B41FA5}">
                      <a16:colId xmlns:a16="http://schemas.microsoft.com/office/drawing/2014/main" val="2401980736"/>
                    </a:ext>
                  </a:extLst>
                </a:gridCol>
              </a:tblGrid>
              <a:tr h="756768">
                <a:tc>
                  <a:txBody>
                    <a:bodyPr/>
                    <a:lstStyle/>
                    <a:p>
                      <a:pPr algn="ctr"/>
                      <a:r>
                        <a:rPr lang="en-GB" sz="2800" b="1" dirty="0">
                          <a:solidFill>
                            <a:srgbClr val="C00000"/>
                          </a:solidFill>
                          <a:latin typeface="SassoonPrimaryType" panose="00000400000000000000" pitchFamily="2" charset="0"/>
                        </a:rPr>
                        <a:t>Class Teacher and Teaching Assistants </a:t>
                      </a:r>
                    </a:p>
                  </a:txBody>
                  <a:tcPr/>
                </a:tc>
                <a:tc>
                  <a:txBody>
                    <a:bodyPr/>
                    <a:lstStyle/>
                    <a:p>
                      <a:r>
                        <a:rPr lang="en-GB" sz="2800" dirty="0">
                          <a:latin typeface="SassoonPrimaryType" panose="00000400000000000000" pitchFamily="2" charset="0"/>
                        </a:rPr>
                        <a:t>Mrs Delargy (Class Teacher)</a:t>
                      </a:r>
                    </a:p>
                    <a:p>
                      <a:r>
                        <a:rPr lang="en-GB" sz="2800" dirty="0">
                          <a:latin typeface="SassoonPrimaryType" panose="00000400000000000000" pitchFamily="2" charset="0"/>
                        </a:rPr>
                        <a:t>Mrs Lonsdale (Teaching Assistants) (12 Weeks Placement)</a:t>
                      </a:r>
                    </a:p>
                  </a:txBody>
                  <a:tcPr/>
                </a:tc>
                <a:extLst>
                  <a:ext uri="{0D108BD9-81ED-4DB2-BD59-A6C34878D82A}">
                    <a16:rowId xmlns:a16="http://schemas.microsoft.com/office/drawing/2014/main" val="1725707097"/>
                  </a:ext>
                </a:extLst>
              </a:tr>
              <a:tr h="446039">
                <a:tc>
                  <a:txBody>
                    <a:bodyPr/>
                    <a:lstStyle/>
                    <a:p>
                      <a:pPr algn="ctr"/>
                      <a:r>
                        <a:rPr lang="en-GB" sz="2800" b="1" dirty="0">
                          <a:solidFill>
                            <a:srgbClr val="C00000"/>
                          </a:solidFill>
                          <a:latin typeface="SassoonPrimaryType" panose="00000400000000000000" pitchFamily="2" charset="0"/>
                        </a:rPr>
                        <a:t>Arts</a:t>
                      </a:r>
                    </a:p>
                  </a:txBody>
                  <a:tcPr/>
                </a:tc>
                <a:tc>
                  <a:txBody>
                    <a:bodyPr/>
                    <a:lstStyle/>
                    <a:p>
                      <a:r>
                        <a:rPr lang="en-GB" sz="2800" dirty="0">
                          <a:latin typeface="SassoonPrimaryType" panose="00000400000000000000" pitchFamily="2" charset="0"/>
                        </a:rPr>
                        <a:t>Mrs Woodward</a:t>
                      </a:r>
                    </a:p>
                  </a:txBody>
                  <a:tcPr/>
                </a:tc>
                <a:extLst>
                  <a:ext uri="{0D108BD9-81ED-4DB2-BD59-A6C34878D82A}">
                    <a16:rowId xmlns:a16="http://schemas.microsoft.com/office/drawing/2014/main" val="1069286213"/>
                  </a:ext>
                </a:extLst>
              </a:tr>
              <a:tr h="446039">
                <a:tc>
                  <a:txBody>
                    <a:bodyPr/>
                    <a:lstStyle/>
                    <a:p>
                      <a:pPr algn="ctr"/>
                      <a:r>
                        <a:rPr lang="en-GB" sz="2800" b="1" dirty="0">
                          <a:solidFill>
                            <a:srgbClr val="C00000"/>
                          </a:solidFill>
                          <a:latin typeface="SassoonPrimaryType" panose="00000400000000000000" pitchFamily="2" charset="0"/>
                        </a:rPr>
                        <a:t>Computing</a:t>
                      </a:r>
                    </a:p>
                  </a:txBody>
                  <a:tcPr/>
                </a:tc>
                <a:tc>
                  <a:txBody>
                    <a:bodyPr/>
                    <a:lstStyle/>
                    <a:p>
                      <a:r>
                        <a:rPr lang="en-GB" sz="2800" dirty="0">
                          <a:latin typeface="SassoonPrimaryType" panose="00000400000000000000" pitchFamily="2" charset="0"/>
                        </a:rPr>
                        <a:t>Miss </a:t>
                      </a:r>
                      <a:r>
                        <a:rPr lang="en-GB" sz="2800" dirty="0" err="1">
                          <a:latin typeface="SassoonPrimaryType" panose="00000400000000000000" pitchFamily="2" charset="0"/>
                        </a:rPr>
                        <a:t>Ditchfield</a:t>
                      </a:r>
                      <a:endParaRPr lang="en-GB" sz="2800" dirty="0">
                        <a:latin typeface="SassoonPrimaryType" panose="00000400000000000000" pitchFamily="2" charset="0"/>
                      </a:endParaRPr>
                    </a:p>
                  </a:txBody>
                  <a:tcPr/>
                </a:tc>
                <a:extLst>
                  <a:ext uri="{0D108BD9-81ED-4DB2-BD59-A6C34878D82A}">
                    <a16:rowId xmlns:a16="http://schemas.microsoft.com/office/drawing/2014/main" val="3177856260"/>
                  </a:ext>
                </a:extLst>
              </a:tr>
              <a:tr h="446039">
                <a:tc>
                  <a:txBody>
                    <a:bodyPr/>
                    <a:lstStyle/>
                    <a:p>
                      <a:pPr algn="ctr"/>
                      <a:r>
                        <a:rPr lang="en-GB" sz="2800" b="1" dirty="0">
                          <a:solidFill>
                            <a:srgbClr val="C00000"/>
                          </a:solidFill>
                          <a:latin typeface="SassoonPrimaryType" panose="00000400000000000000" pitchFamily="2" charset="0"/>
                        </a:rPr>
                        <a:t>History and Geography</a:t>
                      </a:r>
                    </a:p>
                  </a:txBody>
                  <a:tcPr/>
                </a:tc>
                <a:tc>
                  <a:txBody>
                    <a:bodyPr/>
                    <a:lstStyle/>
                    <a:p>
                      <a:r>
                        <a:rPr lang="en-GB" sz="2800" dirty="0">
                          <a:latin typeface="SassoonPrimaryType" panose="00000400000000000000" pitchFamily="2" charset="0"/>
                        </a:rPr>
                        <a:t>Mrs Kirkup</a:t>
                      </a:r>
                    </a:p>
                  </a:txBody>
                  <a:tcPr/>
                </a:tc>
                <a:extLst>
                  <a:ext uri="{0D108BD9-81ED-4DB2-BD59-A6C34878D82A}">
                    <a16:rowId xmlns:a16="http://schemas.microsoft.com/office/drawing/2014/main" val="1005657879"/>
                  </a:ext>
                </a:extLst>
              </a:tr>
              <a:tr h="446039">
                <a:tc>
                  <a:txBody>
                    <a:bodyPr/>
                    <a:lstStyle/>
                    <a:p>
                      <a:pPr algn="ctr"/>
                      <a:r>
                        <a:rPr lang="en-GB" sz="2800" b="1" dirty="0">
                          <a:solidFill>
                            <a:srgbClr val="C00000"/>
                          </a:solidFill>
                          <a:latin typeface="SassoonPrimaryType" panose="00000400000000000000" pitchFamily="2" charset="0"/>
                        </a:rPr>
                        <a:t>Science</a:t>
                      </a:r>
                    </a:p>
                  </a:txBody>
                  <a:tcPr/>
                </a:tc>
                <a:tc>
                  <a:txBody>
                    <a:bodyPr/>
                    <a:lstStyle/>
                    <a:p>
                      <a:r>
                        <a:rPr lang="en-GB" sz="2800" dirty="0">
                          <a:latin typeface="SassoonPrimaryType" panose="00000400000000000000" pitchFamily="2" charset="0"/>
                        </a:rPr>
                        <a:t>Mr Sawyer </a:t>
                      </a:r>
                    </a:p>
                  </a:txBody>
                  <a:tcPr/>
                </a:tc>
                <a:extLst>
                  <a:ext uri="{0D108BD9-81ED-4DB2-BD59-A6C34878D82A}">
                    <a16:rowId xmlns:a16="http://schemas.microsoft.com/office/drawing/2014/main" val="3228697103"/>
                  </a:ext>
                </a:extLst>
              </a:tr>
              <a:tr h="446039">
                <a:tc>
                  <a:txBody>
                    <a:bodyPr/>
                    <a:lstStyle/>
                    <a:p>
                      <a:pPr algn="ctr"/>
                      <a:r>
                        <a:rPr lang="en-GB" sz="2800" b="1" dirty="0">
                          <a:solidFill>
                            <a:srgbClr val="C00000"/>
                          </a:solidFill>
                          <a:latin typeface="SassoonPrimaryType" panose="00000400000000000000" pitchFamily="2" charset="0"/>
                        </a:rPr>
                        <a:t>PE</a:t>
                      </a:r>
                    </a:p>
                  </a:txBody>
                  <a:tcPr/>
                </a:tc>
                <a:tc>
                  <a:txBody>
                    <a:bodyPr/>
                    <a:lstStyle/>
                    <a:p>
                      <a:r>
                        <a:rPr lang="en-GB" sz="2800" dirty="0">
                          <a:latin typeface="SassoonPrimaryType" panose="00000400000000000000" pitchFamily="2" charset="0"/>
                        </a:rPr>
                        <a:t>Mr Barlow</a:t>
                      </a:r>
                    </a:p>
                  </a:txBody>
                  <a:tcPr/>
                </a:tc>
                <a:extLst>
                  <a:ext uri="{0D108BD9-81ED-4DB2-BD59-A6C34878D82A}">
                    <a16:rowId xmlns:a16="http://schemas.microsoft.com/office/drawing/2014/main" val="3636209229"/>
                  </a:ext>
                </a:extLst>
              </a:tr>
            </a:tbl>
          </a:graphicData>
        </a:graphic>
      </p:graphicFrame>
    </p:spTree>
    <p:extLst>
      <p:ext uri="{BB962C8B-B14F-4D97-AF65-F5344CB8AC3E}">
        <p14:creationId xmlns:p14="http://schemas.microsoft.com/office/powerpoint/2010/main" val="254623147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327600" y="767467"/>
            <a:ext cx="11536800" cy="2486093"/>
          </a:xfrm>
        </p:spPr>
        <p:txBody>
          <a:bodyPr/>
          <a:lstStyle/>
          <a:p>
            <a:pPr algn="ctr"/>
            <a:r>
              <a:rPr lang="en-GB" sz="3600" dirty="0">
                <a:latin typeface="+mn-lt"/>
              </a:rPr>
              <a:t>2 x 6 = </a:t>
            </a:r>
          </a:p>
          <a:p>
            <a:pPr algn="ctr"/>
            <a:r>
              <a:rPr lang="en-GB" sz="3600" dirty="0">
                <a:latin typeface="+mn-lt"/>
              </a:rPr>
              <a:t>2 x 60 =</a:t>
            </a:r>
          </a:p>
          <a:p>
            <a:pPr algn="ctr"/>
            <a:r>
              <a:rPr lang="en-GB" sz="3600" dirty="0">
                <a:latin typeface="+mn-lt"/>
              </a:rPr>
              <a:t>2 x 600 =  </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Answers</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6847825" y="982820"/>
            <a:ext cx="743821" cy="646331"/>
          </a:xfrm>
          <a:prstGeom prst="rect">
            <a:avLst/>
          </a:prstGeom>
          <a:noFill/>
        </p:spPr>
        <p:txBody>
          <a:bodyPr wrap="square">
            <a:spAutoFit/>
          </a:bodyPr>
          <a:lstStyle/>
          <a:p>
            <a:r>
              <a:rPr lang="en-GB" sz="3600" dirty="0">
                <a:solidFill>
                  <a:srgbClr val="00BC89"/>
                </a:solidFill>
              </a:rPr>
              <a:t>12</a:t>
            </a:r>
            <a:endParaRPr lang="en-GB" sz="3600" dirty="0"/>
          </a:p>
        </p:txBody>
      </p:sp>
      <p:sp>
        <p:nvSpPr>
          <p:cNvPr id="5" name="TextBox 4">
            <a:extLst>
              <a:ext uri="{FF2B5EF4-FFF2-40B4-BE49-F238E27FC236}">
                <a16:creationId xmlns:a16="http://schemas.microsoft.com/office/drawing/2014/main" id="{2FA00886-A775-4AA7-923F-64958BE82AE7}"/>
              </a:ext>
            </a:extLst>
          </p:cNvPr>
          <p:cNvSpPr txBox="1"/>
          <p:nvPr/>
        </p:nvSpPr>
        <p:spPr>
          <a:xfrm>
            <a:off x="7007314" y="1783044"/>
            <a:ext cx="999002" cy="646331"/>
          </a:xfrm>
          <a:prstGeom prst="rect">
            <a:avLst/>
          </a:prstGeom>
          <a:noFill/>
        </p:spPr>
        <p:txBody>
          <a:bodyPr wrap="square">
            <a:spAutoFit/>
          </a:bodyPr>
          <a:lstStyle/>
          <a:p>
            <a:r>
              <a:rPr lang="en-GB" sz="3600" dirty="0">
                <a:solidFill>
                  <a:srgbClr val="00BC89"/>
                </a:solidFill>
              </a:rPr>
              <a:t>120</a:t>
            </a:r>
            <a:endParaRPr lang="en-GB" sz="3600" dirty="0"/>
          </a:p>
        </p:txBody>
      </p:sp>
      <p:sp>
        <p:nvSpPr>
          <p:cNvPr id="6" name="TextBox 5">
            <a:extLst>
              <a:ext uri="{FF2B5EF4-FFF2-40B4-BE49-F238E27FC236}">
                <a16:creationId xmlns:a16="http://schemas.microsoft.com/office/drawing/2014/main" id="{E85F9E5D-B00F-48BB-BE3E-534D1D1CEB2C}"/>
              </a:ext>
            </a:extLst>
          </p:cNvPr>
          <p:cNvSpPr txBox="1"/>
          <p:nvPr/>
        </p:nvSpPr>
        <p:spPr>
          <a:xfrm>
            <a:off x="7155938" y="2607229"/>
            <a:ext cx="1445802" cy="646331"/>
          </a:xfrm>
          <a:prstGeom prst="rect">
            <a:avLst/>
          </a:prstGeom>
          <a:noFill/>
        </p:spPr>
        <p:txBody>
          <a:bodyPr wrap="square">
            <a:spAutoFit/>
          </a:bodyPr>
          <a:lstStyle/>
          <a:p>
            <a:r>
              <a:rPr lang="en-GB" sz="3600" dirty="0">
                <a:solidFill>
                  <a:srgbClr val="00BC89"/>
                </a:solidFill>
              </a:rPr>
              <a:t>1,200</a:t>
            </a:r>
            <a:endParaRPr lang="en-GB" sz="3600" dirty="0"/>
          </a:p>
        </p:txBody>
      </p:sp>
      <p:sp>
        <p:nvSpPr>
          <p:cNvPr id="7" name="TextBox 6">
            <a:extLst>
              <a:ext uri="{FF2B5EF4-FFF2-40B4-BE49-F238E27FC236}">
                <a16:creationId xmlns:a16="http://schemas.microsoft.com/office/drawing/2014/main" id="{510199D8-5DBC-44BA-9227-5F7FF4F7F511}"/>
              </a:ext>
            </a:extLst>
          </p:cNvPr>
          <p:cNvSpPr txBox="1"/>
          <p:nvPr/>
        </p:nvSpPr>
        <p:spPr>
          <a:xfrm>
            <a:off x="247575" y="420788"/>
            <a:ext cx="8549096" cy="523220"/>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Use relationships between operations</a:t>
            </a:r>
          </a:p>
        </p:txBody>
      </p:sp>
    </p:spTree>
    <p:extLst>
      <p:ext uri="{BB962C8B-B14F-4D97-AF65-F5344CB8AC3E}">
        <p14:creationId xmlns:p14="http://schemas.microsoft.com/office/powerpoint/2010/main" val="187616895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08ED5E-9163-4627-A2F2-9BF50FBDF330}"/>
              </a:ext>
            </a:extLst>
          </p:cNvPr>
          <p:cNvSpPr>
            <a:spLocks noGrp="1"/>
          </p:cNvSpPr>
          <p:nvPr>
            <p:ph type="body" idx="1"/>
          </p:nvPr>
        </p:nvSpPr>
        <p:spPr>
          <a:xfrm>
            <a:off x="360000" y="809999"/>
            <a:ext cx="11536800" cy="2486093"/>
          </a:xfrm>
        </p:spPr>
        <p:txBody>
          <a:bodyPr/>
          <a:lstStyle/>
          <a:p>
            <a:pPr algn="ctr"/>
            <a:r>
              <a:rPr lang="en-GB" sz="3600" dirty="0">
                <a:latin typeface="+mn-lt"/>
              </a:rPr>
              <a:t>50 x 3 = </a:t>
            </a:r>
          </a:p>
          <a:p>
            <a:pPr algn="ctr"/>
            <a:r>
              <a:rPr lang="en-GB" sz="3600" dirty="0">
                <a:latin typeface="+mn-lt"/>
              </a:rPr>
              <a:t>3 x 5 =</a:t>
            </a:r>
          </a:p>
          <a:p>
            <a:pPr algn="ctr"/>
            <a:r>
              <a:rPr lang="en-GB" sz="3600" dirty="0">
                <a:latin typeface="+mn-lt"/>
              </a:rPr>
              <a:t>30 x 50 =  </a:t>
            </a:r>
          </a:p>
        </p:txBody>
      </p:sp>
      <p:sp>
        <p:nvSpPr>
          <p:cNvPr id="3" name="Rectangle: Rounded Corners 2">
            <a:extLst>
              <a:ext uri="{FF2B5EF4-FFF2-40B4-BE49-F238E27FC236}">
                <a16:creationId xmlns:a16="http://schemas.microsoft.com/office/drawing/2014/main" id="{0D4E613D-33EF-4003-8DD9-BF1480E9AFD7}"/>
              </a:ext>
            </a:extLst>
          </p:cNvPr>
          <p:cNvSpPr/>
          <p:nvPr/>
        </p:nvSpPr>
        <p:spPr>
          <a:xfrm>
            <a:off x="10721950" y="6156875"/>
            <a:ext cx="1140448" cy="385253"/>
          </a:xfrm>
          <a:prstGeom prst="roundRect">
            <a:avLst/>
          </a:prstGeom>
          <a:solidFill>
            <a:srgbClr val="2779F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ea typeface="Century Gothic"/>
                <a:cs typeface="Century Gothic"/>
                <a:sym typeface="Century Gothic"/>
              </a:rPr>
              <a:t>Answers</a:t>
            </a:r>
            <a:endParaRPr kumimoji="0" lang="en-GB" sz="1400" b="0" i="0" u="none" strike="noStrike" kern="0" cap="none" spc="0" normalizeH="0" baseline="0" noProof="0" dirty="0">
              <a:ln>
                <a:noFill/>
              </a:ln>
              <a:solidFill>
                <a:srgbClr val="FFFFFF"/>
              </a:solidFill>
              <a:effectLst/>
              <a:uLnTx/>
              <a:uFillTx/>
              <a:ea typeface="+mn-ea"/>
              <a:cs typeface="+mn-cs"/>
              <a:sym typeface="Arial"/>
            </a:endParaRPr>
          </a:p>
        </p:txBody>
      </p:sp>
      <p:sp>
        <p:nvSpPr>
          <p:cNvPr id="19" name="TextBox 18">
            <a:extLst>
              <a:ext uri="{FF2B5EF4-FFF2-40B4-BE49-F238E27FC236}">
                <a16:creationId xmlns:a16="http://schemas.microsoft.com/office/drawing/2014/main" id="{264C1D85-FBB8-4332-9836-27BBDD2D47B6}"/>
              </a:ext>
            </a:extLst>
          </p:cNvPr>
          <p:cNvSpPr txBox="1"/>
          <p:nvPr/>
        </p:nvSpPr>
        <p:spPr>
          <a:xfrm>
            <a:off x="6975419" y="982820"/>
            <a:ext cx="999002" cy="646331"/>
          </a:xfrm>
          <a:prstGeom prst="rect">
            <a:avLst/>
          </a:prstGeom>
          <a:noFill/>
        </p:spPr>
        <p:txBody>
          <a:bodyPr wrap="square">
            <a:spAutoFit/>
          </a:bodyPr>
          <a:lstStyle/>
          <a:p>
            <a:r>
              <a:rPr lang="en-GB" sz="3600" dirty="0">
                <a:solidFill>
                  <a:srgbClr val="00BC89"/>
                </a:solidFill>
              </a:rPr>
              <a:t>150</a:t>
            </a:r>
            <a:endParaRPr lang="en-GB" sz="3600" dirty="0"/>
          </a:p>
        </p:txBody>
      </p:sp>
      <p:sp>
        <p:nvSpPr>
          <p:cNvPr id="5" name="TextBox 4">
            <a:extLst>
              <a:ext uri="{FF2B5EF4-FFF2-40B4-BE49-F238E27FC236}">
                <a16:creationId xmlns:a16="http://schemas.microsoft.com/office/drawing/2014/main" id="{2FA00886-A775-4AA7-923F-64958BE82AE7}"/>
              </a:ext>
            </a:extLst>
          </p:cNvPr>
          <p:cNvSpPr txBox="1"/>
          <p:nvPr/>
        </p:nvSpPr>
        <p:spPr>
          <a:xfrm>
            <a:off x="6890353" y="1783044"/>
            <a:ext cx="999002" cy="646331"/>
          </a:xfrm>
          <a:prstGeom prst="rect">
            <a:avLst/>
          </a:prstGeom>
          <a:noFill/>
        </p:spPr>
        <p:txBody>
          <a:bodyPr wrap="square">
            <a:spAutoFit/>
          </a:bodyPr>
          <a:lstStyle/>
          <a:p>
            <a:r>
              <a:rPr lang="en-GB" sz="3600" dirty="0">
                <a:solidFill>
                  <a:srgbClr val="00BC89"/>
                </a:solidFill>
              </a:rPr>
              <a:t>15</a:t>
            </a:r>
            <a:endParaRPr lang="en-GB" sz="3600" dirty="0"/>
          </a:p>
        </p:txBody>
      </p:sp>
      <p:sp>
        <p:nvSpPr>
          <p:cNvPr id="6" name="TextBox 5">
            <a:extLst>
              <a:ext uri="{FF2B5EF4-FFF2-40B4-BE49-F238E27FC236}">
                <a16:creationId xmlns:a16="http://schemas.microsoft.com/office/drawing/2014/main" id="{E85F9E5D-B00F-48BB-BE3E-534D1D1CEB2C}"/>
              </a:ext>
            </a:extLst>
          </p:cNvPr>
          <p:cNvSpPr txBox="1"/>
          <p:nvPr/>
        </p:nvSpPr>
        <p:spPr>
          <a:xfrm>
            <a:off x="7155938" y="2607229"/>
            <a:ext cx="1445802" cy="646331"/>
          </a:xfrm>
          <a:prstGeom prst="rect">
            <a:avLst/>
          </a:prstGeom>
          <a:noFill/>
        </p:spPr>
        <p:txBody>
          <a:bodyPr wrap="square">
            <a:spAutoFit/>
          </a:bodyPr>
          <a:lstStyle/>
          <a:p>
            <a:r>
              <a:rPr lang="en-GB" sz="3600" dirty="0">
                <a:solidFill>
                  <a:srgbClr val="00BC89"/>
                </a:solidFill>
              </a:rPr>
              <a:t>1,500</a:t>
            </a:r>
            <a:endParaRPr lang="en-GB" sz="3600" dirty="0"/>
          </a:p>
        </p:txBody>
      </p:sp>
      <p:sp>
        <p:nvSpPr>
          <p:cNvPr id="7" name="TextBox 6">
            <a:extLst>
              <a:ext uri="{FF2B5EF4-FFF2-40B4-BE49-F238E27FC236}">
                <a16:creationId xmlns:a16="http://schemas.microsoft.com/office/drawing/2014/main" id="{1F914252-4EB0-4EAC-B38F-5C700427FE85}"/>
              </a:ext>
            </a:extLst>
          </p:cNvPr>
          <p:cNvSpPr txBox="1"/>
          <p:nvPr/>
        </p:nvSpPr>
        <p:spPr>
          <a:xfrm>
            <a:off x="247575" y="420788"/>
            <a:ext cx="8549096" cy="523220"/>
          </a:xfrm>
          <a:prstGeom prst="rect">
            <a:avLst/>
          </a:prstGeom>
          <a:solidFill>
            <a:schemeClr val="bg1"/>
          </a:solidFill>
        </p:spPr>
        <p:txBody>
          <a:bodyPr wrap="square" rtlCol="0">
            <a:spAutoFit/>
          </a:bodyPr>
          <a:lstStyle/>
          <a:p>
            <a:pPr fontAlgn="base"/>
            <a:r>
              <a:rPr lang="en-GB" sz="2800" b="1" dirty="0">
                <a:solidFill>
                  <a:srgbClr val="C00000"/>
                </a:solidFill>
                <a:latin typeface="SassoonPrimaryType" panose="00000400000000000000" pitchFamily="2" charset="0"/>
              </a:rPr>
              <a:t>Use relationships between operations</a:t>
            </a:r>
          </a:p>
        </p:txBody>
      </p:sp>
    </p:spTree>
    <p:extLst>
      <p:ext uri="{BB962C8B-B14F-4D97-AF65-F5344CB8AC3E}">
        <p14:creationId xmlns:p14="http://schemas.microsoft.com/office/powerpoint/2010/main" val="285496057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19"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3198BD-3D1E-4756-83F8-1F16A92DA92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69401" y="0"/>
            <a:ext cx="5717055" cy="6509648"/>
          </a:xfrm>
          <a:prstGeom prst="rect">
            <a:avLst/>
          </a:prstGeom>
          <a:noFill/>
          <a:effectLst>
            <a:softEdge rad="825500"/>
          </a:effectLst>
        </p:spPr>
      </p:pic>
      <p:sp>
        <p:nvSpPr>
          <p:cNvPr id="4" name="Rectangle 3">
            <a:extLst>
              <a:ext uri="{FF2B5EF4-FFF2-40B4-BE49-F238E27FC236}">
                <a16:creationId xmlns:a16="http://schemas.microsoft.com/office/drawing/2014/main" id="{7AB9BAC9-DB91-4EFA-BD1C-0FA6557C0B4A}"/>
              </a:ext>
            </a:extLst>
          </p:cNvPr>
          <p:cNvSpPr/>
          <p:nvPr/>
        </p:nvSpPr>
        <p:spPr>
          <a:xfrm>
            <a:off x="247846" y="3271866"/>
            <a:ext cx="11383618" cy="815608"/>
          </a:xfrm>
          <a:prstGeom prst="rect">
            <a:avLst/>
          </a:prstGeom>
        </p:spPr>
        <p:txBody>
          <a:bodyPr wrap="square">
            <a:spAutoFit/>
          </a:bodyPr>
          <a:lstStyle/>
          <a:p>
            <a:pPr lvl="0" eaLnBrk="0" fontAlgn="base" hangingPunct="0">
              <a:spcBef>
                <a:spcPct val="0"/>
              </a:spcBef>
              <a:spcAft>
                <a:spcPct val="0"/>
              </a:spcAft>
            </a:pPr>
            <a:r>
              <a:rPr lang="en-GB" altLang="en-US" dirty="0">
                <a:solidFill>
                  <a:srgbClr val="333333"/>
                </a:solidFill>
                <a:latin typeface="Calibri" panose="020F0502020204030204" pitchFamily="34" charset="0"/>
                <a:cs typeface="Calibri" panose="020F0502020204030204" pitchFamily="34" charset="0"/>
              </a:rPr>
              <a:t>  </a:t>
            </a:r>
          </a:p>
          <a:p>
            <a:pPr lvl="0" eaLnBrk="0" fontAlgn="base" hangingPunct="0">
              <a:spcBef>
                <a:spcPct val="0"/>
              </a:spcBef>
              <a:spcAft>
                <a:spcPct val="0"/>
              </a:spcAft>
            </a:pPr>
            <a:endParaRPr kumimoji="0" lang="en-GB" altLang="en-US" sz="1100" b="0" i="0" u="none" strike="noStrike" cap="none" normalizeH="0" baseline="0" dirty="0">
              <a:ln>
                <a:noFill/>
              </a:ln>
              <a:solidFill>
                <a:schemeClr val="tx1"/>
              </a:solidFill>
              <a:effectLst/>
            </a:endParaRPr>
          </a:p>
          <a:p>
            <a:pPr lvl="0" eaLnBrk="0" fontAlgn="base" hangingPunct="0">
              <a:spcBef>
                <a:spcPct val="0"/>
              </a:spcBef>
              <a:spcAft>
                <a:spcPct val="0"/>
              </a:spcAft>
            </a:pPr>
            <a:endParaRPr lang="en-GB" altLang="en-US" dirty="0">
              <a:solidFill>
                <a:srgbClr val="333333"/>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A81E099-3605-4737-8BA8-6AE3F593D8AD}"/>
              </a:ext>
            </a:extLst>
          </p:cNvPr>
          <p:cNvSpPr/>
          <p:nvPr/>
        </p:nvSpPr>
        <p:spPr>
          <a:xfrm>
            <a:off x="249140" y="3429000"/>
            <a:ext cx="10326094" cy="507831"/>
          </a:xfrm>
          <a:prstGeom prst="rect">
            <a:avLst/>
          </a:prstGeom>
        </p:spPr>
        <p:txBody>
          <a:bodyPr wrap="square">
            <a:spAutoFit/>
          </a:bodyPr>
          <a:lstStyle/>
          <a:p>
            <a:pPr lvl="0" eaLnBrk="0" fontAlgn="base" hangingPunct="0">
              <a:spcBef>
                <a:spcPct val="0"/>
              </a:spcBef>
              <a:spcAft>
                <a:spcPct val="0"/>
              </a:spcAft>
            </a:pPr>
            <a:endParaRPr lang="en-GB" altLang="en-US" sz="1600" dirty="0">
              <a:latin typeface="Calibri" panose="020F0502020204030204" pitchFamily="34" charset="0"/>
              <a:cs typeface="Calibri" panose="020F0502020204030204" pitchFamily="34" charset="0"/>
            </a:endParaRPr>
          </a:p>
          <a:p>
            <a:pPr lvl="0" eaLnBrk="0" fontAlgn="base" hangingPunct="0">
              <a:spcBef>
                <a:spcPct val="0"/>
              </a:spcBef>
              <a:spcAft>
                <a:spcPct val="0"/>
              </a:spcAft>
            </a:pPr>
            <a:endParaRPr kumimoji="0" lang="en-GB" altLang="en-US" sz="1100" b="0" i="0" u="none" strike="noStrike" cap="none" normalizeH="0" baseline="0" dirty="0">
              <a:ln>
                <a:noFill/>
              </a:ln>
              <a:solidFill>
                <a:schemeClr val="tx1"/>
              </a:solidFill>
              <a:effectLst/>
            </a:endParaRPr>
          </a:p>
        </p:txBody>
      </p:sp>
      <p:sp>
        <p:nvSpPr>
          <p:cNvPr id="7" name="Subtitle 2">
            <a:extLst>
              <a:ext uri="{FF2B5EF4-FFF2-40B4-BE49-F238E27FC236}">
                <a16:creationId xmlns:a16="http://schemas.microsoft.com/office/drawing/2014/main" id="{D54D126E-93F6-4AAF-B141-97BA4309EFEA}"/>
              </a:ext>
            </a:extLst>
          </p:cNvPr>
          <p:cNvSpPr txBox="1">
            <a:spLocks/>
          </p:cNvSpPr>
          <p:nvPr/>
        </p:nvSpPr>
        <p:spPr>
          <a:xfrm>
            <a:off x="214686" y="589342"/>
            <a:ext cx="11728174" cy="626865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100"/>
              </a:lnSpc>
              <a:spcAft>
                <a:spcPts val="750"/>
              </a:spcAft>
              <a:buNone/>
            </a:pPr>
            <a:r>
              <a:rPr lang="en-GB" sz="3000" b="1" dirty="0">
                <a:solidFill>
                  <a:srgbClr val="C00000"/>
                </a:solidFill>
                <a:latin typeface="SassoonPrimaryType" panose="00000400000000000000" pitchFamily="2" charset="0"/>
                <a:ea typeface="Times New Roman" panose="02020603050405020304" pitchFamily="18" charset="0"/>
                <a:cs typeface="Times New Roman" panose="02020603050405020304" pitchFamily="18" charset="0"/>
              </a:rPr>
              <a:t>Using Mental Strategies In The SATs Tests</a:t>
            </a:r>
            <a:endParaRPr lang="en-GB" sz="3000" dirty="0">
              <a:solidFill>
                <a:srgbClr val="C00000"/>
              </a:solidFill>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r>
              <a:rPr lang="en-GB" sz="2200" dirty="0">
                <a:latin typeface="SassoonPrimaryType" panose="00000400000000000000" pitchFamily="2" charset="0"/>
                <a:ea typeface="Calibri" panose="020F0502020204030204" pitchFamily="34" charset="0"/>
                <a:cs typeface="Times New Roman" panose="02020603050405020304" pitchFamily="18" charset="0"/>
              </a:rPr>
              <a:t>Mental maths appears six times in the content domain breakdowns for the KS2 Mathematics test framework and is one of the factors the national assessments are trying to assess.</a:t>
            </a:r>
          </a:p>
          <a:p>
            <a:pPr marL="0" indent="0">
              <a:lnSpc>
                <a:spcPct val="107000"/>
              </a:lnSpc>
              <a:spcAft>
                <a:spcPts val="1650"/>
              </a:spcAft>
              <a:buNone/>
            </a:pPr>
            <a:r>
              <a:rPr lang="en-GB" sz="3000" b="1" dirty="0">
                <a:solidFill>
                  <a:srgbClr val="C00000"/>
                </a:solidFill>
                <a:latin typeface="SassoonPrimaryType" panose="00000400000000000000" pitchFamily="2" charset="0"/>
                <a:ea typeface="Times New Roman" panose="02020603050405020304" pitchFamily="18" charset="0"/>
                <a:cs typeface="Times New Roman" panose="02020603050405020304" pitchFamily="18" charset="0"/>
              </a:rPr>
              <a:t>SATs Tests Arithmetic Test</a:t>
            </a:r>
            <a:endParaRPr lang="en-GB" sz="3000" dirty="0">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r>
              <a:rPr lang="en-GB" sz="22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Efficient mental calculation strategies are key to success in the </a:t>
            </a:r>
            <a:r>
              <a:rPr lang="en-GB" sz="2200" dirty="0">
                <a:solidFill>
                  <a:srgbClr val="398CDA"/>
                </a:solidFill>
                <a:latin typeface="SassoonPrimaryType" panose="00000400000000000000" pitchFamily="2" charset="0"/>
                <a:ea typeface="Times New Roman" panose="02020603050405020304" pitchFamily="18" charset="0"/>
                <a:cs typeface="Times New Roman" panose="02020603050405020304" pitchFamily="18" charset="0"/>
                <a:hlinkClick r:id="rId4"/>
              </a:rPr>
              <a:t>KS2 SATs Paper 1- Arithmetic.</a:t>
            </a:r>
            <a:endParaRPr lang="en-GB" sz="2200" dirty="0">
              <a:solidFill>
                <a:srgbClr val="398CDA"/>
              </a:solidFill>
              <a:latin typeface="SassoonPrimaryType" panose="00000400000000000000" pitchFamily="2" charset="0"/>
              <a:ea typeface="Times New Roman" panose="02020603050405020304" pitchFamily="18" charset="0"/>
              <a:cs typeface="Times New Roman" panose="02020603050405020304" pitchFamily="18" charset="0"/>
            </a:endParaRPr>
          </a:p>
          <a:p>
            <a:pPr>
              <a:lnSpc>
                <a:spcPct val="107000"/>
              </a:lnSpc>
              <a:spcAft>
                <a:spcPts val="1650"/>
              </a:spcAft>
            </a:pPr>
            <a:r>
              <a:rPr lang="en-GB" sz="22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In the Arithmetic paper, over 80% of questions are designed to be able to be solved mentally, or through jottings.</a:t>
            </a:r>
          </a:p>
          <a:p>
            <a:pPr>
              <a:lnSpc>
                <a:spcPct val="107000"/>
              </a:lnSpc>
              <a:spcAft>
                <a:spcPts val="1650"/>
              </a:spcAft>
            </a:pPr>
            <a:r>
              <a:rPr lang="en-GB" sz="22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 T</a:t>
            </a:r>
            <a:r>
              <a:rPr lang="en-GB" altLang="en-US" sz="2200" dirty="0">
                <a:solidFill>
                  <a:srgbClr val="333333"/>
                </a:solidFill>
                <a:latin typeface="SassoonPrimaryType" panose="00000400000000000000" pitchFamily="2" charset="0"/>
                <a:cs typeface="Calibri" panose="020F0502020204030204" pitchFamily="34" charset="0"/>
              </a:rPr>
              <a:t>he children are expected to answer 36 questions in 30 minutes. Less than a minute per question! Having a bank of mental calculation strategies would help the children to answer some of these questions with speed and fluency.</a:t>
            </a:r>
            <a:endParaRPr lang="en-GB" sz="2200" dirty="0">
              <a:latin typeface="SassoonPrimaryType" panose="00000400000000000000" pitchFamily="2" charset="0"/>
              <a:ea typeface="Calibri" panose="020F0502020204030204" pitchFamily="34" charset="0"/>
              <a:cs typeface="Times New Roman" panose="02020603050405020304" pitchFamily="18" charset="0"/>
            </a:endParaRPr>
          </a:p>
          <a:p>
            <a:pPr>
              <a:lnSpc>
                <a:spcPct val="107000"/>
              </a:lnSpc>
              <a:spcAft>
                <a:spcPts val="1650"/>
              </a:spcAft>
            </a:pPr>
            <a:r>
              <a:rPr lang="en-GB" sz="2200" i="1"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Some </a:t>
            </a:r>
            <a:r>
              <a:rPr lang="en-GB" sz="2200" dirty="0">
                <a:solidFill>
                  <a:srgbClr val="0C1F32"/>
                </a:solidFill>
                <a:latin typeface="SassoonPrimaryType" panose="00000400000000000000" pitchFamily="2" charset="0"/>
                <a:ea typeface="Times New Roman" panose="02020603050405020304" pitchFamily="18" charset="0"/>
                <a:cs typeface="Times New Roman" panose="02020603050405020304" pitchFamily="18" charset="0"/>
              </a:rPr>
              <a:t>of the questions are set out to encourage written methods, for example those requiring the children to answer long multiplication and division calculations. However, many children attempt the majority of the paper using formal written methods, which leads to them running out of time and not completing the paper.</a:t>
            </a:r>
          </a:p>
          <a:p>
            <a:pPr>
              <a:lnSpc>
                <a:spcPct val="107000"/>
              </a:lnSpc>
              <a:spcAft>
                <a:spcPts val="1650"/>
              </a:spcAft>
            </a:pPr>
            <a:endParaRPr lang="en-GB" sz="2200" dirty="0">
              <a:solidFill>
                <a:srgbClr val="0C1F32"/>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1650"/>
              </a:spcAft>
            </a:pPr>
            <a:endParaRPr lang="en-GB" sz="1800" dirty="0">
              <a:solidFill>
                <a:srgbClr val="0C1F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650"/>
              </a:spcAft>
            </a:pPr>
            <a:endParaRPr lang="en-GB" sz="1800" dirty="0">
              <a:solidFill>
                <a:srgbClr val="0C1F3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650"/>
              </a:spcAft>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2250776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CF109-4EB5-43BB-BB68-F39498A7EAD6}"/>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875616" y="396932"/>
            <a:ext cx="5717055" cy="6509648"/>
          </a:xfrm>
          <a:prstGeom prst="rect">
            <a:avLst/>
          </a:prstGeom>
          <a:noFill/>
          <a:effectLst>
            <a:softEdge rad="825500"/>
          </a:effectLst>
        </p:spPr>
      </p:pic>
      <p:pic>
        <p:nvPicPr>
          <p:cNvPr id="3" name="Picture 5">
            <a:extLst>
              <a:ext uri="{FF2B5EF4-FFF2-40B4-BE49-F238E27FC236}">
                <a16:creationId xmlns:a16="http://schemas.microsoft.com/office/drawing/2014/main" id="{17F155CF-64AB-4D73-AA84-FC2608FA41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031" y="159215"/>
            <a:ext cx="5748957" cy="25181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F0D7DE05-E9F3-4738-90AC-645602298F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41" y="2965932"/>
            <a:ext cx="5551872" cy="24294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08558457-C3CC-4CFE-A501-B5ED69BF9D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9" y="3969122"/>
            <a:ext cx="5603447" cy="2459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02433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CF109-4EB5-43BB-BB68-F39498A7EAD6}"/>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875616" y="412563"/>
            <a:ext cx="5717055" cy="6509648"/>
          </a:xfrm>
          <a:prstGeom prst="rect">
            <a:avLst/>
          </a:prstGeom>
          <a:noFill/>
          <a:effectLst>
            <a:softEdge rad="825500"/>
          </a:effectLst>
        </p:spPr>
      </p:pic>
      <p:pic>
        <p:nvPicPr>
          <p:cNvPr id="2" name="Picture 1">
            <a:extLst>
              <a:ext uri="{FF2B5EF4-FFF2-40B4-BE49-F238E27FC236}">
                <a16:creationId xmlns:a16="http://schemas.microsoft.com/office/drawing/2014/main" id="{0F565598-6467-458C-8A29-FBFDFB0D387C}"/>
              </a:ext>
            </a:extLst>
          </p:cNvPr>
          <p:cNvPicPr>
            <a:picLocks noChangeAspect="1"/>
          </p:cNvPicPr>
          <p:nvPr/>
        </p:nvPicPr>
        <p:blipFill>
          <a:blip r:embed="rId4"/>
          <a:stretch>
            <a:fillRect/>
          </a:stretch>
        </p:blipFill>
        <p:spPr>
          <a:xfrm>
            <a:off x="245667" y="396931"/>
            <a:ext cx="5892426" cy="2571003"/>
          </a:xfrm>
          <a:prstGeom prst="rect">
            <a:avLst/>
          </a:prstGeom>
        </p:spPr>
      </p:pic>
      <p:pic>
        <p:nvPicPr>
          <p:cNvPr id="7" name="Picture 6">
            <a:extLst>
              <a:ext uri="{FF2B5EF4-FFF2-40B4-BE49-F238E27FC236}">
                <a16:creationId xmlns:a16="http://schemas.microsoft.com/office/drawing/2014/main" id="{A5829755-5A3F-494B-8008-6236E49C7B77}"/>
              </a:ext>
            </a:extLst>
          </p:cNvPr>
          <p:cNvPicPr>
            <a:picLocks noChangeAspect="1"/>
          </p:cNvPicPr>
          <p:nvPr/>
        </p:nvPicPr>
        <p:blipFill>
          <a:blip r:embed="rId5"/>
          <a:stretch>
            <a:fillRect/>
          </a:stretch>
        </p:blipFill>
        <p:spPr>
          <a:xfrm>
            <a:off x="6070700" y="1333154"/>
            <a:ext cx="5875633" cy="2571003"/>
          </a:xfrm>
          <a:prstGeom prst="rect">
            <a:avLst/>
          </a:prstGeom>
        </p:spPr>
      </p:pic>
      <p:pic>
        <p:nvPicPr>
          <p:cNvPr id="8" name="Picture 7">
            <a:extLst>
              <a:ext uri="{FF2B5EF4-FFF2-40B4-BE49-F238E27FC236}">
                <a16:creationId xmlns:a16="http://schemas.microsoft.com/office/drawing/2014/main" id="{214F0CB6-A8F4-46F3-B577-EC2916D8CDC7}"/>
              </a:ext>
            </a:extLst>
          </p:cNvPr>
          <p:cNvPicPr>
            <a:picLocks noChangeAspect="1"/>
          </p:cNvPicPr>
          <p:nvPr/>
        </p:nvPicPr>
        <p:blipFill>
          <a:blip r:embed="rId6"/>
          <a:stretch>
            <a:fillRect/>
          </a:stretch>
        </p:blipFill>
        <p:spPr>
          <a:xfrm>
            <a:off x="147663" y="4066319"/>
            <a:ext cx="5948337" cy="2571003"/>
          </a:xfrm>
          <a:prstGeom prst="rect">
            <a:avLst/>
          </a:prstGeom>
        </p:spPr>
      </p:pic>
    </p:spTree>
    <p:extLst>
      <p:ext uri="{BB962C8B-B14F-4D97-AF65-F5344CB8AC3E}">
        <p14:creationId xmlns:p14="http://schemas.microsoft.com/office/powerpoint/2010/main" val="17095174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67BCE9-08F0-4A70-A6D3-26C811C5B0EB}"/>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E2B2C043-7E00-457B-99D6-446906ED7E4F}"/>
              </a:ext>
            </a:extLst>
          </p:cNvPr>
          <p:cNvSpPr>
            <a:spLocks noGrp="1"/>
          </p:cNvSpPr>
          <p:nvPr>
            <p:ph type="title"/>
          </p:nvPr>
        </p:nvSpPr>
        <p:spPr>
          <a:xfrm>
            <a:off x="634013" y="221942"/>
            <a:ext cx="10515600" cy="776288"/>
          </a:xfrm>
        </p:spPr>
        <p:txBody>
          <a:bodyPr>
            <a:noAutofit/>
          </a:bodyPr>
          <a:lstStyle/>
          <a:p>
            <a:r>
              <a:rPr lang="en-GB" sz="5400" b="1" dirty="0">
                <a:solidFill>
                  <a:srgbClr val="C00000"/>
                </a:solidFill>
                <a:latin typeface="SassoonPrimaryType" panose="00000400000000000000" pitchFamily="2" charset="0"/>
              </a:rPr>
              <a:t>Morning Carousel</a:t>
            </a:r>
          </a:p>
        </p:txBody>
      </p:sp>
      <p:pic>
        <p:nvPicPr>
          <p:cNvPr id="3" name="Picture 2">
            <a:extLst>
              <a:ext uri="{FF2B5EF4-FFF2-40B4-BE49-F238E27FC236}">
                <a16:creationId xmlns:a16="http://schemas.microsoft.com/office/drawing/2014/main" id="{F56BB068-6AFC-4B3B-93E8-ED8B9D652F39}"/>
              </a:ext>
            </a:extLst>
          </p:cNvPr>
          <p:cNvPicPr>
            <a:picLocks noChangeAspect="1"/>
          </p:cNvPicPr>
          <p:nvPr/>
        </p:nvPicPr>
        <p:blipFill>
          <a:blip r:embed="rId4"/>
          <a:stretch>
            <a:fillRect/>
          </a:stretch>
        </p:blipFill>
        <p:spPr>
          <a:xfrm>
            <a:off x="154896" y="1409794"/>
            <a:ext cx="8787320" cy="4768475"/>
          </a:xfrm>
          <a:prstGeom prst="rect">
            <a:avLst/>
          </a:prstGeom>
        </p:spPr>
      </p:pic>
      <p:sp>
        <p:nvSpPr>
          <p:cNvPr id="4" name="TextBox 3">
            <a:extLst>
              <a:ext uri="{FF2B5EF4-FFF2-40B4-BE49-F238E27FC236}">
                <a16:creationId xmlns:a16="http://schemas.microsoft.com/office/drawing/2014/main" id="{45846E47-DDA2-4A5A-BAB1-C0547BB9A576}"/>
              </a:ext>
            </a:extLst>
          </p:cNvPr>
          <p:cNvSpPr txBox="1"/>
          <p:nvPr/>
        </p:nvSpPr>
        <p:spPr>
          <a:xfrm>
            <a:off x="9142241" y="1307958"/>
            <a:ext cx="2761513" cy="4801314"/>
          </a:xfrm>
          <a:prstGeom prst="rect">
            <a:avLst/>
          </a:prstGeom>
          <a:noFill/>
        </p:spPr>
        <p:txBody>
          <a:bodyPr wrap="square" rtlCol="0">
            <a:spAutoFit/>
          </a:bodyPr>
          <a:lstStyle/>
          <a:p>
            <a:pPr lvl="0"/>
            <a:r>
              <a:rPr lang="en-GB" dirty="0">
                <a:latin typeface="SassoonPrimaryType" panose="00000400000000000000" pitchFamily="2" charset="0"/>
              </a:rPr>
              <a:t>The children enter the classroom from 8.45 am and complete a morning carousel. </a:t>
            </a:r>
          </a:p>
          <a:p>
            <a:pPr lvl="0"/>
            <a:r>
              <a:rPr lang="en-GB" dirty="0">
                <a:latin typeface="SassoonPrimaryType" panose="00000400000000000000" pitchFamily="2" charset="0"/>
              </a:rPr>
              <a:t>Appropriate music, in keeping with the Catholic Ethos of the school, is to be played throughout the morning registration carousel.</a:t>
            </a:r>
          </a:p>
          <a:p>
            <a:r>
              <a:rPr lang="en-GB" b="1" dirty="0">
                <a:latin typeface="SassoonPrimaryType" panose="00000400000000000000" pitchFamily="2" charset="0"/>
              </a:rPr>
              <a:t> </a:t>
            </a:r>
            <a:endParaRPr lang="en-GB" dirty="0">
              <a:latin typeface="SassoonPrimaryType" panose="00000400000000000000" pitchFamily="2" charset="0"/>
            </a:endParaRPr>
          </a:p>
          <a:p>
            <a:endParaRPr lang="en-GB" dirty="0">
              <a:latin typeface="SassoonPrimaryType" panose="00000400000000000000" pitchFamily="2" charset="0"/>
            </a:endParaRPr>
          </a:p>
          <a:p>
            <a:r>
              <a:rPr lang="en-GB" dirty="0">
                <a:latin typeface="SassoonPrimaryType" panose="00000400000000000000" pitchFamily="2" charset="0"/>
              </a:rPr>
              <a:t>The class register and dinner register is taken at 9 am. </a:t>
            </a:r>
          </a:p>
          <a:p>
            <a:endParaRPr lang="en-GB" dirty="0">
              <a:latin typeface="SassoonPrimaryType" panose="00000400000000000000" pitchFamily="2" charset="0"/>
            </a:endParaRPr>
          </a:p>
          <a:p>
            <a:r>
              <a:rPr lang="en-GB" dirty="0">
                <a:latin typeface="SassoonPrimaryType" panose="00000400000000000000" pitchFamily="2" charset="0"/>
              </a:rPr>
              <a:t>Register closes at 9.05 am</a:t>
            </a:r>
          </a:p>
        </p:txBody>
      </p:sp>
    </p:spTree>
    <p:extLst>
      <p:ext uri="{BB962C8B-B14F-4D97-AF65-F5344CB8AC3E}">
        <p14:creationId xmlns:p14="http://schemas.microsoft.com/office/powerpoint/2010/main" val="187424416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8592FD-D64E-4356-8DD3-EB523881FA6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644C6BEB-2229-4B4D-8A8B-8E9F31E77EF4}"/>
              </a:ext>
            </a:extLst>
          </p:cNvPr>
          <p:cNvSpPr>
            <a:spLocks noGrp="1"/>
          </p:cNvSpPr>
          <p:nvPr>
            <p:ph type="title"/>
          </p:nvPr>
        </p:nvSpPr>
        <p:spPr>
          <a:xfrm>
            <a:off x="702206" y="75607"/>
            <a:ext cx="10515600" cy="811799"/>
          </a:xfrm>
        </p:spPr>
        <p:txBody>
          <a:bodyPr>
            <a:noAutofit/>
          </a:bodyPr>
          <a:lstStyle/>
          <a:p>
            <a:r>
              <a:rPr lang="en-GB" sz="5400" b="1" dirty="0">
                <a:solidFill>
                  <a:srgbClr val="C00000"/>
                </a:solidFill>
                <a:latin typeface="SassoonPrimaryType" panose="00000400000000000000" pitchFamily="2" charset="0"/>
              </a:rPr>
              <a:t>Class Timetable</a:t>
            </a:r>
          </a:p>
        </p:txBody>
      </p:sp>
      <p:sp>
        <p:nvSpPr>
          <p:cNvPr id="4" name="TextBox 3">
            <a:extLst>
              <a:ext uri="{FF2B5EF4-FFF2-40B4-BE49-F238E27FC236}">
                <a16:creationId xmlns:a16="http://schemas.microsoft.com/office/drawing/2014/main" id="{FE188B8E-8A31-49A3-8FF4-19EA9EF0B5BB}"/>
              </a:ext>
            </a:extLst>
          </p:cNvPr>
          <p:cNvSpPr txBox="1"/>
          <p:nvPr/>
        </p:nvSpPr>
        <p:spPr>
          <a:xfrm>
            <a:off x="8814825" y="2508137"/>
            <a:ext cx="2891400" cy="1200329"/>
          </a:xfrm>
          <a:prstGeom prst="rect">
            <a:avLst/>
          </a:prstGeom>
          <a:noFill/>
        </p:spPr>
        <p:txBody>
          <a:bodyPr wrap="square" rtlCol="0">
            <a:spAutoFit/>
          </a:bodyPr>
          <a:lstStyle/>
          <a:p>
            <a:r>
              <a:rPr lang="en-GB" dirty="0">
                <a:latin typeface="SassoonPrimaryType" panose="00000400000000000000" pitchFamily="2" charset="0"/>
              </a:rPr>
              <a:t>Year 5 have P.E. on Thursday so they need to come into school wearing the school PE kit. </a:t>
            </a:r>
          </a:p>
        </p:txBody>
      </p:sp>
      <p:pic>
        <p:nvPicPr>
          <p:cNvPr id="5" name="Picture 4">
            <a:extLst>
              <a:ext uri="{FF2B5EF4-FFF2-40B4-BE49-F238E27FC236}">
                <a16:creationId xmlns:a16="http://schemas.microsoft.com/office/drawing/2014/main" id="{A0FF68E8-7751-47BD-B128-996662221E16}"/>
              </a:ext>
            </a:extLst>
          </p:cNvPr>
          <p:cNvPicPr>
            <a:picLocks noChangeAspect="1"/>
          </p:cNvPicPr>
          <p:nvPr/>
        </p:nvPicPr>
        <p:blipFill>
          <a:blip r:embed="rId4"/>
          <a:stretch>
            <a:fillRect/>
          </a:stretch>
        </p:blipFill>
        <p:spPr>
          <a:xfrm>
            <a:off x="486018" y="909453"/>
            <a:ext cx="8131076" cy="5872940"/>
          </a:xfrm>
          <a:prstGeom prst="rect">
            <a:avLst/>
          </a:prstGeom>
        </p:spPr>
      </p:pic>
    </p:spTree>
    <p:extLst>
      <p:ext uri="{BB962C8B-B14F-4D97-AF65-F5344CB8AC3E}">
        <p14:creationId xmlns:p14="http://schemas.microsoft.com/office/powerpoint/2010/main" val="236386420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F288EF-4B10-45FF-9B0D-F1CE72B579E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32803893-7C9D-4771-85E1-097A02D24E72}"/>
              </a:ext>
            </a:extLst>
          </p:cNvPr>
          <p:cNvSpPr>
            <a:spLocks noGrp="1"/>
          </p:cNvSpPr>
          <p:nvPr>
            <p:ph type="title"/>
          </p:nvPr>
        </p:nvSpPr>
        <p:spPr>
          <a:xfrm>
            <a:off x="634013" y="239697"/>
            <a:ext cx="10515600" cy="758533"/>
          </a:xfrm>
        </p:spPr>
        <p:txBody>
          <a:bodyPr>
            <a:noAutofit/>
          </a:bodyPr>
          <a:lstStyle/>
          <a:p>
            <a:r>
              <a:rPr lang="en-GB" sz="5400" b="1" dirty="0">
                <a:solidFill>
                  <a:srgbClr val="C00000"/>
                </a:solidFill>
                <a:latin typeface="SassoonPrimaryType" panose="00000400000000000000" pitchFamily="2" charset="0"/>
              </a:rPr>
              <a:t>Reading in Year 5</a:t>
            </a:r>
          </a:p>
        </p:txBody>
      </p:sp>
      <p:sp>
        <p:nvSpPr>
          <p:cNvPr id="3" name="Content Placeholder 2">
            <a:extLst>
              <a:ext uri="{FF2B5EF4-FFF2-40B4-BE49-F238E27FC236}">
                <a16:creationId xmlns:a16="http://schemas.microsoft.com/office/drawing/2014/main" id="{7C801A30-200B-4878-BEF3-19D9EE056ED8}"/>
              </a:ext>
            </a:extLst>
          </p:cNvPr>
          <p:cNvSpPr>
            <a:spLocks noGrp="1"/>
          </p:cNvSpPr>
          <p:nvPr>
            <p:ph idx="1"/>
          </p:nvPr>
        </p:nvSpPr>
        <p:spPr>
          <a:xfrm>
            <a:off x="393022" y="1104637"/>
            <a:ext cx="11246528" cy="4351338"/>
          </a:xfrm>
        </p:spPr>
        <p:txBody>
          <a:bodyPr>
            <a:normAutofit/>
          </a:bodyPr>
          <a:lstStyle/>
          <a:p>
            <a:r>
              <a:rPr lang="en-GB" sz="2400" dirty="0">
                <a:latin typeface="SassoonPrimaryType" panose="00000400000000000000" pitchFamily="2" charset="0"/>
              </a:rPr>
              <a:t>Children are expected to read at home 5x per week for a minimum of 20 minutes.</a:t>
            </a:r>
          </a:p>
          <a:p>
            <a:r>
              <a:rPr lang="en-GB" sz="2400" dirty="0">
                <a:latin typeface="SassoonPrimaryType" panose="00000400000000000000" pitchFamily="2" charset="0"/>
              </a:rPr>
              <a:t>Children should sign their reading record each time and write a short comment 2x per week. </a:t>
            </a:r>
          </a:p>
          <a:p>
            <a:r>
              <a:rPr lang="en-GB" sz="2400" dirty="0">
                <a:latin typeface="SassoonPrimaryType" panose="00000400000000000000" pitchFamily="2" charset="0"/>
              </a:rPr>
              <a:t>Parents should sign the children's record at least once per week to verify that the children are reading.</a:t>
            </a:r>
          </a:p>
          <a:p>
            <a:r>
              <a:rPr lang="en-GB" sz="2400" dirty="0">
                <a:latin typeface="SassoonPrimaryType" panose="00000400000000000000" pitchFamily="2" charset="0"/>
              </a:rPr>
              <a:t>Once a child has completed their book, they will then take an Accelerated Reader test in school i.e. complete a short comprehension quiz based on their book. </a:t>
            </a:r>
          </a:p>
          <a:p>
            <a:r>
              <a:rPr lang="en-GB" sz="2400" dirty="0">
                <a:latin typeface="SassoonPrimaryType" panose="00000400000000000000" pitchFamily="2" charset="0"/>
              </a:rPr>
              <a:t>Books will be changed on completion of the Accelerated Reader Quiz.</a:t>
            </a:r>
          </a:p>
          <a:p>
            <a:r>
              <a:rPr lang="en-GB" sz="2400" dirty="0">
                <a:latin typeface="SassoonPrimaryType" panose="00000400000000000000" pitchFamily="2" charset="0"/>
              </a:rPr>
              <a:t>Reading records will be checked every Monday and Thursday.  </a:t>
            </a:r>
          </a:p>
        </p:txBody>
      </p:sp>
      <p:pic>
        <p:nvPicPr>
          <p:cNvPr id="4" name="Picture 3">
            <a:extLst>
              <a:ext uri="{FF2B5EF4-FFF2-40B4-BE49-F238E27FC236}">
                <a16:creationId xmlns:a16="http://schemas.microsoft.com/office/drawing/2014/main" id="{DCE4730A-8CAB-413D-A1AF-45870CB38ED8}"/>
              </a:ext>
            </a:extLst>
          </p:cNvPr>
          <p:cNvPicPr>
            <a:picLocks noChangeAspect="1"/>
          </p:cNvPicPr>
          <p:nvPr/>
        </p:nvPicPr>
        <p:blipFill>
          <a:blip r:embed="rId4"/>
          <a:stretch>
            <a:fillRect/>
          </a:stretch>
        </p:blipFill>
        <p:spPr>
          <a:xfrm>
            <a:off x="7343775" y="4898535"/>
            <a:ext cx="4623278" cy="1959465"/>
          </a:xfrm>
          <a:prstGeom prst="rect">
            <a:avLst/>
          </a:prstGeom>
        </p:spPr>
      </p:pic>
    </p:spTree>
    <p:extLst>
      <p:ext uri="{BB962C8B-B14F-4D97-AF65-F5344CB8AC3E}">
        <p14:creationId xmlns:p14="http://schemas.microsoft.com/office/powerpoint/2010/main" val="94894922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0B09EF-33AA-4B8C-BC6F-02CCD43EC580}"/>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B5F1BC3E-4CB1-490B-9C87-A28969399DC5}"/>
              </a:ext>
            </a:extLst>
          </p:cNvPr>
          <p:cNvSpPr>
            <a:spLocks noGrp="1"/>
          </p:cNvSpPr>
          <p:nvPr>
            <p:ph type="title"/>
          </p:nvPr>
        </p:nvSpPr>
        <p:spPr>
          <a:xfrm>
            <a:off x="500766" y="71090"/>
            <a:ext cx="10515600" cy="740777"/>
          </a:xfrm>
        </p:spPr>
        <p:txBody>
          <a:bodyPr>
            <a:noAutofit/>
          </a:bodyPr>
          <a:lstStyle/>
          <a:p>
            <a:r>
              <a:rPr lang="en-GB" sz="5400" b="1" dirty="0">
                <a:solidFill>
                  <a:srgbClr val="C00000"/>
                </a:solidFill>
                <a:latin typeface="SassoonPrimaryType" panose="00000400000000000000" pitchFamily="2" charset="0"/>
              </a:rPr>
              <a:t>Home Learning </a:t>
            </a:r>
          </a:p>
        </p:txBody>
      </p:sp>
      <p:pic>
        <p:nvPicPr>
          <p:cNvPr id="4" name="Picture 3">
            <a:extLst>
              <a:ext uri="{FF2B5EF4-FFF2-40B4-BE49-F238E27FC236}">
                <a16:creationId xmlns:a16="http://schemas.microsoft.com/office/drawing/2014/main" id="{D84A49B3-4313-4C2C-90EE-1F5625A76C10}"/>
              </a:ext>
            </a:extLst>
          </p:cNvPr>
          <p:cNvPicPr>
            <a:picLocks noChangeAspect="1"/>
          </p:cNvPicPr>
          <p:nvPr/>
        </p:nvPicPr>
        <p:blipFill>
          <a:blip r:embed="rId4"/>
          <a:stretch>
            <a:fillRect/>
          </a:stretch>
        </p:blipFill>
        <p:spPr>
          <a:xfrm>
            <a:off x="6624100" y="4394074"/>
            <a:ext cx="5094359" cy="2205870"/>
          </a:xfrm>
          <a:prstGeom prst="rect">
            <a:avLst/>
          </a:prstGeom>
        </p:spPr>
      </p:pic>
      <p:pic>
        <p:nvPicPr>
          <p:cNvPr id="5" name="Content Placeholder 4">
            <a:extLst>
              <a:ext uri="{FF2B5EF4-FFF2-40B4-BE49-F238E27FC236}">
                <a16:creationId xmlns:a16="http://schemas.microsoft.com/office/drawing/2014/main" id="{91D4E9B1-252B-4068-B90C-BF2512D5B900}"/>
              </a:ext>
            </a:extLst>
          </p:cNvPr>
          <p:cNvPicPr>
            <a:picLocks noGrp="1" noChangeAspect="1"/>
          </p:cNvPicPr>
          <p:nvPr>
            <p:ph idx="1"/>
          </p:nvPr>
        </p:nvPicPr>
        <p:blipFill>
          <a:blip r:embed="rId5"/>
          <a:stretch>
            <a:fillRect/>
          </a:stretch>
        </p:blipFill>
        <p:spPr>
          <a:xfrm>
            <a:off x="220298" y="4181337"/>
            <a:ext cx="6063735" cy="2514600"/>
          </a:xfrm>
          <a:prstGeom prst="rect">
            <a:avLst/>
          </a:prstGeom>
        </p:spPr>
      </p:pic>
      <p:sp>
        <p:nvSpPr>
          <p:cNvPr id="6" name="Rectangle 5">
            <a:extLst>
              <a:ext uri="{FF2B5EF4-FFF2-40B4-BE49-F238E27FC236}">
                <a16:creationId xmlns:a16="http://schemas.microsoft.com/office/drawing/2014/main" id="{37E75AFB-C3BD-4F28-A383-B4B1443A5842}"/>
              </a:ext>
            </a:extLst>
          </p:cNvPr>
          <p:cNvSpPr/>
          <p:nvPr/>
        </p:nvSpPr>
        <p:spPr>
          <a:xfrm>
            <a:off x="273645" y="867163"/>
            <a:ext cx="11698057" cy="2923877"/>
          </a:xfrm>
          <a:prstGeom prst="rect">
            <a:avLst/>
          </a:prstGeom>
        </p:spPr>
        <p:txBody>
          <a:bodyPr wrap="square">
            <a:spAutoFit/>
          </a:bodyPr>
          <a:lstStyle/>
          <a:p>
            <a:pPr marL="285750" indent="-285750">
              <a:buFont typeface="Arial" panose="020B0604020202020204" pitchFamily="34" charset="0"/>
              <a:buChar char="•"/>
            </a:pPr>
            <a:r>
              <a:rPr lang="en-GB" sz="2300" dirty="0">
                <a:latin typeface="SassoonPrimaryType" panose="00000400000000000000" pitchFamily="2" charset="0"/>
              </a:rPr>
              <a:t>Home Learning will be set using the Google Classroom account every Thursday to be returned for the following Thursday by 3.30 pm. </a:t>
            </a:r>
          </a:p>
          <a:p>
            <a:pPr marL="285750" indent="-285750">
              <a:buFont typeface="Arial" panose="020B0604020202020204" pitchFamily="34" charset="0"/>
              <a:buChar char="•"/>
            </a:pPr>
            <a:r>
              <a:rPr lang="en-GB" sz="2300" dirty="0">
                <a:latin typeface="SassoonPrimaryType" panose="00000400000000000000" pitchFamily="2" charset="0"/>
              </a:rPr>
              <a:t>They will be provided with 1 Maths and 1 English task. The focus of the tasks will be a consolidation of what has been covered in class or a pre learning task.</a:t>
            </a:r>
          </a:p>
          <a:p>
            <a:pPr marL="285750" indent="-285750">
              <a:buFont typeface="Arial" panose="020B0604020202020204" pitchFamily="34" charset="0"/>
              <a:buChar char="•"/>
            </a:pPr>
            <a:r>
              <a:rPr lang="en-GB" sz="2300" dirty="0">
                <a:latin typeface="SassoonPrimaryType" panose="00000400000000000000" pitchFamily="2" charset="0"/>
              </a:rPr>
              <a:t>The children will bring home 7 spellings each week; either high frequency words or a given spelling pattern.</a:t>
            </a:r>
          </a:p>
          <a:p>
            <a:pPr marL="285750" indent="-285750">
              <a:buFont typeface="Arial" panose="020B0604020202020204" pitchFamily="34" charset="0"/>
              <a:buChar char="•"/>
            </a:pPr>
            <a:r>
              <a:rPr lang="en-GB" sz="2300" dirty="0">
                <a:latin typeface="SassoonPrimaryType" panose="00000400000000000000" pitchFamily="2" charset="0"/>
              </a:rPr>
              <a:t>Additionally there will be a foundation home learning activity assigned each half term to compliment the focus of a particular topic or as a consolidation of prior learning. </a:t>
            </a:r>
          </a:p>
        </p:txBody>
      </p:sp>
    </p:spTree>
    <p:extLst>
      <p:ext uri="{BB962C8B-B14F-4D97-AF65-F5344CB8AC3E}">
        <p14:creationId xmlns:p14="http://schemas.microsoft.com/office/powerpoint/2010/main" val="2543997935"/>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167188-00A4-4D0E-8D51-8C890D1AD38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colorTemperature colorTemp="7547"/>
                    </a14:imgEffect>
                    <a14:imgEffect>
                      <a14:saturation sat="171000"/>
                    </a14:imgEffect>
                  </a14:imgLayer>
                </a14:imgProps>
              </a:ext>
            </a:extLst>
          </a:blip>
          <a:stretch>
            <a:fillRect/>
          </a:stretch>
        </p:blipFill>
        <p:spPr>
          <a:xfrm>
            <a:off x="2900039" y="90296"/>
            <a:ext cx="5717055" cy="6509648"/>
          </a:xfrm>
          <a:prstGeom prst="rect">
            <a:avLst/>
          </a:prstGeom>
          <a:noFill/>
          <a:effectLst>
            <a:softEdge rad="825500"/>
          </a:effectLst>
        </p:spPr>
      </p:pic>
      <p:sp>
        <p:nvSpPr>
          <p:cNvPr id="2" name="Title 1">
            <a:extLst>
              <a:ext uri="{FF2B5EF4-FFF2-40B4-BE49-F238E27FC236}">
                <a16:creationId xmlns:a16="http://schemas.microsoft.com/office/drawing/2014/main" id="{8FF48CA1-AE85-41BC-B26E-A7B4B51A93CE}"/>
              </a:ext>
            </a:extLst>
          </p:cNvPr>
          <p:cNvSpPr>
            <a:spLocks noGrp="1"/>
          </p:cNvSpPr>
          <p:nvPr>
            <p:ph type="title"/>
          </p:nvPr>
        </p:nvSpPr>
        <p:spPr>
          <a:xfrm>
            <a:off x="731668" y="258056"/>
            <a:ext cx="10515600" cy="758533"/>
          </a:xfrm>
        </p:spPr>
        <p:txBody>
          <a:bodyPr>
            <a:noAutofit/>
          </a:bodyPr>
          <a:lstStyle/>
          <a:p>
            <a:r>
              <a:rPr lang="en-GB" sz="5400" b="1" dirty="0">
                <a:solidFill>
                  <a:srgbClr val="C00000"/>
                </a:solidFill>
                <a:latin typeface="SassoonPrimaryType" panose="00000400000000000000" pitchFamily="2" charset="0"/>
              </a:rPr>
              <a:t>Key Dates </a:t>
            </a:r>
          </a:p>
        </p:txBody>
      </p:sp>
      <p:sp>
        <p:nvSpPr>
          <p:cNvPr id="3" name="Content Placeholder 2">
            <a:extLst>
              <a:ext uri="{FF2B5EF4-FFF2-40B4-BE49-F238E27FC236}">
                <a16:creationId xmlns:a16="http://schemas.microsoft.com/office/drawing/2014/main" id="{329F030F-85DA-4DFC-937A-45FBC8955844}"/>
              </a:ext>
            </a:extLst>
          </p:cNvPr>
          <p:cNvSpPr>
            <a:spLocks noGrp="1"/>
          </p:cNvSpPr>
          <p:nvPr>
            <p:ph idx="1"/>
          </p:nvPr>
        </p:nvSpPr>
        <p:spPr>
          <a:xfrm>
            <a:off x="731668" y="1443886"/>
            <a:ext cx="10515600" cy="4351338"/>
          </a:xfrm>
        </p:spPr>
        <p:txBody>
          <a:bodyPr>
            <a:noAutofit/>
          </a:bodyPr>
          <a:lstStyle/>
          <a:p>
            <a:pPr marL="0" indent="0">
              <a:buNone/>
            </a:pPr>
            <a:r>
              <a:rPr lang="en-GB" sz="2400" b="1" dirty="0">
                <a:latin typeface="SassoonPrimaryType" panose="00000400000000000000" pitchFamily="2" charset="0"/>
              </a:rPr>
              <a:t>AUTUMN TERM</a:t>
            </a:r>
          </a:p>
          <a:p>
            <a:pPr marL="0" indent="0">
              <a:buNone/>
            </a:pPr>
            <a:r>
              <a:rPr lang="en-GB" sz="2400" dirty="0">
                <a:latin typeface="SassoonPrimaryType" panose="00000400000000000000" pitchFamily="2" charset="0"/>
              </a:rPr>
              <a:t>Friday 22nd September Year 5 Whole School Collective Worship ‘Ourselves’</a:t>
            </a:r>
          </a:p>
          <a:p>
            <a:pPr marL="0" indent="0">
              <a:buNone/>
            </a:pPr>
            <a:r>
              <a:rPr lang="en-GB" sz="2400" dirty="0">
                <a:latin typeface="SassoonPrimaryType" panose="00000400000000000000" pitchFamily="2" charset="0"/>
              </a:rPr>
              <a:t>Sunday 8th October Family Mass Led by Year 5 (other classes to support).</a:t>
            </a:r>
          </a:p>
          <a:p>
            <a:pPr marL="0" indent="0">
              <a:buNone/>
            </a:pPr>
            <a:r>
              <a:rPr lang="en-GB" sz="2400" dirty="0">
                <a:latin typeface="SassoonPrimaryType" panose="00000400000000000000" pitchFamily="2" charset="0"/>
              </a:rPr>
              <a:t>23</a:t>
            </a:r>
            <a:r>
              <a:rPr lang="en-GB" sz="2400" baseline="30000" dirty="0">
                <a:latin typeface="SassoonPrimaryType" panose="00000400000000000000" pitchFamily="2" charset="0"/>
              </a:rPr>
              <a:t>rd</a:t>
            </a:r>
            <a:r>
              <a:rPr lang="en-GB" sz="2400" dirty="0">
                <a:latin typeface="SassoonPrimaryType" panose="00000400000000000000" pitchFamily="2" charset="0"/>
              </a:rPr>
              <a:t> -27</a:t>
            </a:r>
            <a:r>
              <a:rPr lang="en-GB" sz="2400" baseline="30000" dirty="0">
                <a:latin typeface="SassoonPrimaryType" panose="00000400000000000000" pitchFamily="2" charset="0"/>
              </a:rPr>
              <a:t>th</a:t>
            </a:r>
            <a:r>
              <a:rPr lang="en-GB" sz="2400" dirty="0">
                <a:latin typeface="SassoonPrimaryType" panose="00000400000000000000" pitchFamily="2" charset="0"/>
              </a:rPr>
              <a:t> October Half Term</a:t>
            </a:r>
          </a:p>
          <a:p>
            <a:pPr marL="0" indent="0">
              <a:buNone/>
            </a:pPr>
            <a:r>
              <a:rPr lang="en-GB" sz="2400" dirty="0">
                <a:latin typeface="SassoonPrimaryType" panose="00000400000000000000" pitchFamily="2" charset="0"/>
              </a:rPr>
              <a:t>Monday 30</a:t>
            </a:r>
            <a:r>
              <a:rPr lang="en-GB" sz="2400" baseline="30000" dirty="0">
                <a:latin typeface="SassoonPrimaryType" panose="00000400000000000000" pitchFamily="2" charset="0"/>
              </a:rPr>
              <a:t>th</a:t>
            </a:r>
            <a:r>
              <a:rPr lang="en-GB" sz="2400" dirty="0">
                <a:latin typeface="SassoonPrimaryType" panose="00000400000000000000" pitchFamily="2" charset="0"/>
              </a:rPr>
              <a:t> October INSET Day </a:t>
            </a:r>
          </a:p>
          <a:p>
            <a:pPr marL="0" indent="0">
              <a:buNone/>
            </a:pPr>
            <a:r>
              <a:rPr lang="en-GB" sz="2400" dirty="0">
                <a:latin typeface="SassoonPrimaryType" panose="00000400000000000000" pitchFamily="2" charset="0"/>
              </a:rPr>
              <a:t>Wednesday 1</a:t>
            </a:r>
            <a:r>
              <a:rPr lang="en-GB" sz="2400" baseline="30000" dirty="0">
                <a:latin typeface="SassoonPrimaryType" panose="00000400000000000000" pitchFamily="2" charset="0"/>
              </a:rPr>
              <a:t>st</a:t>
            </a:r>
            <a:r>
              <a:rPr lang="en-GB" sz="2400" dirty="0">
                <a:latin typeface="SassoonPrimaryType" panose="00000400000000000000" pitchFamily="2" charset="0"/>
              </a:rPr>
              <a:t> November Parents Evening</a:t>
            </a:r>
          </a:p>
          <a:p>
            <a:pPr marL="0" indent="0">
              <a:buNone/>
            </a:pPr>
            <a:r>
              <a:rPr lang="en-GB" sz="2400" dirty="0">
                <a:latin typeface="SassoonPrimaryType" panose="00000400000000000000" pitchFamily="2" charset="0"/>
              </a:rPr>
              <a:t>Friday 17</a:t>
            </a:r>
            <a:r>
              <a:rPr lang="en-GB" sz="2400" baseline="30000" dirty="0">
                <a:latin typeface="SassoonPrimaryType" panose="00000400000000000000" pitchFamily="2" charset="0"/>
              </a:rPr>
              <a:t>th</a:t>
            </a:r>
            <a:r>
              <a:rPr lang="en-GB" sz="2400" dirty="0">
                <a:latin typeface="SassoonPrimaryType" panose="00000400000000000000" pitchFamily="2" charset="0"/>
              </a:rPr>
              <a:t> November Year 3 led the whole school Collective Worship </a:t>
            </a:r>
          </a:p>
          <a:p>
            <a:pPr marL="0" indent="0">
              <a:buNone/>
            </a:pPr>
            <a:r>
              <a:rPr lang="en-GB" sz="2400" dirty="0">
                <a:latin typeface="SassoonPrimaryType" panose="00000400000000000000" pitchFamily="2" charset="0"/>
              </a:rPr>
              <a:t>Thursday 14</a:t>
            </a:r>
            <a:r>
              <a:rPr lang="en-GB" sz="2400" baseline="30000" dirty="0">
                <a:latin typeface="SassoonPrimaryType" panose="00000400000000000000" pitchFamily="2" charset="0"/>
              </a:rPr>
              <a:t>th</a:t>
            </a:r>
            <a:r>
              <a:rPr lang="en-GB" sz="2400" dirty="0">
                <a:latin typeface="SassoonPrimaryType" panose="00000400000000000000" pitchFamily="2" charset="0"/>
              </a:rPr>
              <a:t> December Christmas Lunch </a:t>
            </a:r>
          </a:p>
          <a:p>
            <a:pPr marL="0" indent="0">
              <a:buNone/>
            </a:pPr>
            <a:r>
              <a:rPr lang="en-GB" sz="2400" dirty="0">
                <a:latin typeface="SassoonPrimaryType" panose="00000400000000000000" pitchFamily="2" charset="0"/>
              </a:rPr>
              <a:t>Thursday 21</a:t>
            </a:r>
            <a:r>
              <a:rPr lang="en-GB" sz="2400" baseline="30000" dirty="0">
                <a:latin typeface="SassoonPrimaryType" panose="00000400000000000000" pitchFamily="2" charset="0"/>
              </a:rPr>
              <a:t>st</a:t>
            </a:r>
            <a:r>
              <a:rPr lang="en-GB" sz="2400" dirty="0">
                <a:latin typeface="SassoonPrimaryType" panose="00000400000000000000" pitchFamily="2" charset="0"/>
              </a:rPr>
              <a:t> December Key Stage Two Carol Service (Time TBC)</a:t>
            </a:r>
          </a:p>
          <a:p>
            <a:pPr marL="0" indent="0">
              <a:buNone/>
            </a:pPr>
            <a:r>
              <a:rPr lang="en-GB" sz="2400" dirty="0">
                <a:latin typeface="SassoonPrimaryType" panose="00000400000000000000" pitchFamily="2" charset="0"/>
              </a:rPr>
              <a:t>Friday 22</a:t>
            </a:r>
            <a:r>
              <a:rPr lang="en-GB" sz="2400" baseline="30000" dirty="0">
                <a:latin typeface="SassoonPrimaryType" panose="00000400000000000000" pitchFamily="2" charset="0"/>
              </a:rPr>
              <a:t>nd</a:t>
            </a:r>
            <a:r>
              <a:rPr lang="en-GB" sz="2400" dirty="0">
                <a:latin typeface="SassoonPrimaryType" panose="00000400000000000000" pitchFamily="2" charset="0"/>
              </a:rPr>
              <a:t> December Christmas Mass (9.30 am) </a:t>
            </a:r>
          </a:p>
        </p:txBody>
      </p:sp>
    </p:spTree>
    <p:extLst>
      <p:ext uri="{BB962C8B-B14F-4D97-AF65-F5344CB8AC3E}">
        <p14:creationId xmlns:p14="http://schemas.microsoft.com/office/powerpoint/2010/main" val="384632574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6BAA-0CB2-40D4-832B-06A70E4224AE}"/>
              </a:ext>
            </a:extLst>
          </p:cNvPr>
          <p:cNvSpPr>
            <a:spLocks noGrp="1"/>
          </p:cNvSpPr>
          <p:nvPr>
            <p:ph type="ctrTitle"/>
          </p:nvPr>
        </p:nvSpPr>
        <p:spPr>
          <a:xfrm>
            <a:off x="1800225" y="627582"/>
            <a:ext cx="9144000" cy="2387600"/>
          </a:xfrm>
        </p:spPr>
        <p:txBody>
          <a:bodyPr>
            <a:normAutofit/>
          </a:bodyPr>
          <a:lstStyle/>
          <a:p>
            <a:r>
              <a:rPr lang="en-GB" sz="8800" b="1" dirty="0">
                <a:solidFill>
                  <a:srgbClr val="C00000"/>
                </a:solidFill>
                <a:latin typeface="SassoonPrimaryType" panose="00000400000000000000" pitchFamily="2" charset="0"/>
              </a:rPr>
              <a:t>Maths Workshop </a:t>
            </a:r>
          </a:p>
        </p:txBody>
      </p:sp>
      <p:sp>
        <p:nvSpPr>
          <p:cNvPr id="3" name="Subtitle 2">
            <a:extLst>
              <a:ext uri="{FF2B5EF4-FFF2-40B4-BE49-F238E27FC236}">
                <a16:creationId xmlns:a16="http://schemas.microsoft.com/office/drawing/2014/main" id="{ED8CDD38-2141-46D1-8678-AAA8113B7655}"/>
              </a:ext>
            </a:extLst>
          </p:cNvPr>
          <p:cNvSpPr>
            <a:spLocks noGrp="1"/>
          </p:cNvSpPr>
          <p:nvPr>
            <p:ph type="subTitle" idx="1"/>
          </p:nvPr>
        </p:nvSpPr>
        <p:spPr/>
        <p:txBody>
          <a:bodyPr>
            <a:normAutofit/>
          </a:bodyPr>
          <a:lstStyle/>
          <a:p>
            <a:r>
              <a:rPr lang="en-GB" sz="4400" dirty="0">
                <a:latin typeface="SassoonPrimaryType" panose="00000400000000000000" pitchFamily="2" charset="0"/>
              </a:rPr>
              <a:t>Focus: Mental Maths</a:t>
            </a:r>
          </a:p>
        </p:txBody>
      </p:sp>
      <p:pic>
        <p:nvPicPr>
          <p:cNvPr id="4" name="Picture 3" descr="Logo&#10;&#10;Description automatically generated">
            <a:extLst>
              <a:ext uri="{FF2B5EF4-FFF2-40B4-BE49-F238E27FC236}">
                <a16:creationId xmlns:a16="http://schemas.microsoft.com/office/drawing/2014/main" id="{0468F316-9ED0-4553-8020-27E037BD25D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85531" y="627582"/>
            <a:ext cx="2049865" cy="2167425"/>
          </a:xfrm>
          <a:prstGeom prst="rect">
            <a:avLst/>
          </a:prstGeom>
        </p:spPr>
      </p:pic>
    </p:spTree>
    <p:extLst>
      <p:ext uri="{BB962C8B-B14F-4D97-AF65-F5344CB8AC3E}">
        <p14:creationId xmlns:p14="http://schemas.microsoft.com/office/powerpoint/2010/main" val="317365053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1742</Words>
  <Application>Microsoft Office PowerPoint</Application>
  <PresentationFormat>Widescreen</PresentationFormat>
  <Paragraphs>303</Paragraphs>
  <Slides>34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Century Gothic</vt:lpstr>
      <vt:lpstr>SassoonPrimaryType</vt:lpstr>
      <vt:lpstr>Times New Roman</vt:lpstr>
      <vt:lpstr>Office Theme</vt:lpstr>
      <vt:lpstr>Welcome to Year 5 </vt:lpstr>
      <vt:lpstr>Aims </vt:lpstr>
      <vt:lpstr>Staffing  </vt:lpstr>
      <vt:lpstr>Morning Carousel</vt:lpstr>
      <vt:lpstr>Class Timetable</vt:lpstr>
      <vt:lpstr>Reading in Year 5</vt:lpstr>
      <vt:lpstr>Home Learning </vt:lpstr>
      <vt:lpstr>Key Dates </vt:lpstr>
      <vt:lpstr>Maths Workshop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Michelle Kirkup</dc:creator>
  <cp:lastModifiedBy>Lesley Delargy</cp:lastModifiedBy>
  <cp:revision>23</cp:revision>
  <dcterms:created xsi:type="dcterms:W3CDTF">2023-09-03T12:27:42Z</dcterms:created>
  <dcterms:modified xsi:type="dcterms:W3CDTF">2023-09-12T09:33:41Z</dcterms:modified>
</cp:coreProperties>
</file>