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9" r:id="rId4"/>
    <p:sldId id="268" r:id="rId5"/>
    <p:sldId id="256" r:id="rId6"/>
    <p:sldId id="267" r:id="rId7"/>
    <p:sldId id="266" r:id="rId8"/>
    <p:sldId id="259" r:id="rId9"/>
    <p:sldId id="262" r:id="rId10"/>
    <p:sldId id="265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bassum Rabbani" initials="TR" lastIdx="0" clrIdx="0">
    <p:extLst>
      <p:ext uri="{19B8F6BF-5375-455C-9EA6-DF929625EA0E}">
        <p15:presenceInfo xmlns:p15="http://schemas.microsoft.com/office/powerpoint/2012/main" userId="S-1-5-21-130725904-656255552-2729663743-15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DA4B-E05B-42BA-97A2-7C4C871FB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BC264-2AA3-4451-A33F-E4DF5A4DA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CEE0E-75EE-45A8-A5B5-B9429B86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4685F-56E5-4E56-A2D6-F474BC64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8FEFB-4889-4FCC-8E2D-5732A1A3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76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9015-8D2C-46F5-9FBD-F4B87BE0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E18E4-23B9-4E6B-B09A-A0B12F26C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C492C-9C52-4B00-B669-E7E0965AB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EBE22-CB3D-406A-A1F5-2873CF535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9A21E-36CB-4977-8DF3-522214B6A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23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190CAA-E488-4950-AA2C-842356B9E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D0423-1E88-49BB-A40E-97197AE38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87BEB-A1D0-4CE4-AD21-CDC63355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F54A8-DFC9-4148-8851-838504C8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F9688-F2F0-4CF6-AFF4-BB255A80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31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6531-2123-4B9C-BBC1-7CF966E4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4044C-EC34-4966-AD68-A88762173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D9E9B-27AA-42F5-91AE-42993F1E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05839-4DFC-49D8-88F2-CB3298E6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A880B-7FB8-439B-8043-3DB7F7A7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78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90AC-F31C-4281-8D93-6EBC7E3C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32A7C-1FF4-49DB-AF03-F56C6CF74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5F9DC-19AC-43AA-A18C-794ACC71F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2B132-AFF7-4925-8FDC-489F51CD4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F7BA0-BCBB-4AC0-9FB2-56741A26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73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BFBCF-4092-474A-8F66-1D86CF17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AC799-F5F6-49B1-8575-5E7ECDE4F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41B20-B16B-4E48-B00E-76DBD5D72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DA2D1-5A27-4FB9-BABF-18E7A684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BFAAC-85BA-4DDB-9FB3-C4F42F13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462BA-E2C1-4198-9BE0-EBD29BC6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06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F5E43-3DC2-47F5-B62C-516BD4F0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4993-F1F4-4572-A83F-B3E8D6ED9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7F0D1-86A8-45C3-AF6E-2E68A4E55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BD2CA2-E314-476B-B40D-098EF81B6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758FA4-9DFE-4BB3-A46F-7515613C3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AEBD42-27D4-4F3B-B137-7B6BE2512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572771-41BA-4564-82E8-F6EC001D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B9AFC3-AF69-45D6-BB6F-36FDAB15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91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B455-F34E-4B04-8935-395A7C91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E6997-BACB-46C7-BF7B-C41AA799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BA4304-2650-4D63-AAB5-52763D105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AF9AD-A5A5-40CA-9E04-2514F232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96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332BA-69A2-44A5-8E4F-FAF7EA4A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9B772-9B9B-40CB-8FDA-AC00AAA9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71A79-8412-4432-BB76-5313ACB13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11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AFC3A-D2D6-4F97-BF77-01A9C6B85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772EF-ED1E-4373-8466-B1597B2BF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C9C92-9043-49EE-A779-A87FD1345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75CDF-DF1E-40D8-93A4-5DBE33162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539EF-DA92-40FA-B49F-7191A81B5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8CDC0-AC36-419C-A6AC-DC36C1E7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20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9143E-703B-485E-926A-13B07543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82079-C52A-43AA-A071-706029DC9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48B56-0119-4B1F-BED6-4172E90C3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B8D32-7091-46B6-93CA-6299C5BC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23619-E38D-41F9-804C-B5D6160D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8691C-315A-4930-9664-9CEBFF9B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15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9BD1C-C383-4C9C-99E0-AE8E5979A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56CD2-E58B-464F-B2ED-52A9EC5DC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0726A-DAA0-43BF-AB10-C7FEB13B9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E1F3-CDD4-4BE8-BD78-A43372D3087C}" type="datetimeFigureOut">
              <a:rPr lang="en-GB" smtClean="0"/>
              <a:t>16/01/2023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8F598-3CBD-4C70-B702-4D4051BB6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B2160-96EB-4F90-A1CA-966E5055E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9E1E8-7B64-4C4E-B399-5C1FA717A7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2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buildingnumbersense.blogspot.com/p/number-talks.html" TargetMode="External"/><Relationship Id="rId4" Type="http://schemas.openxmlformats.org/officeDocument/2006/relationships/hyperlink" Target="https://www.nctm.org/Classroom-Resources/Illuminations/Interactives/Ten-Frame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ctgames.com/mobilePage/tenFrame/index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B893871-5985-49CB-9683-F81C2A9F3EE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547"/>
                    </a14:imgEffect>
                    <a14:imgEffect>
                      <a14:saturation sat="17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8139" y="441676"/>
            <a:ext cx="5717055" cy="6509648"/>
          </a:xfrm>
          <a:prstGeom prst="rect">
            <a:avLst/>
          </a:prstGeom>
          <a:noFill/>
          <a:effectLst>
            <a:softEdge rad="8255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ACE9195-DB57-4A48-9682-CA7D49FE2062}"/>
              </a:ext>
            </a:extLst>
          </p:cNvPr>
          <p:cNvSpPr/>
          <p:nvPr/>
        </p:nvSpPr>
        <p:spPr>
          <a:xfrm>
            <a:off x="185528" y="508350"/>
            <a:ext cx="1180867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SassoonPrimaryType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Developing Number Sense.</a:t>
            </a:r>
            <a:endParaRPr lang="en-GB" sz="2400" dirty="0">
              <a:solidFill>
                <a:srgbClr val="C00000"/>
              </a:solidFill>
              <a:latin typeface="SassoonPrimaryType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SassoonPrimaryType" panose="00000400000000000000" pitchFamily="2" charset="0"/>
            </a:endParaRPr>
          </a:p>
          <a:p>
            <a:r>
              <a:rPr lang="en-GB" dirty="0">
                <a:latin typeface="SassoonPrimaryType" panose="00000400000000000000" pitchFamily="2" charset="0"/>
              </a:rPr>
              <a:t>A solid foundation in number properties is central to pupils’ success in developing and applying mental maths strategies. </a:t>
            </a:r>
          </a:p>
          <a:p>
            <a:endParaRPr lang="en-GB" dirty="0">
              <a:latin typeface="SassoonPrimaryType" panose="00000400000000000000" pitchFamily="2" charset="0"/>
            </a:endParaRPr>
          </a:p>
          <a:p>
            <a:r>
              <a:rPr lang="en-GB" dirty="0">
                <a:latin typeface="SassoonPrimaryType" panose="00000400000000000000" pitchFamily="2" charset="0"/>
              </a:rPr>
              <a:t>In Key stage 1 children explore the development of number properties as pre-requisites for the development of mental maths strategies. </a:t>
            </a:r>
          </a:p>
          <a:p>
            <a:endParaRPr lang="en-GB" dirty="0">
              <a:latin typeface="SassoonPrimaryType" panose="00000400000000000000" pitchFamily="2" charset="0"/>
            </a:endParaRPr>
          </a:p>
          <a:p>
            <a:r>
              <a:rPr lang="en-GB" dirty="0">
                <a:latin typeface="SassoonPrimaryType" panose="00000400000000000000" pitchFamily="2" charset="0"/>
              </a:rPr>
              <a:t>i.e. they develop ‘Number Sense’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SassoonPrimaryType" panose="00000400000000000000" pitchFamily="2" charset="0"/>
            </a:endParaRPr>
          </a:p>
          <a:p>
            <a:endParaRPr lang="en-GB" dirty="0">
              <a:latin typeface="SassoonPrimaryType" panose="00000400000000000000" pitchFamily="2" charset="0"/>
            </a:endParaRPr>
          </a:p>
          <a:p>
            <a:r>
              <a:rPr lang="en-GB" dirty="0">
                <a:latin typeface="SassoonPrimaryType" panose="00000400000000000000" pitchFamily="2" charset="0"/>
              </a:rPr>
              <a:t>Number sense is </a:t>
            </a:r>
            <a:r>
              <a:rPr lang="en-GB" b="1" dirty="0">
                <a:latin typeface="SassoonPrimaryType" panose="00000400000000000000" pitchFamily="2" charset="0"/>
              </a:rPr>
              <a:t>a person's ability to understand, relate, and connect numbers</a:t>
            </a:r>
            <a:r>
              <a:rPr lang="en-GB" dirty="0">
                <a:latin typeface="SassoonPrimaryType" panose="00000400000000000000" pitchFamily="2" charset="0"/>
              </a:rPr>
              <a:t>. </a:t>
            </a:r>
          </a:p>
          <a:p>
            <a:endParaRPr lang="en-GB" dirty="0">
              <a:latin typeface="SassoonPrimaryType" panose="00000400000000000000" pitchFamily="2" charset="0"/>
            </a:endParaRPr>
          </a:p>
          <a:p>
            <a:r>
              <a:rPr lang="en-GB" dirty="0">
                <a:latin typeface="SassoonPrimaryType" panose="00000400000000000000" pitchFamily="2" charset="0"/>
              </a:rPr>
              <a:t>Children with strong number sense think flexibly and fluently about numbers.</a:t>
            </a:r>
          </a:p>
          <a:p>
            <a:endParaRPr lang="en-GB" dirty="0">
              <a:latin typeface="SassoonPrimaryType" panose="00000400000000000000" pitchFamily="2" charset="0"/>
            </a:endParaRPr>
          </a:p>
          <a:p>
            <a:endParaRPr lang="en-GB" dirty="0">
              <a:latin typeface="SassoonPrimaryType" panose="000004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691F8B-BADA-422D-BDF1-3C9572247A4A}"/>
              </a:ext>
            </a:extLst>
          </p:cNvPr>
          <p:cNvSpPr/>
          <p:nvPr/>
        </p:nvSpPr>
        <p:spPr>
          <a:xfrm>
            <a:off x="1643269" y="5734415"/>
            <a:ext cx="10548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https://www.nctm.org/Classroom-Resources/Illuminations/Interactives/Ten-Frame/</a:t>
            </a:r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0D7C95-0B3E-436B-B510-13D534AC84AE}"/>
              </a:ext>
            </a:extLst>
          </p:cNvPr>
          <p:cNvSpPr/>
          <p:nvPr/>
        </p:nvSpPr>
        <p:spPr>
          <a:xfrm>
            <a:off x="295072" y="4737209"/>
            <a:ext cx="10035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u="sng" dirty="0">
                <a:solidFill>
                  <a:schemeClr val="dk2"/>
                </a:solidFill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http://buildingnumbersense.blogspot.com/p/number-talks.html</a:t>
            </a:r>
            <a:r>
              <a:rPr lang="en-GB" i="1" dirty="0">
                <a:solidFill>
                  <a:schemeClr val="dk2"/>
                </a:solidFill>
                <a:ea typeface="Calibri"/>
                <a:cs typeface="Calibri"/>
                <a:sym typeface="Calibri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09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B3B9968E-7B0B-4338-A884-7038F8EEC6D1}"/>
              </a:ext>
            </a:extLst>
          </p:cNvPr>
          <p:cNvSpPr/>
          <p:nvPr/>
        </p:nvSpPr>
        <p:spPr>
          <a:xfrm>
            <a:off x="3021496" y="3095046"/>
            <a:ext cx="5526157" cy="1844703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AF60ED-8B88-463C-8DAC-AA3D2173A04B}"/>
              </a:ext>
            </a:extLst>
          </p:cNvPr>
          <p:cNvSpPr/>
          <p:nvPr/>
        </p:nvSpPr>
        <p:spPr>
          <a:xfrm>
            <a:off x="238540" y="0"/>
            <a:ext cx="1127495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>
              <a:solidFill>
                <a:srgbClr val="C00000"/>
              </a:solidFill>
              <a:latin typeface="SassoonPrimaryType" panose="00000400000000000000" pitchFamily="2" charset="0"/>
            </a:endParaRPr>
          </a:p>
          <a:p>
            <a:r>
              <a:rPr lang="en-GB" sz="2800" b="1" dirty="0">
                <a:solidFill>
                  <a:srgbClr val="C00000"/>
                </a:solidFill>
                <a:latin typeface="SassoonPrimaryType" panose="00000400000000000000" pitchFamily="2" charset="0"/>
              </a:rPr>
              <a:t>Reordering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sz="2400" dirty="0">
                <a:latin typeface="SassoonPrimaryType" panose="00000400000000000000" pitchFamily="2" charset="0"/>
              </a:rPr>
              <a:t>This strategy is closely related to the </a:t>
            </a:r>
            <a:r>
              <a:rPr lang="en-GB" sz="2400" dirty="0">
                <a:solidFill>
                  <a:srgbClr val="C00000"/>
                </a:solidFill>
                <a:latin typeface="SassoonPrimaryType" panose="00000400000000000000" pitchFamily="2" charset="0"/>
              </a:rPr>
              <a:t>commutative and associative </a:t>
            </a:r>
            <a:r>
              <a:rPr lang="en-GB" sz="2400" dirty="0">
                <a:latin typeface="SassoonPrimaryType" panose="00000400000000000000" pitchFamily="2" charset="0"/>
              </a:rPr>
              <a:t>properties of addition. </a:t>
            </a:r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sz="4800" dirty="0">
                <a:latin typeface="SassoonPrimaryType" panose="00000400000000000000" pitchFamily="2" charset="0"/>
              </a:rPr>
              <a:t>8 + 3 + 5 + 2. </a:t>
            </a:r>
          </a:p>
          <a:p>
            <a:endParaRPr lang="en-GB" dirty="0">
              <a:latin typeface="SassoonPrimaryType" panose="00000400000000000000" pitchFamily="2" charset="0"/>
            </a:endParaRPr>
          </a:p>
          <a:p>
            <a:endParaRPr lang="en-GB" dirty="0">
              <a:latin typeface="SassoonPrimaryType" panose="00000400000000000000" pitchFamily="2" charset="0"/>
            </a:endParaRPr>
          </a:p>
          <a:p>
            <a:r>
              <a:rPr lang="en-GB" sz="2800" dirty="0">
                <a:latin typeface="SassoonPrimaryType" panose="00000400000000000000" pitchFamily="2" charset="0"/>
              </a:rPr>
              <a:t>                                          which methods could we use?</a:t>
            </a:r>
          </a:p>
          <a:p>
            <a:endParaRPr lang="en-GB" dirty="0">
              <a:latin typeface="SassoonPrimaryType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SassoonPrimaryType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SassoonPrimaryType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SassoonPrimaryType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SassoonPrimaryType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SassoonPrimaryType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SassoonPrimaryTyp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9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523038D4-E45C-4081-9F9C-495CB23969AC}"/>
              </a:ext>
            </a:extLst>
          </p:cNvPr>
          <p:cNvSpPr/>
          <p:nvPr/>
        </p:nvSpPr>
        <p:spPr>
          <a:xfrm>
            <a:off x="1691641" y="1198485"/>
            <a:ext cx="7665424" cy="3228735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Can you write the 8 fact families for :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21 + 34 = 55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E9CC401-4CA6-4CEA-A514-AD091FEA6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20326" cy="1884362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2600" dirty="0"/>
              <a:t>Using relationships between numbers.</a:t>
            </a:r>
          </a:p>
          <a:p>
            <a:r>
              <a:rPr lang="en-GB" sz="2600" b="1" dirty="0">
                <a:solidFill>
                  <a:srgbClr val="C00000"/>
                </a:solidFill>
              </a:rPr>
              <a:t>Fact families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3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17DE04-7268-4D21-B48E-D922C33E5F2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547"/>
                    </a14:imgEffect>
                    <a14:imgEffect>
                      <a14:saturation sat="17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8139" y="441676"/>
            <a:ext cx="5717055" cy="6509648"/>
          </a:xfrm>
          <a:prstGeom prst="rect">
            <a:avLst/>
          </a:prstGeom>
          <a:noFill/>
          <a:effectLst>
            <a:softEdge rad="82550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5E34F0C-DA4B-4008-9502-D49A1B9BFC3A}"/>
              </a:ext>
            </a:extLst>
          </p:cNvPr>
          <p:cNvSpPr/>
          <p:nvPr/>
        </p:nvSpPr>
        <p:spPr>
          <a:xfrm>
            <a:off x="107005" y="197346"/>
            <a:ext cx="110311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0" dirty="0">
                <a:solidFill>
                  <a:srgbClr val="C00000"/>
                </a:solidFill>
                <a:effectLst/>
                <a:latin typeface="SassoonPrimaryType" panose="00000400000000000000" pitchFamily="2" charset="0"/>
              </a:rPr>
              <a:t>Why focus on Number Sense?</a:t>
            </a:r>
          </a:p>
          <a:p>
            <a:endParaRPr lang="en-GB" b="0" i="0" dirty="0">
              <a:solidFill>
                <a:srgbClr val="222222"/>
              </a:solidFill>
              <a:effectLst/>
              <a:latin typeface="SassoonPrimaryType" panose="00000400000000000000" pitchFamily="2" charset="0"/>
            </a:endParaRPr>
          </a:p>
          <a:p>
            <a:r>
              <a:rPr lang="en-GB" sz="2400" b="1" dirty="0">
                <a:solidFill>
                  <a:srgbClr val="222222"/>
                </a:solidFill>
                <a:latin typeface="SassoonPrimaryType" panose="00000400000000000000" pitchFamily="2" charset="0"/>
              </a:rPr>
              <a:t>Children</a:t>
            </a:r>
            <a:r>
              <a:rPr lang="en-GB" sz="2400" b="1" i="0" dirty="0">
                <a:solidFill>
                  <a:srgbClr val="222222"/>
                </a:solidFill>
                <a:effectLst/>
                <a:latin typeface="SassoonPrimaryType" panose="00000400000000000000" pitchFamily="2" charset="0"/>
              </a:rPr>
              <a:t> who struggle in maths often lack number sense. </a:t>
            </a:r>
          </a:p>
          <a:p>
            <a:endParaRPr lang="en-GB" sz="1000" dirty="0">
              <a:solidFill>
                <a:srgbClr val="222222"/>
              </a:solidFill>
              <a:latin typeface="SassoonPrimaryType" panose="00000400000000000000" pitchFamily="2" charset="0"/>
            </a:endParaRPr>
          </a:p>
          <a:p>
            <a:endParaRPr lang="en-GB" sz="1000" b="1" i="0" dirty="0">
              <a:solidFill>
                <a:srgbClr val="222222"/>
              </a:solidFill>
              <a:effectLst/>
              <a:latin typeface="SassoonPrimaryType" panose="00000400000000000000" pitchFamily="2" charset="0"/>
            </a:endParaRPr>
          </a:p>
          <a:p>
            <a:endParaRPr lang="en-GB" sz="1000" b="1" dirty="0">
              <a:solidFill>
                <a:srgbClr val="222222"/>
              </a:solidFill>
              <a:latin typeface="SassoonPrimaryType" panose="00000400000000000000" pitchFamily="2" charset="0"/>
            </a:endParaRPr>
          </a:p>
          <a:p>
            <a:endParaRPr lang="en-GB" sz="1000" b="1" i="0" dirty="0">
              <a:solidFill>
                <a:srgbClr val="222222"/>
              </a:solidFill>
              <a:effectLst/>
              <a:latin typeface="SassoonPrimaryType" panose="00000400000000000000" pitchFamily="2" charset="0"/>
            </a:endParaRPr>
          </a:p>
          <a:p>
            <a:endParaRPr lang="en-GB" sz="1000" b="1" dirty="0">
              <a:solidFill>
                <a:srgbClr val="222222"/>
              </a:solidFill>
              <a:latin typeface="SassoonPrimaryType" panose="00000400000000000000" pitchFamily="2" charset="0"/>
            </a:endParaRPr>
          </a:p>
          <a:p>
            <a:r>
              <a:rPr lang="en-GB" sz="2800" b="1" i="0" dirty="0">
                <a:solidFill>
                  <a:srgbClr val="C00000"/>
                </a:solidFill>
                <a:effectLst/>
                <a:latin typeface="SassoonPrimaryType" panose="00000400000000000000" pitchFamily="2" charset="0"/>
              </a:rPr>
              <a:t>What is Number Sense?</a:t>
            </a:r>
          </a:p>
          <a:p>
            <a:endParaRPr lang="en-GB" sz="1400" b="1" i="0" dirty="0">
              <a:solidFill>
                <a:srgbClr val="C00000"/>
              </a:solidFill>
              <a:effectLst/>
              <a:latin typeface="SassoonPrimaryType" panose="00000400000000000000" pitchFamily="2" charset="0"/>
            </a:endParaRPr>
          </a:p>
          <a:p>
            <a:r>
              <a:rPr lang="en-GB" sz="2400" b="1" dirty="0">
                <a:solidFill>
                  <a:srgbClr val="222222"/>
                </a:solidFill>
                <a:latin typeface="SassoonPrimaryType" panose="00000400000000000000" pitchFamily="2" charset="0"/>
              </a:rPr>
              <a:t>Children</a:t>
            </a:r>
            <a:r>
              <a:rPr lang="en-GB" sz="2400" b="1" i="0" dirty="0">
                <a:solidFill>
                  <a:srgbClr val="222222"/>
                </a:solidFill>
                <a:effectLst/>
                <a:latin typeface="SassoonPrimaryType" panose="00000400000000000000" pitchFamily="2" charset="0"/>
              </a:rPr>
              <a:t> with strong number sense have: </a:t>
            </a:r>
            <a:endParaRPr lang="en-GB" sz="2400" b="0" i="0" dirty="0">
              <a:solidFill>
                <a:srgbClr val="222222"/>
              </a:solidFill>
              <a:effectLst/>
              <a:latin typeface="SassoonPrimaryType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22222"/>
                </a:solidFill>
                <a:effectLst/>
                <a:latin typeface="SassoonPrimaryType" panose="00000400000000000000" pitchFamily="2" charset="0"/>
              </a:rPr>
              <a:t>A sense of what numbers mean.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22222"/>
                </a:solidFill>
                <a:effectLst/>
                <a:latin typeface="SassoonPrimaryType" panose="00000400000000000000" pitchFamily="2" charset="0"/>
              </a:rPr>
              <a:t>Someone with a sense of what numbers mean has a visual model and concrete understanding of quantities.</a:t>
            </a:r>
            <a:endParaRPr lang="en-GB" sz="2400" dirty="0">
              <a:solidFill>
                <a:srgbClr val="222222"/>
              </a:solidFill>
              <a:latin typeface="SassoonPrimaryType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22222"/>
                </a:solidFill>
                <a:effectLst/>
                <a:latin typeface="SassoonPrimaryType" panose="00000400000000000000" pitchFamily="2" charset="0"/>
              </a:rPr>
              <a:t>An ability to look at the world in terms of quantity and numbers.(i.e. When is 100 a lot? When is it not very much?)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22222"/>
                </a:solidFill>
                <a:effectLst/>
                <a:latin typeface="SassoonPrimaryType" panose="00000400000000000000" pitchFamily="2" charset="0"/>
              </a:rPr>
              <a:t>An ability to make comparisons among quantities. For example, they know that 300 is 400 away from 700 by using a mental number line, or know that there is a bigger difference between 50 and 150 than between 1,000 and 1,050. </a:t>
            </a:r>
          </a:p>
        </p:txBody>
      </p:sp>
    </p:spTree>
    <p:extLst>
      <p:ext uri="{BB962C8B-B14F-4D97-AF65-F5344CB8AC3E}">
        <p14:creationId xmlns:p14="http://schemas.microsoft.com/office/powerpoint/2010/main" val="145477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7C0FD9-D1C1-429E-AFD0-3694EE65C95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547"/>
                    </a14:imgEffect>
                    <a14:imgEffect>
                      <a14:saturation sat="17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8139" y="441676"/>
            <a:ext cx="5717055" cy="6509648"/>
          </a:xfrm>
          <a:prstGeom prst="rect">
            <a:avLst/>
          </a:prstGeom>
          <a:noFill/>
          <a:effectLst>
            <a:softEdge rad="82550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5E34F0C-DA4B-4008-9502-D49A1B9BFC3A}"/>
              </a:ext>
            </a:extLst>
          </p:cNvPr>
          <p:cNvSpPr/>
          <p:nvPr/>
        </p:nvSpPr>
        <p:spPr>
          <a:xfrm>
            <a:off x="107005" y="197346"/>
            <a:ext cx="11031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SassoonPrimaryType" panose="00000400000000000000" pitchFamily="2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7B6349-F1F4-4AE2-8324-73064008FBEB}"/>
              </a:ext>
            </a:extLst>
          </p:cNvPr>
          <p:cNvSpPr/>
          <p:nvPr/>
        </p:nvSpPr>
        <p:spPr>
          <a:xfrm>
            <a:off x="379379" y="197346"/>
            <a:ext cx="1113817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dirty="0">
                <a:solidFill>
                  <a:srgbClr val="333333"/>
                </a:solidFill>
                <a:latin typeface="SassoonPrimaryType" panose="00000400000000000000" pitchFamily="2" charset="0"/>
              </a:rPr>
              <a:t>There are several important mental calculation strategies that need introducing from Year 1, in Year 2 we re-visit and extend our understanding of them. These include: </a:t>
            </a:r>
          </a:p>
          <a:p>
            <a:pPr fontAlgn="base"/>
            <a:endParaRPr lang="en-GB" b="0" i="0" dirty="0">
              <a:solidFill>
                <a:srgbClr val="000000"/>
              </a:solidFill>
              <a:effectLst/>
              <a:latin typeface="SassoonPrimaryType" panose="00000400000000000000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SassoonPrimaryType" panose="00000400000000000000" pitchFamily="2" charset="0"/>
              </a:rPr>
              <a:t>Partitioning and recombining leading to sequencing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SassoonPrimaryType" panose="00000400000000000000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SassoonPrimaryType" panose="00000400000000000000" pitchFamily="2" charset="0"/>
              </a:rPr>
              <a:t>Doubling and near doubling.</a:t>
            </a:r>
            <a:r>
              <a:rPr lang="en-GB" dirty="0">
                <a:solidFill>
                  <a:srgbClr val="333333"/>
                </a:solidFill>
                <a:latin typeface="SassoonPrimaryType" panose="00000400000000000000" pitchFamily="2" charset="0"/>
              </a:rPr>
              <a:t>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33333"/>
              </a:solidFill>
              <a:latin typeface="SassoonPrimaryType" panose="00000400000000000000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SassoonPrimaryType" panose="00000400000000000000" pitchFamily="2" charset="0"/>
              </a:rPr>
              <a:t>Using number pairs to 1, 10, 100 etc.</a:t>
            </a:r>
            <a:r>
              <a:rPr lang="en-GB" dirty="0">
                <a:solidFill>
                  <a:srgbClr val="333333"/>
                </a:solidFill>
                <a:latin typeface="SassoonPrimaryType" panose="00000400000000000000" pitchFamily="2" charset="0"/>
              </a:rPr>
              <a:t>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SassoonPrimaryType" panose="00000400000000000000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SassoonPrimaryType" panose="00000400000000000000" pitchFamily="2" charset="0"/>
              </a:rPr>
              <a:t>Adding near multiples of ten and adjusting.</a:t>
            </a:r>
            <a:r>
              <a:rPr lang="en-GB" dirty="0">
                <a:solidFill>
                  <a:srgbClr val="333333"/>
                </a:solidFill>
                <a:latin typeface="SassoonPrimaryType" panose="00000400000000000000" pitchFamily="2" charset="0"/>
              </a:rPr>
              <a:t>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SassoonPrimaryType" panose="00000400000000000000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SassoonPrimaryType" panose="00000400000000000000" pitchFamily="2" charset="0"/>
              </a:rPr>
              <a:t>Using known number facts.</a:t>
            </a:r>
          </a:p>
          <a:p>
            <a:pPr fontAlgn="base"/>
            <a:endParaRPr lang="en-GB" dirty="0">
              <a:solidFill>
                <a:srgbClr val="000000"/>
              </a:solidFill>
              <a:latin typeface="SassoonPrimaryType" panose="00000400000000000000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SassoonPrimaryType" panose="00000400000000000000" pitchFamily="2" charset="0"/>
              </a:rPr>
              <a:t>Bridging though ten.</a:t>
            </a:r>
            <a:r>
              <a:rPr lang="en-GB" dirty="0">
                <a:solidFill>
                  <a:srgbClr val="333333"/>
                </a:solidFill>
                <a:latin typeface="SassoonPrimaryType" panose="00000400000000000000" pitchFamily="2" charset="0"/>
              </a:rPr>
              <a:t>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SassoonPrimaryType" panose="00000400000000000000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SassoonPrimaryType" panose="00000400000000000000" pitchFamily="2" charset="0"/>
              </a:rPr>
              <a:t>Use relationships between operations, fact families.</a:t>
            </a:r>
            <a:r>
              <a:rPr lang="en-GB" dirty="0">
                <a:solidFill>
                  <a:srgbClr val="333333"/>
                </a:solidFill>
                <a:latin typeface="SassoonPrimaryType" panose="00000400000000000000" pitchFamily="2" charset="0"/>
              </a:rPr>
              <a:t>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33333"/>
              </a:solidFill>
              <a:latin typeface="SassoonPrimaryType" panose="00000400000000000000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SassoonPrimaryType" panose="00000400000000000000" pitchFamily="2" charset="0"/>
              </a:rPr>
              <a:t>Counting on.</a:t>
            </a:r>
            <a:r>
              <a:rPr lang="en-GB" dirty="0">
                <a:solidFill>
                  <a:srgbClr val="333333"/>
                </a:solidFill>
                <a:latin typeface="SassoonPrimaryType" panose="00000400000000000000" pitchFamily="2" charset="0"/>
              </a:rPr>
              <a:t> </a:t>
            </a:r>
          </a:p>
          <a:p>
            <a:pPr fontAlgn="base"/>
            <a:endParaRPr lang="en-GB" dirty="0">
              <a:solidFill>
                <a:srgbClr val="333333"/>
              </a:solidFill>
              <a:latin typeface="SassoonPrimaryTyp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4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208879-0EFA-4F68-AE56-27B1F8E5644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547"/>
                    </a14:imgEffect>
                    <a14:imgEffect>
                      <a14:saturation sat="17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8139" y="441676"/>
            <a:ext cx="5717055" cy="6509648"/>
          </a:xfrm>
          <a:prstGeom prst="rect">
            <a:avLst/>
          </a:prstGeom>
          <a:noFill/>
          <a:effectLst>
            <a:softEdge rad="82550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A29A81-4665-460B-953F-8CF8EAB9B39A}"/>
              </a:ext>
            </a:extLst>
          </p:cNvPr>
          <p:cNvSpPr/>
          <p:nvPr/>
        </p:nvSpPr>
        <p:spPr>
          <a:xfrm>
            <a:off x="379379" y="197346"/>
            <a:ext cx="1113817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There are several important mental calculation strategies that need introducing from Year 1 and then consolidated in Year 2. These include: </a:t>
            </a:r>
          </a:p>
          <a:p>
            <a:pPr fontAlgn="base"/>
            <a:endParaRPr lang="en-GB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Calibri" panose="020F0502020204030204" pitchFamily="34" charset="0"/>
              </a:rPr>
              <a:t>Partitioning and recombining leading to sequencing</a:t>
            </a: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 (keeping one number whole and partitioning the second, for example 8 + 12 = 8 + 10 + 2)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Calibri" panose="020F0502020204030204" pitchFamily="34" charset="0"/>
              </a:rPr>
              <a:t>Doubling and near doubling.</a:t>
            </a: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 For example, if I know that double 6 is 12 then 6 + 8 will be double 6 add 2.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Calibri" panose="020F0502020204030204" pitchFamily="34" charset="0"/>
              </a:rPr>
              <a:t>Using number pairs to 1, 10,  etc.</a:t>
            </a: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 For example, 36 + 14, I know 6 add 4 equals 10, so I can add the ones then the tens. 10 + 40 =50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Calibri" panose="020F0502020204030204" pitchFamily="34" charset="0"/>
              </a:rPr>
              <a:t>Adding near multiples of ten and adjusting.</a:t>
            </a: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 For example, to subtract 99 from 154, it would be efficient to subtract 100 and add 1. 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Calibri" panose="020F0502020204030204" pitchFamily="34" charset="0"/>
              </a:rPr>
              <a:t>Using known number facts.</a:t>
            </a: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 For example, if I know that 8 multiplied by 7 equals 56, I can work out eight multiplied by 70 and eight multiplied by 35. 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Calibri" panose="020F0502020204030204" pitchFamily="34" charset="0"/>
              </a:rPr>
              <a:t>Bridging though ten.</a:t>
            </a: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 For example, 19 add 4, I can partition 4 into 1 and 3, add 1 to 19 to make 20 and then add the remaining 3. 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Calibri" panose="020F0502020204030204" pitchFamily="34" charset="0"/>
              </a:rPr>
              <a:t>Use relationships between operations, fact families.</a:t>
            </a: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 For example, if I know that 7 + 8 = 15, I also know that 8 + 7 = 15, 15 = 7 + 8, 15 = 8 + 7, 15 – 7 = 8, 15 - 8 = 7, 7 = 15 - 8 and 15 -7 = 8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33333"/>
                </a:solidFill>
                <a:latin typeface="Calibri" panose="020F0502020204030204" pitchFamily="34" charset="0"/>
              </a:rPr>
              <a:t>Counting on.</a:t>
            </a: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 For example, because the difference between 34 and 28 is going to be small, I can count on from 28 to 34. 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Others need teaching when appropriate, for example: </a:t>
            </a:r>
            <a:endParaRPr lang="en-GB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x 4 by doubling and doubling again 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x 5 by x10 and halving 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÷4 by halving and halving again 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Calibri" panose="020F0502020204030204" pitchFamily="34" charset="0"/>
              </a:rPr>
              <a:t>÷ 5 by ÷10 and doubling 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8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E31B5B-557F-48F7-B611-3A56B1FB2299}"/>
              </a:ext>
            </a:extLst>
          </p:cNvPr>
          <p:cNvSpPr/>
          <p:nvPr/>
        </p:nvSpPr>
        <p:spPr>
          <a:xfrm>
            <a:off x="678386" y="373914"/>
            <a:ext cx="3056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SassoonPrimaryType" panose="00000400000000000000" pitchFamily="2" charset="0"/>
              </a:rPr>
              <a:t>Commutative Property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83FFB3-711B-486B-81BD-9257ACD05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03470" y="1073425"/>
            <a:ext cx="3623379" cy="15731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51B870F-741D-4390-96B0-A964CB1BF7E2}"/>
              </a:ext>
            </a:extLst>
          </p:cNvPr>
          <p:cNvSpPr/>
          <p:nvPr/>
        </p:nvSpPr>
        <p:spPr>
          <a:xfrm>
            <a:off x="5331263" y="1490693"/>
            <a:ext cx="5467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https://ictgames.com/mobilePage/tenFrame/index.html</a:t>
            </a:r>
            <a:endParaRPr lang="en-GB" dirty="0"/>
          </a:p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C4A21D-EE8D-499A-A33E-840C0D2D48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57" y="3886158"/>
            <a:ext cx="5334000" cy="26955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806AC3E-9352-4FDA-A75C-7C518A0D064C}"/>
              </a:ext>
            </a:extLst>
          </p:cNvPr>
          <p:cNvSpPr/>
          <p:nvPr/>
        </p:nvSpPr>
        <p:spPr>
          <a:xfrm>
            <a:off x="503469" y="3277465"/>
            <a:ext cx="2679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SassoonPrimaryType" panose="00000400000000000000" pitchFamily="2" charset="0"/>
              </a:rPr>
              <a:t>Associative Property</a:t>
            </a:r>
          </a:p>
        </p:txBody>
      </p:sp>
    </p:spTree>
    <p:extLst>
      <p:ext uri="{BB962C8B-B14F-4D97-AF65-F5344CB8AC3E}">
        <p14:creationId xmlns:p14="http://schemas.microsoft.com/office/powerpoint/2010/main" val="380698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42C183-3631-4EBD-9BF3-F0485EEF7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640" y="963561"/>
            <a:ext cx="9027083" cy="44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54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634DE4-6FEA-4166-857B-A8CF168EC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244" y="996899"/>
            <a:ext cx="9007141" cy="446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6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BED66073-FC80-451C-BF23-A9D3EFC7DE68}"/>
              </a:ext>
            </a:extLst>
          </p:cNvPr>
          <p:cNvSpPr/>
          <p:nvPr/>
        </p:nvSpPr>
        <p:spPr>
          <a:xfrm>
            <a:off x="866692" y="1790700"/>
            <a:ext cx="8688788" cy="390906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SassoonPrimaryType" panose="00000400000000000000" pitchFamily="2" charset="0"/>
              </a:rPr>
              <a:t>Let’s try adding 7 + 5 using our ten frames.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Type" panose="00000400000000000000" pitchFamily="2" charset="0"/>
              </a:rPr>
              <a:t>Put 7 counters on your first frame.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Type" panose="00000400000000000000" pitchFamily="2" charset="0"/>
              </a:rPr>
              <a:t>How many empty spaces do you have?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Type" panose="00000400000000000000" pitchFamily="2" charset="0"/>
              </a:rPr>
              <a:t>Put 5 counters on the second frame.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Type" panose="00000400000000000000" pitchFamily="2" charset="0"/>
              </a:rPr>
              <a:t>Now let’s add. When we add, we put the counters together.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Type" panose="00000400000000000000" pitchFamily="2" charset="0"/>
              </a:rPr>
              <a:t>Do we have enough empty spaces for our 5 counters?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Type" panose="00000400000000000000" pitchFamily="2" charset="0"/>
              </a:rPr>
              <a:t>We’ll fill those spaces up with counters from our second frame. How many do we have in our first frame now?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Type" panose="00000400000000000000" pitchFamily="2" charset="0"/>
              </a:rPr>
              <a:t>And how many have we left on our second frame? </a:t>
            </a:r>
          </a:p>
          <a:p>
            <a:pPr algn="ctr"/>
            <a:endParaRPr lang="en-GB" dirty="0">
              <a:solidFill>
                <a:schemeClr val="tx1"/>
              </a:solidFill>
              <a:latin typeface="SassoonPrimaryType" panose="00000400000000000000" pitchFamily="2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Type" panose="00000400000000000000" pitchFamily="2" charset="0"/>
              </a:rPr>
              <a:t>Our sum was 7 + 5. What is it now? (10 + 2 = 12). Now try using two frames to work out 8 + 5, 7 + 4, 9 + 4, 9 + 6.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97049D-66DB-4004-AB80-2A96C835AA50}"/>
              </a:ext>
            </a:extLst>
          </p:cNvPr>
          <p:cNvSpPr/>
          <p:nvPr/>
        </p:nvSpPr>
        <p:spPr>
          <a:xfrm>
            <a:off x="678386" y="373914"/>
            <a:ext cx="8537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SassoonPrimaryType" panose="00000400000000000000" pitchFamily="2" charset="0"/>
              </a:rPr>
              <a:t>Bridging 10</a:t>
            </a:r>
          </a:p>
          <a:p>
            <a:r>
              <a:rPr lang="en-GB" sz="2400" dirty="0">
                <a:latin typeface="SassoonPrimaryType" panose="00000400000000000000" pitchFamily="2" charset="0"/>
              </a:rPr>
              <a:t>                                       </a:t>
            </a:r>
            <a:r>
              <a:rPr lang="en-GB" sz="4400" dirty="0">
                <a:latin typeface="SassoonPrimaryType" panose="00000400000000000000" pitchFamily="2" charset="0"/>
              </a:rPr>
              <a:t>7 + 5 =</a:t>
            </a:r>
          </a:p>
        </p:txBody>
      </p:sp>
    </p:spTree>
    <p:extLst>
      <p:ext uri="{BB962C8B-B14F-4D97-AF65-F5344CB8AC3E}">
        <p14:creationId xmlns:p14="http://schemas.microsoft.com/office/powerpoint/2010/main" val="191811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D2F8A0-B734-4515-B44B-F55E149DD383}"/>
              </a:ext>
            </a:extLst>
          </p:cNvPr>
          <p:cNvSpPr/>
          <p:nvPr/>
        </p:nvSpPr>
        <p:spPr>
          <a:xfrm>
            <a:off x="469127" y="782122"/>
            <a:ext cx="1070245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19CCBB-DA55-4C40-8752-BA9EFC6944AD}"/>
              </a:ext>
            </a:extLst>
          </p:cNvPr>
          <p:cNvSpPr/>
          <p:nvPr/>
        </p:nvSpPr>
        <p:spPr>
          <a:xfrm>
            <a:off x="469127" y="428178"/>
            <a:ext cx="7267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SassoonPrimaryType" panose="00000400000000000000" pitchFamily="2" charset="0"/>
              </a:rPr>
              <a:t>Empty Number Lines</a:t>
            </a:r>
          </a:p>
          <a:p>
            <a:r>
              <a:rPr lang="en-GB" sz="2800" dirty="0">
                <a:latin typeface="SassoonPrimaryType" panose="00000400000000000000" pitchFamily="2" charset="0"/>
              </a:rPr>
              <a:t>                                       </a:t>
            </a:r>
            <a:r>
              <a:rPr lang="en-GB" sz="4400" dirty="0">
                <a:latin typeface="SassoonPrimaryType" panose="00000400000000000000" pitchFamily="2" charset="0"/>
              </a:rPr>
              <a:t>17 + 5 =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52B03A-7705-4F0B-9DDC-435AA82C6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" y="2635846"/>
            <a:ext cx="11699019" cy="793154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B7946F85-1EAA-4C16-B40E-50E0646D8CF7}"/>
              </a:ext>
            </a:extLst>
          </p:cNvPr>
          <p:cNvSpPr/>
          <p:nvPr/>
        </p:nvSpPr>
        <p:spPr>
          <a:xfrm>
            <a:off x="716280" y="3558540"/>
            <a:ext cx="4069080" cy="2087880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SassoonPrimary" panose="020B0500000000000000" pitchFamily="34" charset="0"/>
              </a:rPr>
              <a:t>Can you use the number line to help you?  How could you partition 17?</a:t>
            </a:r>
          </a:p>
        </p:txBody>
      </p:sp>
    </p:spTree>
    <p:extLst>
      <p:ext uri="{BB962C8B-B14F-4D97-AF65-F5344CB8AC3E}">
        <p14:creationId xmlns:p14="http://schemas.microsoft.com/office/powerpoint/2010/main" val="37881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5894</TotalTime>
  <Words>966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SassoonPrimary</vt:lpstr>
      <vt:lpstr>SassoonPrimaryType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Delargy</dc:creator>
  <cp:lastModifiedBy>Tabassum Rabbani</cp:lastModifiedBy>
  <cp:revision>28</cp:revision>
  <dcterms:created xsi:type="dcterms:W3CDTF">2022-12-29T14:05:20Z</dcterms:created>
  <dcterms:modified xsi:type="dcterms:W3CDTF">2023-01-16T21:05:32Z</dcterms:modified>
</cp:coreProperties>
</file>