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8" r:id="rId2"/>
    <p:sldId id="260" r:id="rId3"/>
    <p:sldId id="261" r:id="rId4"/>
    <p:sldId id="259" r:id="rId5"/>
    <p:sldId id="257" r:id="rId6"/>
    <p:sldId id="256"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VQUJZMDjBvCh/OhMUncwLDzDj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22096-DE06-4592-8884-B78088D7E28D}" v="6" dt="2021-09-07T13:32:46.456"/>
  </p1510:revLst>
</p1510:revInfo>
</file>

<file path=ppt/tableStyles.xml><?xml version="1.0" encoding="utf-8"?>
<a:tblStyleLst xmlns:a="http://schemas.openxmlformats.org/drawingml/2006/main" def="{E925C82E-00B4-48EE-9E2F-5369E6FD8987}">
  <a:tblStyle styleId="{E925C82E-00B4-48EE-9E2F-5369E6FD89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0BE5BFF-659D-48E3-ACCA-4CF9AF4D2D9F}"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17" name="Google Shape;117;p3"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18" name="Google Shape;118;p3"/>
          <p:cNvSpPr txBox="1"/>
          <p:nvPr/>
        </p:nvSpPr>
        <p:spPr>
          <a:xfrm>
            <a:off x="166755" y="15064"/>
            <a:ext cx="3404265"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1 Animals Including Humans </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 About Me</a:t>
            </a:r>
            <a:endParaRPr/>
          </a:p>
          <a:p>
            <a:pPr marL="0" marR="0" lvl="0" indent="0" algn="l" rtl="0">
              <a:spcBef>
                <a:spcPts val="0"/>
              </a:spcBef>
              <a:spcAft>
                <a:spcPts val="0"/>
              </a:spcAft>
              <a:buNone/>
            </a:pPr>
            <a:endParaRPr sz="1600" b="1">
              <a:solidFill>
                <a:srgbClr val="009193"/>
              </a:solidFill>
              <a:latin typeface="Calibri"/>
              <a:ea typeface="Calibri"/>
              <a:cs typeface="Calibri"/>
              <a:sym typeface="Calibri"/>
            </a:endParaRPr>
          </a:p>
        </p:txBody>
      </p:sp>
      <p:pic>
        <p:nvPicPr>
          <p:cNvPr id="119" name="Google Shape;119;p3" descr="A screenshot of a cell phone&#10;&#10;Description automatically generated"/>
          <p:cNvPicPr preferRelativeResize="0"/>
          <p:nvPr/>
        </p:nvPicPr>
        <p:blipFill rotWithShape="1">
          <a:blip r:embed="rId5">
            <a:alphaModFix/>
          </a:blip>
          <a:srcRect/>
          <a:stretch/>
        </p:blipFill>
        <p:spPr>
          <a:xfrm>
            <a:off x="222392" y="563454"/>
            <a:ext cx="3032654" cy="5924164"/>
          </a:xfrm>
          <a:prstGeom prst="rect">
            <a:avLst/>
          </a:prstGeom>
          <a:noFill/>
          <a:ln>
            <a:noFill/>
          </a:ln>
        </p:spPr>
      </p:pic>
      <p:graphicFrame>
        <p:nvGraphicFramePr>
          <p:cNvPr id="120" name="Google Shape;120;p3"/>
          <p:cNvGraphicFramePr/>
          <p:nvPr/>
        </p:nvGraphicFramePr>
        <p:xfrm>
          <a:off x="3497296" y="168167"/>
          <a:ext cx="7028975" cy="251460"/>
        </p:xfrm>
        <a:graphic>
          <a:graphicData uri="http://schemas.openxmlformats.org/drawingml/2006/table">
            <a:tbl>
              <a:tblPr>
                <a:noFill/>
                <a:tableStyleId>{E925C82E-00B4-48EE-9E2F-5369E6FD8987}</a:tableStyleId>
              </a:tblPr>
              <a:tblGrid>
                <a:gridCol w="769500">
                  <a:extLst>
                    <a:ext uri="{9D8B030D-6E8A-4147-A177-3AD203B41FA5}">
                      <a16:colId xmlns:a16="http://schemas.microsoft.com/office/drawing/2014/main" val="20000"/>
                    </a:ext>
                  </a:extLst>
                </a:gridCol>
                <a:gridCol w="667675">
                  <a:extLst>
                    <a:ext uri="{9D8B030D-6E8A-4147-A177-3AD203B41FA5}">
                      <a16:colId xmlns:a16="http://schemas.microsoft.com/office/drawing/2014/main" val="20001"/>
                    </a:ext>
                  </a:extLst>
                </a:gridCol>
                <a:gridCol w="609275">
                  <a:extLst>
                    <a:ext uri="{9D8B030D-6E8A-4147-A177-3AD203B41FA5}">
                      <a16:colId xmlns:a16="http://schemas.microsoft.com/office/drawing/2014/main" val="20002"/>
                    </a:ext>
                  </a:extLst>
                </a:gridCol>
                <a:gridCol w="1139000">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21" name="Google Shape;121;p3"/>
          <p:cNvGraphicFramePr/>
          <p:nvPr/>
        </p:nvGraphicFramePr>
        <p:xfrm>
          <a:off x="3497296" y="574157"/>
          <a:ext cx="7028975" cy="5880600"/>
        </p:xfrm>
        <a:graphic>
          <a:graphicData uri="http://schemas.openxmlformats.org/drawingml/2006/table">
            <a:tbl>
              <a:tblPr firstRow="1" bandRow="1">
                <a:noFill/>
                <a:tableStyleId>{60BE5BFF-659D-48E3-ACCA-4CF9AF4D2D9F}</a:tableStyleId>
              </a:tblPr>
              <a:tblGrid>
                <a:gridCol w="769900">
                  <a:extLst>
                    <a:ext uri="{9D8B030D-6E8A-4147-A177-3AD203B41FA5}">
                      <a16:colId xmlns:a16="http://schemas.microsoft.com/office/drawing/2014/main" val="20000"/>
                    </a:ext>
                  </a:extLst>
                </a:gridCol>
                <a:gridCol w="667275">
                  <a:extLst>
                    <a:ext uri="{9D8B030D-6E8A-4147-A177-3AD203B41FA5}">
                      <a16:colId xmlns:a16="http://schemas.microsoft.com/office/drawing/2014/main" val="20001"/>
                    </a:ext>
                  </a:extLst>
                </a:gridCol>
                <a:gridCol w="617850">
                  <a:extLst>
                    <a:ext uri="{9D8B030D-6E8A-4147-A177-3AD203B41FA5}">
                      <a16:colId xmlns:a16="http://schemas.microsoft.com/office/drawing/2014/main" val="20002"/>
                    </a:ext>
                  </a:extLst>
                </a:gridCol>
                <a:gridCol w="1136825">
                  <a:extLst>
                    <a:ext uri="{9D8B030D-6E8A-4147-A177-3AD203B41FA5}">
                      <a16:colId xmlns:a16="http://schemas.microsoft.com/office/drawing/2014/main" val="20003"/>
                    </a:ext>
                  </a:extLst>
                </a:gridCol>
                <a:gridCol w="1120350">
                  <a:extLst>
                    <a:ext uri="{9D8B030D-6E8A-4147-A177-3AD203B41FA5}">
                      <a16:colId xmlns:a16="http://schemas.microsoft.com/office/drawing/2014/main" val="20004"/>
                    </a:ext>
                  </a:extLst>
                </a:gridCol>
                <a:gridCol w="2716775">
                  <a:extLst>
                    <a:ext uri="{9D8B030D-6E8A-4147-A177-3AD203B41FA5}">
                      <a16:colId xmlns:a16="http://schemas.microsoft.com/office/drawing/2014/main" val="20005"/>
                    </a:ext>
                  </a:extLst>
                </a:gridCol>
              </a:tblGrid>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Grouping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senses, eyes, sight, taste, touch</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Describe the touch and taste of different food items.</a:t>
                      </a:r>
                      <a:endParaRPr sz="550" b="0"/>
                    </a:p>
                  </a:txBody>
                  <a:tcPr marL="91450" marR="91450" marT="45725" marB="45725"/>
                </a:tc>
                <a:tc>
                  <a:txBody>
                    <a:bodyPr/>
                    <a:lstStyle/>
                    <a:p>
                      <a:pPr marL="0" marR="0" lvl="0" indent="0" algn="l" rtl="0">
                        <a:spcBef>
                          <a:spcPts val="0"/>
                        </a:spcBef>
                        <a:spcAft>
                          <a:spcPts val="0"/>
                        </a:spcAft>
                        <a:buNone/>
                      </a:pPr>
                      <a:r>
                        <a:rPr lang="en-GB" sz="550" b="0"/>
                        <a:t>Sense Test</a:t>
                      </a:r>
                      <a:br>
                        <a:rPr lang="en-GB" sz="550" b="0"/>
                      </a:br>
                      <a:r>
                        <a:rPr lang="en-GB" sz="550" b="0"/>
                        <a:t>Range of food items e.g. fruit Bowl</a:t>
                      </a:r>
                      <a:br>
                        <a:rPr lang="en-GB" sz="550" b="0"/>
                      </a:br>
                      <a:r>
                        <a:rPr lang="en-GB" sz="550" b="0"/>
                        <a:t>Blindfold, Shape Drawing Challenge</a:t>
                      </a:r>
                      <a:br>
                        <a:rPr lang="en-GB" sz="550" b="0"/>
                      </a:br>
                      <a:r>
                        <a:rPr lang="en-GB" sz="550" b="0" i="1"/>
                        <a:t>Handout </a:t>
                      </a:r>
                      <a:r>
                        <a:rPr lang="en-GB" sz="550" b="0"/>
                        <a:t>/ Paper, Pencil, Blindfold</a:t>
                      </a:r>
                      <a:endParaRPr sz="550"/>
                    </a:p>
                  </a:txBody>
                  <a:tcPr marL="91450" marR="91450" marT="45725" marB="45725"/>
                </a:tc>
                <a:tc>
                  <a:txBody>
                    <a:bodyPr/>
                    <a:lstStyle/>
                    <a:p>
                      <a:pPr marL="0" marR="0" lvl="0" indent="0" algn="l" rtl="0">
                        <a:spcBef>
                          <a:spcPts val="0"/>
                        </a:spcBef>
                        <a:spcAft>
                          <a:spcPts val="0"/>
                        </a:spcAft>
                        <a:buClr>
                          <a:schemeClr val="dk1"/>
                        </a:buClr>
                        <a:buSzPts val="500"/>
                        <a:buFont typeface="Calibri"/>
                        <a:buNone/>
                      </a:pPr>
                      <a:r>
                        <a:rPr lang="en-GB" sz="550"/>
                        <a:t>Identify, name, draw, and label basic parts of the human body, and say which part of the body is associated with each sense.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We see with our..? We taste with our..? We see with our {{eyes}} and we {{feel}} with our touch. True or false: Cats see better in the dark than humans. A kitten is soft. What sense would you use to find out if this was true?</a:t>
                      </a:r>
                      <a:endParaRPr sz="550"/>
                    </a:p>
                  </a:txBody>
                  <a:tcPr marL="91450" marR="91450" marT="45725" marB="45725"/>
                </a:tc>
                <a:extLst>
                  <a:ext uri="{0D108BD9-81ED-4DB2-BD59-A6C34878D82A}">
                    <a16:rowId xmlns:a16="http://schemas.microsoft.com/office/drawing/2014/main" val="10000"/>
                  </a:ext>
                </a:extLst>
              </a:tr>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Grouping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senses, ear, hearing, smell, nose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Smell Challenge.</a:t>
                      </a:r>
                      <a:endParaRPr sz="550" b="0"/>
                    </a:p>
                  </a:txBody>
                  <a:tcPr marL="91450" marR="91450" marT="45725" marB="45725"/>
                </a:tc>
                <a:tc>
                  <a:txBody>
                    <a:bodyPr/>
                    <a:lstStyle/>
                    <a:p>
                      <a:pPr marL="0" marR="0" lvl="0" indent="0" algn="l" rtl="0">
                        <a:spcBef>
                          <a:spcPts val="0"/>
                        </a:spcBef>
                        <a:spcAft>
                          <a:spcPts val="0"/>
                        </a:spcAft>
                        <a:buNone/>
                      </a:pPr>
                      <a:r>
                        <a:rPr lang="en-GB" sz="550" b="0"/>
                        <a:t>Sensory Walk</a:t>
                      </a:r>
                      <a:br>
                        <a:rPr lang="en-GB" sz="550" b="0"/>
                      </a:br>
                      <a:r>
                        <a:rPr lang="en-GB" sz="550" b="0" i="1"/>
                        <a:t>Handout</a:t>
                      </a:r>
                      <a:br>
                        <a:rPr lang="en-GB" sz="550" b="0"/>
                      </a:br>
                      <a:r>
                        <a:rPr lang="en-GB" sz="550" b="0"/>
                        <a:t>Smell Challenge</a:t>
                      </a:r>
                      <a:br>
                        <a:rPr lang="en-GB" sz="550" b="0"/>
                      </a:br>
                      <a:r>
                        <a:rPr lang="en-GB" sz="550" b="0"/>
                        <a:t>Trays/Cups</a:t>
                      </a:r>
                      <a:br>
                        <a:rPr lang="en-GB" sz="550" b="0"/>
                      </a:br>
                      <a:r>
                        <a:rPr lang="en-GB" sz="550" b="0"/>
                        <a:t>Different aromatic objects (fruit, coffee, cakes, oranges, etc.)</a:t>
                      </a:r>
                      <a:br>
                        <a:rPr lang="en-GB" sz="550" b="0"/>
                      </a:br>
                      <a:r>
                        <a:rPr lang="en-GB" sz="550" b="0"/>
                        <a:t>Blindfolds.  </a:t>
                      </a:r>
                      <a:endParaRPr sz="550" b="0"/>
                    </a:p>
                  </a:txBody>
                  <a:tcPr marL="91450" marR="91450" marT="45725" marB="45725"/>
                </a:tc>
                <a:tc>
                  <a:txBody>
                    <a:bodyPr/>
                    <a:lstStyle/>
                    <a:p>
                      <a:pPr marL="0" marR="0" lvl="0" indent="0" algn="l" rtl="0">
                        <a:spcBef>
                          <a:spcPts val="0"/>
                        </a:spcBef>
                        <a:spcAft>
                          <a:spcPts val="0"/>
                        </a:spcAft>
                        <a:buClr>
                          <a:schemeClr val="dk1"/>
                        </a:buClr>
                        <a:buSzPts val="500"/>
                        <a:buFont typeface="Calibri"/>
                        <a:buNone/>
                      </a:pPr>
                      <a:r>
                        <a:rPr lang="en-GB" sz="550"/>
                        <a:t>Identify, name, draw, and label basic parts of the human body, and say which part of the body is associated with each sense.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smells are pleasant? Another word for smell is {{aroma}}. True or false: Lemons taste sweet. True or false: Dogs can find people who are lost using their sense of smell. Can you name the 5 senses?</a:t>
                      </a:r>
                      <a:endParaRPr sz="550"/>
                    </a:p>
                  </a:txBody>
                  <a:tcPr marL="91450" marR="91450" marT="45725" marB="45725"/>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a:t>Identifying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head, organs, torso, arm, legs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Complete a test which looks for patterns between how far someone can jump, and the length of their leg.</a:t>
                      </a:r>
                      <a:endParaRPr sz="550" b="0"/>
                    </a:p>
                  </a:txBody>
                  <a:tcPr marL="91450" marR="91450" marT="45725" marB="45725"/>
                </a:tc>
                <a:tc>
                  <a:txBody>
                    <a:bodyPr/>
                    <a:lstStyle/>
                    <a:p>
                      <a:pPr marL="0" marR="0" lvl="0" indent="0" algn="l" rtl="0">
                        <a:spcBef>
                          <a:spcPts val="0"/>
                        </a:spcBef>
                        <a:spcAft>
                          <a:spcPts val="0"/>
                        </a:spcAft>
                        <a:buNone/>
                      </a:pPr>
                      <a:r>
                        <a:rPr lang="en-GB" sz="550"/>
                        <a:t>Tape Measure    </a:t>
                      </a:r>
                      <a:endParaRPr sz="550"/>
                    </a:p>
                    <a:p>
                      <a:pPr marL="0" marR="0" lvl="0" indent="0" algn="l" rtl="0">
                        <a:spcBef>
                          <a:spcPts val="0"/>
                        </a:spcBef>
                        <a:spcAft>
                          <a:spcPts val="0"/>
                        </a:spcAft>
                        <a:buNone/>
                      </a:pPr>
                      <a:r>
                        <a:rPr lang="en-GB" sz="550"/>
                        <a:t>Paper    </a:t>
                      </a:r>
                      <a:endParaRPr sz="550"/>
                    </a:p>
                    <a:p>
                      <a:pPr marL="0" marR="0" lvl="0" indent="0" algn="l" rtl="0">
                        <a:spcBef>
                          <a:spcPts val="0"/>
                        </a:spcBef>
                        <a:spcAft>
                          <a:spcPts val="0"/>
                        </a:spcAft>
                        <a:buNone/>
                      </a:pPr>
                      <a:r>
                        <a:rPr lang="en-GB" sz="550"/>
                        <a:t>Pens</a:t>
                      </a:r>
                      <a:endParaRPr sz="550"/>
                    </a:p>
                    <a:p>
                      <a:pPr marL="0" marR="0" lvl="0" indent="0" algn="l" rtl="0">
                        <a:spcBef>
                          <a:spcPts val="0"/>
                        </a:spcBef>
                        <a:spcAft>
                          <a:spcPts val="0"/>
                        </a:spcAft>
                        <a:buNone/>
                      </a:pPr>
                      <a:r>
                        <a:rPr lang="en-GB" sz="550"/>
                        <a:t>Standing Jump Handout</a:t>
                      </a:r>
                      <a:endParaRPr sz="550"/>
                    </a:p>
                  </a:txBody>
                  <a:tcPr marL="91450" marR="91450" marT="45725" marB="45725"/>
                </a:tc>
                <a:tc>
                  <a:txBody>
                    <a:bodyPr/>
                    <a:lstStyle/>
                    <a:p>
                      <a:pPr marL="0" marR="0" lvl="0" indent="0" algn="l" rtl="0">
                        <a:spcBef>
                          <a:spcPts val="0"/>
                        </a:spcBef>
                        <a:spcAft>
                          <a:spcPts val="0"/>
                        </a:spcAft>
                        <a:buClr>
                          <a:schemeClr val="dk1"/>
                        </a:buClr>
                        <a:buSzPts val="500"/>
                        <a:buFont typeface="Calibri"/>
                        <a:buNone/>
                      </a:pPr>
                      <a:r>
                        <a:rPr lang="en-GB" sz="550"/>
                        <a:t>Identify, name, draw and label basic parts of the human body and say which part of the body is associated with each sense.</a:t>
                      </a:r>
                      <a:endParaRPr sz="550" b="0"/>
                    </a:p>
                  </a:txBody>
                  <a:tcPr marL="91450" marR="91450" marT="45725" marB="45725"/>
                </a:tc>
                <a:tc>
                  <a:txBody>
                    <a:bodyPr/>
                    <a:lstStyle/>
                    <a:p>
                      <a:pPr marL="0" marR="0" lvl="0" indent="0" algn="l" rtl="0">
                        <a:spcBef>
                          <a:spcPts val="0"/>
                        </a:spcBef>
                        <a:spcAft>
                          <a:spcPts val="0"/>
                        </a:spcAft>
                        <a:buNone/>
                      </a:pPr>
                      <a:r>
                        <a:rPr lang="en-GB" sz="550">
                          <a:highlight>
                            <a:srgbClr val="FFFFFF"/>
                          </a:highlight>
                        </a:rPr>
                        <a:t>Our arms and legs are known as 'limbs'. Our skull protects our heart and lungs. We have over 200 bones in our body. Our body is held together by our {{skeleton}}, which is a group of {{bones}}. This includes the {{skull}} which protects our brain, our torso and our {{limbs}}, which include arms and legs. Which of these does the skeleton not do?</a:t>
                      </a:r>
                      <a:endParaRPr sz="550"/>
                    </a:p>
                  </a:txBody>
                  <a:tcPr marL="91450" marR="91450" marT="45725" marB="45725"/>
                </a:tc>
                <a:extLst>
                  <a:ext uri="{0D108BD9-81ED-4DB2-BD59-A6C34878D82A}">
                    <a16:rowId xmlns:a16="http://schemas.microsoft.com/office/drawing/2014/main" val="10002"/>
                  </a:ext>
                </a:extLst>
              </a:tr>
              <a:tr h="980100">
                <a:tc>
                  <a:txBody>
                    <a:bodyPr/>
                    <a:lstStyle/>
                    <a:p>
                      <a:pPr marL="0" marR="0" lvl="0" indent="0" algn="l" rtl="0">
                        <a:spcBef>
                          <a:spcPts val="0"/>
                        </a:spcBef>
                        <a:spcAft>
                          <a:spcPts val="0"/>
                        </a:spcAft>
                        <a:buNone/>
                      </a:pPr>
                      <a:r>
                        <a:rPr lang="en-GB" sz="550"/>
                        <a:t>Make observations and to suggest answers to questions. Make cress heads to see how they change over time.</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baby, food, grow, hair, teeth</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Track how you have changed over time by using photos old and new!</a:t>
                      </a:r>
                      <a:endParaRPr sz="550" b="0"/>
                    </a:p>
                  </a:txBody>
                  <a:tcPr marL="91450" marR="91450" marT="45725" marB="45725"/>
                </a:tc>
                <a:tc>
                  <a:txBody>
                    <a:bodyPr/>
                    <a:lstStyle/>
                    <a:p>
                      <a:pPr marL="0" marR="0" lvl="0" indent="0" algn="l" rtl="0">
                        <a:spcBef>
                          <a:spcPts val="0"/>
                        </a:spcBef>
                        <a:spcAft>
                          <a:spcPts val="0"/>
                        </a:spcAft>
                        <a:buNone/>
                      </a:pPr>
                      <a:r>
                        <a:rPr lang="en-GB" sz="550" b="0" i="1"/>
                        <a:t>Growing Up </a:t>
                      </a:r>
                      <a:r>
                        <a:rPr lang="en-GB" sz="550" b="0"/>
                        <a:t>Photos (parents may need contacting in advance), Camera</a:t>
                      </a:r>
                      <a:br>
                        <a:rPr lang="en-GB" sz="550" b="0"/>
                      </a:br>
                      <a:r>
                        <a:rPr lang="en-GB" sz="550" b="0"/>
                        <a:t>Handout, </a:t>
                      </a:r>
                      <a:r>
                        <a:rPr lang="en-GB" sz="550" b="0" i="1"/>
                        <a:t>Cress Head</a:t>
                      </a:r>
                      <a:r>
                        <a:rPr lang="en-GB" sz="550" b="0"/>
                        <a:t>  </a:t>
                      </a:r>
                      <a:br>
                        <a:rPr lang="en-GB" sz="550" b="0"/>
                      </a:br>
                      <a:r>
                        <a:rPr lang="en-GB" sz="550" b="0"/>
                        <a:t>Cress seeds, Compost  </a:t>
                      </a:r>
                      <a:br>
                        <a:rPr lang="en-GB" sz="550" b="0"/>
                      </a:br>
                      <a:r>
                        <a:rPr lang="en-GB" sz="550" b="0"/>
                        <a:t>Big pot to mix seeds and compost, Trowel, Tights or pop socks, Scissors, Plant pots, Markers, Watering can</a:t>
                      </a:r>
                      <a:endParaRPr sz="550" b="0"/>
                    </a:p>
                  </a:txBody>
                  <a:tcPr marL="91450" marR="91450" marT="45725" marB="45725"/>
                </a:tc>
                <a:tc>
                  <a:txBody>
                    <a:bodyPr/>
                    <a:lstStyle/>
                    <a:p>
                      <a:pPr marL="0" lvl="0" indent="0" algn="l" rtl="0">
                        <a:spcBef>
                          <a:spcPts val="0"/>
                        </a:spcBef>
                        <a:spcAft>
                          <a:spcPts val="0"/>
                        </a:spcAft>
                        <a:buClr>
                          <a:schemeClr val="dk1"/>
                        </a:buClr>
                        <a:buSzPts val="500"/>
                        <a:buFont typeface="Calibri"/>
                        <a:buNone/>
                      </a:pPr>
                      <a:r>
                        <a:rPr lang="en-GB" sz="550"/>
                        <a:t>Identify, name, draw and label basic parts of the human body and say which part of the body is associated with each sense.</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Picture sorting exercise. Who checks a baby when they are born? True or false: Babies have teeth when they are born. </a:t>
                      </a:r>
                      <a:endParaRPr sz="550"/>
                    </a:p>
                  </a:txBody>
                  <a:tcPr marL="91450" marR="91450" marT="45725" marB="45725"/>
                </a:tc>
                <a:extLst>
                  <a:ext uri="{0D108BD9-81ED-4DB2-BD59-A6C34878D82A}">
                    <a16:rowId xmlns:a16="http://schemas.microsoft.com/office/drawing/2014/main" val="10003"/>
                  </a:ext>
                </a:extLst>
              </a:tr>
              <a:tr h="980100">
                <a:tc>
                  <a:txBody>
                    <a:bodyPr/>
                    <a:lstStyle/>
                    <a:p>
                      <a:pPr marL="0" marR="0" lvl="0" indent="0" algn="l" rtl="0">
                        <a:spcBef>
                          <a:spcPts val="0"/>
                        </a:spcBef>
                        <a:spcAft>
                          <a:spcPts val="0"/>
                        </a:spcAft>
                        <a:buNone/>
                      </a:pPr>
                      <a:r>
                        <a:rPr lang="en-GB" sz="550"/>
                        <a:t> Asking simple questions and recognising that they can be answered in different ways.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exercise, cleanliness, healthy, food, rest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Group and classify by creating your own hot school dinner menu for a week.</a:t>
                      </a:r>
                      <a:endParaRPr sz="550" b="0"/>
                    </a:p>
                  </a:txBody>
                  <a:tcPr marL="91450" marR="91450" marT="45725" marB="45725"/>
                </a:tc>
                <a:tc>
                  <a:txBody>
                    <a:bodyPr/>
                    <a:lstStyle/>
                    <a:p>
                      <a:pPr marL="0" marR="0" lvl="0" indent="0" algn="l" rtl="0">
                        <a:spcBef>
                          <a:spcPts val="0"/>
                        </a:spcBef>
                        <a:spcAft>
                          <a:spcPts val="0"/>
                        </a:spcAft>
                        <a:buNone/>
                      </a:pPr>
                      <a:r>
                        <a:rPr lang="en-GB" sz="550" b="0"/>
                        <a:t>Handout</a:t>
                      </a:r>
                      <a:br>
                        <a:rPr lang="en-GB" sz="550" b="0"/>
                      </a:br>
                      <a:r>
                        <a:rPr lang="en-GB" sz="550" b="0"/>
                        <a:t>Glue</a:t>
                      </a:r>
                      <a:br>
                        <a:rPr lang="en-GB" sz="550" b="0"/>
                      </a:br>
                      <a:r>
                        <a:rPr lang="en-GB" sz="550" b="0"/>
                        <a:t>Scissors</a:t>
                      </a:r>
                      <a:endParaRPr sz="550" b="0"/>
                    </a:p>
                  </a:txBody>
                  <a:tcPr marL="91450" marR="91450" marT="45725" marB="45725"/>
                </a:tc>
                <a:tc>
                  <a:txBody>
                    <a:bodyPr/>
                    <a:lstStyle/>
                    <a:p>
                      <a:pPr marL="0" marR="0" lvl="0" indent="0" algn="l" rtl="0">
                        <a:spcBef>
                          <a:spcPts val="0"/>
                        </a:spcBef>
                        <a:spcAft>
                          <a:spcPts val="0"/>
                        </a:spcAft>
                        <a:buNone/>
                      </a:pPr>
                      <a:r>
                        <a:rPr lang="en-GB" sz="550"/>
                        <a:t>Identify, name, draw and label basic parts of the human body and say which part of the body is associated with each sense.</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Exercise is so important because it keeps us..? To keep clean we need to {{wash}} our bodies and {{hair}} and {{clean}} our teeth. What do we need for washing? Choose which of these activities will keep you healthy. When we get enough sleep and eat the right foods our body and senses are more alert and responsive. Which of these sentences are true?</a:t>
                      </a:r>
                      <a:endParaRPr sz="550"/>
                    </a:p>
                  </a:txBody>
                  <a:tcPr marL="91450" marR="91450" marT="45725" marB="45725"/>
                </a:tc>
                <a:extLst>
                  <a:ext uri="{0D108BD9-81ED-4DB2-BD59-A6C34878D82A}">
                    <a16:rowId xmlns:a16="http://schemas.microsoft.com/office/drawing/2014/main" val="10004"/>
                  </a:ext>
                </a:extLst>
              </a:tr>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Using observations and ideas to suggest answers to questions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mimic, design, burr, designer, sonar</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Design a piece of bicycle equipment, which is inspired by nature.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 </a:t>
                      </a:r>
                      <a:endParaRPr sz="550" b="0"/>
                    </a:p>
                  </a:txBody>
                  <a:tcPr marL="91450" marR="91450" marT="45725" marB="45725"/>
                </a:tc>
                <a:tc>
                  <a:txBody>
                    <a:bodyPr/>
                    <a:lstStyle/>
                    <a:p>
                      <a:pPr marL="0" lvl="0" indent="0" algn="l" rtl="0">
                        <a:spcBef>
                          <a:spcPts val="0"/>
                        </a:spcBef>
                        <a:spcAft>
                          <a:spcPts val="0"/>
                        </a:spcAft>
                        <a:buClr>
                          <a:schemeClr val="dk1"/>
                        </a:buClr>
                        <a:buFont typeface="Arial"/>
                        <a:buNone/>
                      </a:pPr>
                      <a:r>
                        <a:rPr lang="en-GB" sz="550"/>
                        <a:t>Identify, name, draw and label basic parts of the human body and say which part of the body is associated with each sense.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True or false: There is a train that has a nose that looks like the beak of a kingfisher bird. People who come up with ideas for new things are called..? In 1912, a huge ship called the {{Titanic}} sank after hitting an {{iceberg}}. Where could you find a hook and loop fastener? True or false: Designers get many of their ideas from nature.</a:t>
                      </a:r>
                      <a:endParaRPr sz="550"/>
                    </a:p>
                  </a:txBody>
                  <a:tcPr marL="91450" marR="91450" marT="45725" marB="45725"/>
                </a:tc>
                <a:extLst>
                  <a:ext uri="{0D108BD9-81ED-4DB2-BD59-A6C34878D82A}">
                    <a16:rowId xmlns:a16="http://schemas.microsoft.com/office/drawing/2014/main" val="10005"/>
                  </a:ext>
                </a:extLst>
              </a:tr>
            </a:tbl>
          </a:graphicData>
        </a:graphic>
      </p:graphicFrame>
      <p:sp>
        <p:nvSpPr>
          <p:cNvPr id="122" name="Google Shape;122;p3"/>
          <p:cNvSpPr txBox="1"/>
          <p:nvPr/>
        </p:nvSpPr>
        <p:spPr>
          <a:xfrm>
            <a:off x="3497300" y="6487625"/>
            <a:ext cx="4541249"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1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43" name="Google Shape;143;p5"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44" name="Google Shape;144;p5"/>
          <p:cNvSpPr txBox="1"/>
          <p:nvPr/>
        </p:nvSpPr>
        <p:spPr>
          <a:xfrm>
            <a:off x="166755" y="15064"/>
            <a:ext cx="267714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1 Exploring Everyday </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Materials</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 </a:t>
            </a:r>
            <a:endParaRPr/>
          </a:p>
        </p:txBody>
      </p:sp>
      <p:pic>
        <p:nvPicPr>
          <p:cNvPr id="145" name="Google Shape;145;p5" descr="A picture containing food&#10;&#10;Description automatically generated"/>
          <p:cNvPicPr preferRelativeResize="0"/>
          <p:nvPr/>
        </p:nvPicPr>
        <p:blipFill rotWithShape="1">
          <a:blip r:embed="rId5">
            <a:alphaModFix/>
          </a:blip>
          <a:srcRect/>
          <a:stretch/>
        </p:blipFill>
        <p:spPr>
          <a:xfrm>
            <a:off x="166755" y="574156"/>
            <a:ext cx="3088291" cy="5913461"/>
          </a:xfrm>
          <a:prstGeom prst="rect">
            <a:avLst/>
          </a:prstGeom>
          <a:noFill/>
          <a:ln>
            <a:noFill/>
          </a:ln>
        </p:spPr>
      </p:pic>
      <p:graphicFrame>
        <p:nvGraphicFramePr>
          <p:cNvPr id="146" name="Google Shape;146;p5"/>
          <p:cNvGraphicFramePr/>
          <p:nvPr/>
        </p:nvGraphicFramePr>
        <p:xfrm>
          <a:off x="3497296" y="168167"/>
          <a:ext cx="7028975" cy="251460"/>
        </p:xfrm>
        <a:graphic>
          <a:graphicData uri="http://schemas.openxmlformats.org/drawingml/2006/table">
            <a:tbl>
              <a:tblPr>
                <a:noFill/>
                <a:tableStyleId>{E925C82E-00B4-48EE-9E2F-5369E6FD8987}</a:tableStyleId>
              </a:tblPr>
              <a:tblGrid>
                <a:gridCol w="769500">
                  <a:extLst>
                    <a:ext uri="{9D8B030D-6E8A-4147-A177-3AD203B41FA5}">
                      <a16:colId xmlns:a16="http://schemas.microsoft.com/office/drawing/2014/main" val="20000"/>
                    </a:ext>
                  </a:extLst>
                </a:gridCol>
                <a:gridCol w="665400">
                  <a:extLst>
                    <a:ext uri="{9D8B030D-6E8A-4147-A177-3AD203B41FA5}">
                      <a16:colId xmlns:a16="http://schemas.microsoft.com/office/drawing/2014/main" val="20001"/>
                    </a:ext>
                  </a:extLst>
                </a:gridCol>
                <a:gridCol w="611550">
                  <a:extLst>
                    <a:ext uri="{9D8B030D-6E8A-4147-A177-3AD203B41FA5}">
                      <a16:colId xmlns:a16="http://schemas.microsoft.com/office/drawing/2014/main" val="20002"/>
                    </a:ext>
                  </a:extLst>
                </a:gridCol>
                <a:gridCol w="1139000">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47" name="Google Shape;147;p5"/>
          <p:cNvGraphicFramePr/>
          <p:nvPr/>
        </p:nvGraphicFramePr>
        <p:xfrm>
          <a:off x="3497296" y="574162"/>
          <a:ext cx="7028975" cy="5863550"/>
        </p:xfrm>
        <a:graphic>
          <a:graphicData uri="http://schemas.openxmlformats.org/drawingml/2006/table">
            <a:tbl>
              <a:tblPr firstRow="1" bandRow="1">
                <a:noFill/>
                <a:tableStyleId>{60BE5BFF-659D-48E3-ACCA-4CF9AF4D2D9F}</a:tableStyleId>
              </a:tblPr>
              <a:tblGrid>
                <a:gridCol w="769900">
                  <a:extLst>
                    <a:ext uri="{9D8B030D-6E8A-4147-A177-3AD203B41FA5}">
                      <a16:colId xmlns:a16="http://schemas.microsoft.com/office/drawing/2014/main" val="20000"/>
                    </a:ext>
                  </a:extLst>
                </a:gridCol>
                <a:gridCol w="667275">
                  <a:extLst>
                    <a:ext uri="{9D8B030D-6E8A-4147-A177-3AD203B41FA5}">
                      <a16:colId xmlns:a16="http://schemas.microsoft.com/office/drawing/2014/main" val="20001"/>
                    </a:ext>
                  </a:extLst>
                </a:gridCol>
                <a:gridCol w="617850">
                  <a:extLst>
                    <a:ext uri="{9D8B030D-6E8A-4147-A177-3AD203B41FA5}">
                      <a16:colId xmlns:a16="http://schemas.microsoft.com/office/drawing/2014/main" val="20002"/>
                    </a:ext>
                  </a:extLst>
                </a:gridCol>
                <a:gridCol w="1136825">
                  <a:extLst>
                    <a:ext uri="{9D8B030D-6E8A-4147-A177-3AD203B41FA5}">
                      <a16:colId xmlns:a16="http://schemas.microsoft.com/office/drawing/2014/main" val="20003"/>
                    </a:ext>
                  </a:extLst>
                </a:gridCol>
                <a:gridCol w="1120350">
                  <a:extLst>
                    <a:ext uri="{9D8B030D-6E8A-4147-A177-3AD203B41FA5}">
                      <a16:colId xmlns:a16="http://schemas.microsoft.com/office/drawing/2014/main" val="20004"/>
                    </a:ext>
                  </a:extLst>
                </a:gridCol>
                <a:gridCol w="2716775">
                  <a:extLst>
                    <a:ext uri="{9D8B030D-6E8A-4147-A177-3AD203B41FA5}">
                      <a16:colId xmlns:a16="http://schemas.microsoft.com/office/drawing/2014/main" val="20005"/>
                    </a:ext>
                  </a:extLst>
                </a:gridCol>
              </a:tblGrid>
              <a:tr h="953550">
                <a:tc>
                  <a:txBody>
                    <a:bodyPr/>
                    <a:lstStyle/>
                    <a:p>
                      <a:pPr marL="0" marR="0" lvl="0" indent="0" algn="l" rtl="0">
                        <a:spcBef>
                          <a:spcPts val="0"/>
                        </a:spcBef>
                        <a:spcAft>
                          <a:spcPts val="0"/>
                        </a:spcAft>
                        <a:buNone/>
                      </a:pPr>
                      <a:r>
                        <a:rPr lang="en-GB" sz="550"/>
                        <a:t>Identifying and classifying.  Gathering and recording data to help in answering questions.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glass, plastic, metal, cardboard, wood</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Use a 'Venn Diagram' to organise objects depending on the material they are made from.</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Venn Materials</a:t>
                      </a:r>
                      <a:br>
                        <a:rPr lang="en-GB" sz="550"/>
                      </a:br>
                      <a:br>
                        <a:rPr lang="en-GB" sz="550"/>
                      </a:br>
                      <a:r>
                        <a:rPr lang="en-GB" sz="550" i="0">
                          <a:solidFill>
                            <a:schemeClr val="dk1"/>
                          </a:solidFill>
                        </a:rPr>
                        <a:t>Range of objects made from different materials</a:t>
                      </a:r>
                      <a:br>
                        <a:rPr lang="en-GB" sz="550"/>
                      </a:br>
                      <a:br>
                        <a:rPr lang="en-GB" sz="550"/>
                      </a:br>
                      <a:r>
                        <a:rPr lang="en-GB" sz="550" i="0">
                          <a:solidFill>
                            <a:schemeClr val="dk1"/>
                          </a:solidFill>
                        </a:rPr>
                        <a:t>'Hula Hoops' (optional)</a:t>
                      </a:r>
                      <a:br>
                        <a:rPr lang="en-GB" sz="550"/>
                      </a:br>
                      <a:br>
                        <a:rPr lang="en-GB" sz="550"/>
                      </a:br>
                      <a:r>
                        <a:rPr lang="en-GB" sz="550" i="0">
                          <a:solidFill>
                            <a:schemeClr val="dk1"/>
                          </a:solidFill>
                        </a:rPr>
                        <a:t>Handout (optional)</a:t>
                      </a:r>
                      <a:endParaRPr sz="550"/>
                    </a:p>
                  </a:txBody>
                  <a:tcPr marL="91450" marR="91450" marT="45725" marB="45725"/>
                </a:tc>
                <a:tc>
                  <a:txBody>
                    <a:bodyPr/>
                    <a:lstStyle/>
                    <a:p>
                      <a:pPr marL="0" marR="0" lvl="0" indent="0" algn="l" rtl="0">
                        <a:spcBef>
                          <a:spcPts val="0"/>
                        </a:spcBef>
                        <a:spcAft>
                          <a:spcPts val="0"/>
                        </a:spcAft>
                        <a:buClr>
                          <a:schemeClr val="dk1"/>
                        </a:buClr>
                        <a:buSzPts val="550"/>
                        <a:buFont typeface="Calibri"/>
                        <a:buNone/>
                      </a:pPr>
                      <a:r>
                        <a:rPr lang="en-GB" sz="550"/>
                        <a:t> To describe the simple physical properties of a variety of everyday materials.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Ceramic tiles are made of </a:t>
                      </a:r>
                      <a:r>
                        <a:rPr lang="en-GB" sz="550" b="1" i="0">
                          <a:solidFill>
                            <a:schemeClr val="dk1"/>
                          </a:solidFill>
                        </a:rPr>
                        <a:t>Select...</a:t>
                      </a:r>
                      <a:endParaRPr sz="550"/>
                    </a:p>
                    <a:p>
                      <a:pPr marL="0" marR="0" lvl="0" indent="0" algn="l" rtl="0">
                        <a:spcBef>
                          <a:spcPts val="0"/>
                        </a:spcBef>
                        <a:spcAft>
                          <a:spcPts val="0"/>
                        </a:spcAft>
                        <a:buNone/>
                      </a:pPr>
                      <a:r>
                        <a:rPr lang="en-GB" sz="550" i="0">
                          <a:solidFill>
                            <a:schemeClr val="dk1"/>
                          </a:solidFill>
                        </a:rPr>
                        <a:t>. You can buy them in all sorts of </a:t>
                      </a:r>
                      <a:r>
                        <a:rPr lang="en-GB" sz="550" b="1" i="0">
                          <a:solidFill>
                            <a:schemeClr val="dk1"/>
                          </a:solidFill>
                        </a:rPr>
                        <a:t>Select...</a:t>
                      </a:r>
                      <a:endParaRPr sz="550"/>
                    </a:p>
                    <a:p>
                      <a:pPr marL="0" marR="0" lvl="0" indent="0" algn="l" rtl="0">
                        <a:spcBef>
                          <a:spcPts val="0"/>
                        </a:spcBef>
                        <a:spcAft>
                          <a:spcPts val="0"/>
                        </a:spcAft>
                        <a:buNone/>
                      </a:pPr>
                      <a:r>
                        <a:rPr lang="en-GB" sz="550" i="0">
                          <a:solidFill>
                            <a:schemeClr val="dk1"/>
                          </a:solidFill>
                        </a:rPr>
                        <a:t>. You may have some in your kitchen or bathroom on the </a:t>
                      </a:r>
                      <a:r>
                        <a:rPr lang="en-GB" sz="550" b="1" i="0">
                          <a:solidFill>
                            <a:schemeClr val="dk1"/>
                          </a:solidFill>
                        </a:rPr>
                        <a:t>Select...</a:t>
                      </a:r>
                      <a:endParaRPr sz="550"/>
                    </a:p>
                    <a:p>
                      <a:pPr marL="0" marR="0" lvl="0" indent="0" algn="l" rtl="0">
                        <a:spcBef>
                          <a:spcPts val="0"/>
                        </a:spcBef>
                        <a:spcAft>
                          <a:spcPts val="0"/>
                        </a:spcAft>
                        <a:buNone/>
                      </a:pPr>
                      <a:r>
                        <a:rPr lang="en-GB" sz="550" i="0">
                          <a:solidFill>
                            <a:schemeClr val="dk1"/>
                          </a:solidFill>
                        </a:rPr>
                        <a:t>. Which of these are made of fabric and which of these are made of metal? What does 'brittle' mean? Which of these would be the best material to make a swing out of? What does 'pull' mean?</a:t>
                      </a:r>
                      <a:endParaRPr sz="550"/>
                    </a:p>
                  </a:txBody>
                  <a:tcPr marL="91450" marR="91450" marT="45725" marB="45725"/>
                </a:tc>
                <a:extLst>
                  <a:ext uri="{0D108BD9-81ED-4DB2-BD59-A6C34878D82A}">
                    <a16:rowId xmlns:a16="http://schemas.microsoft.com/office/drawing/2014/main" val="10000"/>
                  </a:ext>
                </a:extLst>
              </a:tr>
              <a:tr h="980675">
                <a:tc>
                  <a:txBody>
                    <a:bodyPr/>
                    <a:lstStyle/>
                    <a:p>
                      <a:pPr marL="0" marR="0" lvl="0" indent="0" algn="l" rtl="0">
                        <a:spcBef>
                          <a:spcPts val="0"/>
                        </a:spcBef>
                        <a:spcAft>
                          <a:spcPts val="0"/>
                        </a:spcAft>
                        <a:buNone/>
                      </a:pPr>
                      <a:r>
                        <a:rPr lang="en-GB" sz="550" i="0">
                          <a:solidFill>
                            <a:schemeClr val="dk1"/>
                          </a:solidFill>
                        </a:rPr>
                        <a:t>Identifying and classifying; Observing closely using simple equipment</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twist, transparent, opaque, sponge, squeeze</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Exploring everyday materials!</a:t>
                      </a:r>
                      <a:endParaRPr sz="550"/>
                    </a:p>
                  </a:txBody>
                  <a:tcPr marL="91450" marR="91450" marT="45725" marB="45725"/>
                </a:tc>
                <a:tc>
                  <a:txBody>
                    <a:bodyPr/>
                    <a:lstStyle/>
                    <a:p>
                      <a:pPr marL="0" marR="0" lvl="0" indent="0" algn="l" rtl="0">
                        <a:spcBef>
                          <a:spcPts val="0"/>
                        </a:spcBef>
                        <a:spcAft>
                          <a:spcPts val="0"/>
                        </a:spcAft>
                        <a:buNone/>
                      </a:pPr>
                      <a:r>
                        <a:rPr lang="en-GB" sz="550"/>
                        <a:t>Properties of Materials </a:t>
                      </a:r>
                      <a:br>
                        <a:rPr lang="en-GB" sz="550"/>
                      </a:br>
                      <a:r>
                        <a:rPr lang="en-GB" sz="550"/>
                        <a:t>Paperclip, sponge</a:t>
                      </a:r>
                      <a:br>
                        <a:rPr lang="en-GB" sz="550"/>
                      </a:br>
                      <a:r>
                        <a:rPr lang="en-GB" sz="550"/>
                        <a:t>paper, tennis ball or similar</a:t>
                      </a:r>
                      <a:br>
                        <a:rPr lang="en-GB" sz="550"/>
                      </a:br>
                      <a:r>
                        <a:rPr lang="en-GB" sz="550"/>
                        <a:t>rubber band, pencil, small cup a water, These can be arranged around the room or put as a pile on each table.</a:t>
                      </a:r>
                      <a:endParaRPr sz="550"/>
                    </a:p>
                    <a:p>
                      <a:pPr marL="0" marR="0" lvl="0" indent="0" algn="l" rtl="0">
                        <a:spcBef>
                          <a:spcPts val="0"/>
                        </a:spcBef>
                        <a:spcAft>
                          <a:spcPts val="0"/>
                        </a:spcAft>
                        <a:buNone/>
                      </a:pPr>
                      <a:r>
                        <a:rPr lang="en-GB" sz="550" i="1"/>
                        <a:t>Handout</a:t>
                      </a:r>
                      <a:endParaRPr sz="550"/>
                    </a:p>
                  </a:txBody>
                  <a:tcPr marL="91450" marR="91450" marT="45725" marB="45725"/>
                </a:tc>
                <a:tc>
                  <a:txBody>
                    <a:bodyPr/>
                    <a:lstStyle/>
                    <a:p>
                      <a:pPr marL="0" marR="0" lvl="0" indent="0" algn="l" rtl="0">
                        <a:spcBef>
                          <a:spcPts val="0"/>
                        </a:spcBef>
                        <a:spcAft>
                          <a:spcPts val="0"/>
                        </a:spcAft>
                        <a:buNone/>
                      </a:pPr>
                      <a:r>
                        <a:rPr lang="en-GB" sz="550"/>
                        <a:t>To describe the simple physical properties of a variety of everyday materials.</a:t>
                      </a:r>
                      <a:endParaRPr sz="550"/>
                    </a:p>
                    <a:p>
                      <a:pPr marL="0" marR="0" lvl="0" indent="0" algn="l" rtl="0">
                        <a:spcBef>
                          <a:spcPts val="0"/>
                        </a:spcBef>
                        <a:spcAft>
                          <a:spcPts val="0"/>
                        </a:spcAft>
                        <a:buNone/>
                      </a:pP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What does opaque mean? Which of these things are made of paper? What materials can a spoon be made of? How often should you clean your teeth? True or false: A sponge will soak up water.</a:t>
                      </a:r>
                      <a:endParaRPr sz="550"/>
                    </a:p>
                  </a:txBody>
                  <a:tcPr marL="91450" marR="91450" marT="45725" marB="45725"/>
                </a:tc>
                <a:extLst>
                  <a:ext uri="{0D108BD9-81ED-4DB2-BD59-A6C34878D82A}">
                    <a16:rowId xmlns:a16="http://schemas.microsoft.com/office/drawing/2014/main" val="10001"/>
                  </a:ext>
                </a:extLst>
              </a:tr>
              <a:tr h="1013725">
                <a:tc>
                  <a:txBody>
                    <a:bodyPr/>
                    <a:lstStyle/>
                    <a:p>
                      <a:pPr marL="0" marR="0" lvl="0" indent="0" algn="l" rtl="0">
                        <a:spcBef>
                          <a:spcPts val="0"/>
                        </a:spcBef>
                        <a:spcAft>
                          <a:spcPts val="0"/>
                        </a:spcAft>
                        <a:buNone/>
                      </a:pPr>
                      <a:r>
                        <a:rPr lang="en-GB" sz="550"/>
                        <a:t>Using observations and ideas - suggest answers and questions.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light, flexible, float, sink, rigid</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Sort materials and take the Silly Sally challenge!</a:t>
                      </a:r>
                      <a:endParaRPr sz="550"/>
                    </a:p>
                  </a:txBody>
                  <a:tcPr marL="91450" marR="91450" marT="45725" marB="45725"/>
                </a:tc>
                <a:tc>
                  <a:txBody>
                    <a:bodyPr/>
                    <a:lstStyle/>
                    <a:p>
                      <a:pPr marL="0" marR="0" lvl="0" indent="0" algn="l" rtl="0">
                        <a:spcBef>
                          <a:spcPts val="0"/>
                        </a:spcBef>
                        <a:spcAft>
                          <a:spcPts val="0"/>
                        </a:spcAft>
                        <a:buNone/>
                      </a:pPr>
                      <a:r>
                        <a:rPr lang="en-GB" sz="550"/>
                        <a:t>Materials Sort</a:t>
                      </a:r>
                      <a:br>
                        <a:rPr lang="en-GB" sz="550"/>
                      </a:br>
                      <a:r>
                        <a:rPr lang="en-GB" sz="550"/>
                        <a:t>A range of objects </a:t>
                      </a:r>
                      <a:endParaRPr sz="550"/>
                    </a:p>
                    <a:p>
                      <a:pPr marL="0" marR="0" lvl="0" indent="0" algn="l" rtl="0">
                        <a:spcBef>
                          <a:spcPts val="0"/>
                        </a:spcBef>
                        <a:spcAft>
                          <a:spcPts val="0"/>
                        </a:spcAft>
                        <a:buNone/>
                      </a:pPr>
                      <a:r>
                        <a:rPr lang="en-GB" sz="550"/>
                        <a:t>Handout</a:t>
                      </a:r>
                      <a:br>
                        <a:rPr lang="en-GB" sz="550"/>
                      </a:br>
                      <a:r>
                        <a:rPr lang="en-GB" sz="550"/>
                        <a:t> </a:t>
                      </a:r>
                      <a:endParaRPr sz="550"/>
                    </a:p>
                    <a:p>
                      <a:pPr marL="0" marR="0" lvl="0" indent="0" algn="l" rtl="0">
                        <a:spcBef>
                          <a:spcPts val="0"/>
                        </a:spcBef>
                        <a:spcAft>
                          <a:spcPts val="0"/>
                        </a:spcAft>
                        <a:buNone/>
                      </a:pPr>
                      <a:r>
                        <a:rPr lang="en-GB" sz="550"/>
                        <a:t>Silly Sally Challenge</a:t>
                      </a:r>
                      <a:br>
                        <a:rPr lang="en-GB" sz="550"/>
                      </a:br>
                      <a:r>
                        <a:rPr lang="en-GB" sz="550"/>
                        <a:t>Handout </a:t>
                      </a:r>
                      <a:endParaRPr sz="550"/>
                    </a:p>
                    <a:p>
                      <a:pPr marL="0" marR="0" lvl="0" indent="0" algn="l" rtl="0">
                        <a:spcBef>
                          <a:spcPts val="0"/>
                        </a:spcBef>
                        <a:spcAft>
                          <a:spcPts val="0"/>
                        </a:spcAft>
                        <a:buNone/>
                      </a:pPr>
                      <a:endParaRPr sz="550"/>
                    </a:p>
                  </a:txBody>
                  <a:tcPr marL="91450" marR="91450" marT="45725" marB="45725"/>
                </a:tc>
                <a:tc>
                  <a:txBody>
                    <a:bodyPr/>
                    <a:lstStyle/>
                    <a:p>
                      <a:pPr marL="0" marR="0" lvl="0" indent="0" algn="l" rtl="0">
                        <a:spcBef>
                          <a:spcPts val="0"/>
                        </a:spcBef>
                        <a:spcAft>
                          <a:spcPts val="0"/>
                        </a:spcAft>
                        <a:buNone/>
                      </a:pPr>
                      <a:r>
                        <a:rPr lang="en-GB" sz="550"/>
                        <a:t>To identify and name a variety of everyday materials, including wood, plastic, glass, metal, water, and rock.</a:t>
                      </a:r>
                      <a:endParaRPr sz="550"/>
                    </a:p>
                  </a:txBody>
                  <a:tcPr marL="91450" marR="91450" marT="45725" marB="45725"/>
                </a:tc>
                <a:tc>
                  <a:txBody>
                    <a:bodyPr/>
                    <a:lstStyle/>
                    <a:p>
                      <a:pPr marL="0" marR="0" lvl="0" indent="0" algn="l" rtl="0">
                        <a:spcBef>
                          <a:spcPts val="0"/>
                        </a:spcBef>
                        <a:spcAft>
                          <a:spcPts val="0"/>
                        </a:spcAft>
                        <a:buNone/>
                      </a:pPr>
                      <a:r>
                        <a:rPr lang="en-GB" sz="550">
                          <a:highlight>
                            <a:srgbClr val="FFFFFF"/>
                          </a:highlight>
                        </a:rPr>
                        <a:t>Which of these items are waterproof? Put these items into groups based on their colour. Items which are light or {{hollow}} will often float on water. On the other hand, items which are {{dense}} such as metal, {{sand}} and rocks will usually sink. What does 'waterproof' mean? Is cloth rigid or soft?</a:t>
                      </a:r>
                      <a:endParaRPr sz="550"/>
                    </a:p>
                  </a:txBody>
                  <a:tcPr marL="91450" marR="91450" marT="45725" marB="45725"/>
                </a:tc>
                <a:extLst>
                  <a:ext uri="{0D108BD9-81ED-4DB2-BD59-A6C34878D82A}">
                    <a16:rowId xmlns:a16="http://schemas.microsoft.com/office/drawing/2014/main" val="10002"/>
                  </a:ext>
                </a:extLst>
              </a:tr>
              <a:tr h="954175">
                <a:tc>
                  <a:txBody>
                    <a:bodyPr/>
                    <a:lstStyle/>
                    <a:p>
                      <a:pPr marL="0" marR="0" lvl="0" indent="0" algn="l" rtl="0">
                        <a:spcBef>
                          <a:spcPts val="0"/>
                        </a:spcBef>
                        <a:spcAft>
                          <a:spcPts val="0"/>
                        </a:spcAft>
                        <a:buNone/>
                      </a:pPr>
                      <a:r>
                        <a:rPr lang="en-GB" sz="550" i="0">
                          <a:solidFill>
                            <a:schemeClr val="dk1"/>
                          </a:solidFill>
                        </a:rPr>
                        <a:t>Performing simple tests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translucent, clear, transparent, frosted, opaque</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Transparent, translucent or opaque investigation.</a:t>
                      </a:r>
                      <a:endParaRPr sz="550"/>
                    </a:p>
                  </a:txBody>
                  <a:tcPr marL="91450" marR="91450" marT="45725" marB="45725"/>
                </a:tc>
                <a:tc>
                  <a:txBody>
                    <a:bodyPr/>
                    <a:lstStyle/>
                    <a:p>
                      <a:pPr marL="0" marR="0" lvl="0" indent="0" algn="l" rtl="0">
                        <a:spcBef>
                          <a:spcPts val="0"/>
                        </a:spcBef>
                        <a:spcAft>
                          <a:spcPts val="0"/>
                        </a:spcAft>
                        <a:buNone/>
                      </a:pPr>
                      <a:r>
                        <a:rPr lang="en-GB" sz="550"/>
                        <a:t>Opaque/Transparent Investigation, White paper    </a:t>
                      </a:r>
                      <a:br>
                        <a:rPr lang="en-GB" sz="550"/>
                      </a:br>
                      <a:r>
                        <a:rPr lang="en-GB" sz="550"/>
                        <a:t>Torches, Shapes cut from card (square, triangle, star, circle), Spring clothes peg or strong paperclip, Book, Objects made of transparent, translucent and opaque materials, </a:t>
                      </a:r>
                      <a:r>
                        <a:rPr lang="en-GB" sz="550" i="1"/>
                        <a:t>Handout</a:t>
                      </a:r>
                      <a:endParaRPr sz="550"/>
                    </a:p>
                  </a:txBody>
                  <a:tcPr marL="91450" marR="91450" marT="45725" marB="45725"/>
                </a:tc>
                <a:tc>
                  <a:txBody>
                    <a:bodyPr/>
                    <a:lstStyle/>
                    <a:p>
                      <a:pPr marL="0" marR="0" lvl="0" indent="0" algn="l" rtl="0">
                        <a:lnSpc>
                          <a:spcPct val="100000"/>
                        </a:lnSpc>
                        <a:spcBef>
                          <a:spcPts val="0"/>
                        </a:spcBef>
                        <a:spcAft>
                          <a:spcPts val="0"/>
                        </a:spcAft>
                        <a:buClr>
                          <a:schemeClr val="dk1"/>
                        </a:buClr>
                        <a:buSzPts val="450"/>
                        <a:buFont typeface="Calibri"/>
                        <a:buNone/>
                      </a:pPr>
                      <a:r>
                        <a:rPr lang="en-GB" sz="550"/>
                        <a:t>Describe the simple physical properties of a variety of everyday material Explore properties such as: hard/soft; stretchy/stiff; shiny/dull; rough/smooth; bendy/not bendy; waterproof/not waterproof; absorbent/not absorbent; opaque/transparent.</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The window in many bathrooms is...what?..so that light can pass through, but people cannot see in. A brick wall is ...what?.. so that you cannot see through it at all. True or false: A tree trunk is opaque. True or false: The human body is transparent. True or false: A car windscreen is translucent.</a:t>
                      </a:r>
                      <a:endParaRPr sz="550"/>
                    </a:p>
                  </a:txBody>
                  <a:tcPr marL="91450" marR="91450" marT="45725" marB="45725"/>
                </a:tc>
                <a:extLst>
                  <a:ext uri="{0D108BD9-81ED-4DB2-BD59-A6C34878D82A}">
                    <a16:rowId xmlns:a16="http://schemas.microsoft.com/office/drawing/2014/main" val="10003"/>
                  </a:ext>
                </a:extLst>
              </a:tr>
              <a:tr h="1020600">
                <a:tc>
                  <a:txBody>
                    <a:bodyPr/>
                    <a:lstStyle/>
                    <a:p>
                      <a:pPr marL="0" marR="0" lvl="0" indent="0" algn="l" rtl="0">
                        <a:spcBef>
                          <a:spcPts val="0"/>
                        </a:spcBef>
                        <a:spcAft>
                          <a:spcPts val="0"/>
                        </a:spcAft>
                        <a:buNone/>
                      </a:pPr>
                      <a:r>
                        <a:rPr lang="en-GB" sz="550"/>
                        <a:t>Performing simple tests. Carrying out simple tests.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aeroplane, flight, Wilbur Wright, Orville Wright, design</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Fly different paper aeroplanes, and time how their flights, to choose the best design.</a:t>
                      </a:r>
                      <a:endParaRPr sz="550"/>
                    </a:p>
                  </a:txBody>
                  <a:tcPr marL="91450" marR="91450" marT="45725" marB="45725"/>
                </a:tc>
                <a:tc>
                  <a:txBody>
                    <a:bodyPr/>
                    <a:lstStyle/>
                    <a:p>
                      <a:pPr marL="0" marR="0" lvl="0" indent="0" algn="l" rtl="0">
                        <a:spcBef>
                          <a:spcPts val="0"/>
                        </a:spcBef>
                        <a:spcAft>
                          <a:spcPts val="0"/>
                        </a:spcAft>
                        <a:buNone/>
                      </a:pPr>
                      <a:r>
                        <a:rPr lang="en-GB" sz="550" i="1"/>
                        <a:t>Paper Aeroplane Testing</a:t>
                      </a:r>
                      <a:r>
                        <a:rPr lang="en-GB" sz="550"/>
                        <a:t>   </a:t>
                      </a:r>
                      <a:br>
                        <a:rPr lang="en-GB" sz="550"/>
                      </a:br>
                      <a:r>
                        <a:rPr lang="en-GB" sz="550"/>
                        <a:t>A4 paper, Tape measure   </a:t>
                      </a:r>
                      <a:br>
                        <a:rPr lang="en-GB" sz="550"/>
                      </a:br>
                      <a:r>
                        <a:rPr lang="en-GB" sz="550"/>
                        <a:t>Stopwatch, Safe space in which to throw paper planes</a:t>
                      </a:r>
                      <a:endParaRPr sz="550"/>
                    </a:p>
                    <a:p>
                      <a:pPr marL="0" marR="0" lvl="0" indent="0" algn="l" rtl="0">
                        <a:spcBef>
                          <a:spcPts val="0"/>
                        </a:spcBef>
                        <a:spcAft>
                          <a:spcPts val="0"/>
                        </a:spcAft>
                        <a:buNone/>
                      </a:pPr>
                      <a:r>
                        <a:rPr lang="en-GB" sz="550" i="1"/>
                        <a:t>Aeroplane Drag Challenge</a:t>
                      </a:r>
                      <a:r>
                        <a:rPr lang="en-GB" sz="550"/>
                        <a:t>   </a:t>
                      </a:r>
                      <a:br>
                        <a:rPr lang="en-GB" sz="550"/>
                      </a:br>
                      <a:r>
                        <a:rPr lang="en-GB" sz="550"/>
                        <a:t>A4 paper, several sheets per child, Scissors, Paperclips    </a:t>
                      </a:r>
                      <a:br>
                        <a:rPr lang="en-GB" sz="550"/>
                      </a:br>
                      <a:r>
                        <a:rPr lang="en-GB" sz="550"/>
                        <a:t>Rulers, </a:t>
                      </a:r>
                      <a:r>
                        <a:rPr lang="en-GB" sz="550" i="1"/>
                        <a:t>Handout</a:t>
                      </a:r>
                      <a:endParaRPr sz="550"/>
                    </a:p>
                  </a:txBody>
                  <a:tcPr marL="91450" marR="91450" marT="45725" marB="45725"/>
                </a:tc>
                <a:tc>
                  <a:txBody>
                    <a:bodyPr/>
                    <a:lstStyle/>
                    <a:p>
                      <a:pPr marL="0" marR="0" lvl="0" indent="0" algn="l" rtl="0">
                        <a:spcBef>
                          <a:spcPts val="0"/>
                        </a:spcBef>
                        <a:spcAft>
                          <a:spcPts val="0"/>
                        </a:spcAft>
                        <a:buNone/>
                      </a:pPr>
                      <a:r>
                        <a:rPr lang="en-GB" sz="550"/>
                        <a:t>To describe the simple physical properties of a variety of everyday materials.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People fly by using feathers. Complete the statement: Two brothers called Orville and Wilbur {{Wright}} were the first to invent an aeroplane that {{flew}}! What is a glider? True or false: Over 100 years ago, Orville Wright flew the first aeroplane for the first time for a total of 12 seconds. What was the name of the first plane flown by Orville Wright?</a:t>
                      </a:r>
                      <a:endParaRPr sz="550"/>
                    </a:p>
                  </a:txBody>
                  <a:tcPr marL="91450" marR="91450" marT="45725" marB="45725"/>
                </a:tc>
                <a:extLst>
                  <a:ext uri="{0D108BD9-81ED-4DB2-BD59-A6C34878D82A}">
                    <a16:rowId xmlns:a16="http://schemas.microsoft.com/office/drawing/2014/main" val="10004"/>
                  </a:ext>
                </a:extLst>
              </a:tr>
              <a:tr h="940825">
                <a:tc>
                  <a:txBody>
                    <a:bodyPr/>
                    <a:lstStyle/>
                    <a:p>
                      <a:pPr marL="0" marR="0" lvl="0" indent="0" algn="l" rtl="0">
                        <a:spcBef>
                          <a:spcPts val="0"/>
                        </a:spcBef>
                        <a:spcAft>
                          <a:spcPts val="0"/>
                        </a:spcAft>
                        <a:buNone/>
                      </a:pPr>
                      <a:r>
                        <a:rPr lang="en-GB" sz="550"/>
                        <a:t>Performing simple tests - Carrying out simple tests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sponge, absorb, swell, non-absorbent, oil spill</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Explore the absorbency of different materials.</a:t>
                      </a:r>
                      <a:endParaRPr sz="550"/>
                    </a:p>
                  </a:txBody>
                  <a:tcPr marL="91450" marR="91450" marT="45725" marB="45725"/>
                </a:tc>
                <a:tc>
                  <a:txBody>
                    <a:bodyPr/>
                    <a:lstStyle/>
                    <a:p>
                      <a:pPr marL="0" marR="0" lvl="0" indent="0" algn="l" rtl="0">
                        <a:spcBef>
                          <a:spcPts val="0"/>
                        </a:spcBef>
                        <a:spcAft>
                          <a:spcPts val="0"/>
                        </a:spcAft>
                        <a:buNone/>
                      </a:pPr>
                      <a:r>
                        <a:rPr lang="en-GB" sz="550"/>
                        <a:t>Absorbency Test , A bowl or tub of water, Strips of the following materials (approximate 1cm x 10cm) - toilet paper, kitchen paper, white paper, craft paper, felt/ cloth, ruler, food colouring (optional), </a:t>
                      </a:r>
                      <a:r>
                        <a:rPr lang="en-GB" sz="550" i="1"/>
                        <a:t>Handout</a:t>
                      </a:r>
                      <a:endParaRPr sz="550"/>
                    </a:p>
                  </a:txBody>
                  <a:tcPr marL="91450" marR="91450" marT="45725" marB="45725"/>
                </a:tc>
                <a:tc>
                  <a:txBody>
                    <a:bodyPr/>
                    <a:lstStyle/>
                    <a:p>
                      <a:pPr marL="0" marR="0" lvl="0" indent="0" algn="l" rtl="0">
                        <a:lnSpc>
                          <a:spcPct val="100000"/>
                        </a:lnSpc>
                        <a:spcBef>
                          <a:spcPts val="0"/>
                        </a:spcBef>
                        <a:spcAft>
                          <a:spcPts val="0"/>
                        </a:spcAft>
                        <a:buClr>
                          <a:schemeClr val="dk1"/>
                        </a:buClr>
                        <a:buSzPts val="450"/>
                        <a:buFont typeface="Calibri"/>
                        <a:buNone/>
                      </a:pPr>
                      <a:r>
                        <a:rPr lang="en-GB" sz="550"/>
                        <a:t>To compare and group together a variety of everyday materials on the basis of their simple physical properties.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What is an oil spill? True or false: A wet sponge will absorb (soak up) more water than a dry sponge. True or false: An oil tanker is a type of boat that carries oil from one place to another over the oceans. Complete the statement: Cotton {{absorbs}} oil but not {{water}}. This is why it is a good fabric to use when soaking up oil spills in the {{ocean}}. Which of these is absorbent?</a:t>
                      </a:r>
                      <a:endParaRPr sz="550"/>
                    </a:p>
                  </a:txBody>
                  <a:tcPr marL="91450" marR="91450" marT="45725" marB="45725"/>
                </a:tc>
                <a:extLst>
                  <a:ext uri="{0D108BD9-81ED-4DB2-BD59-A6C34878D82A}">
                    <a16:rowId xmlns:a16="http://schemas.microsoft.com/office/drawing/2014/main" val="10005"/>
                  </a:ext>
                </a:extLst>
              </a:tr>
            </a:tbl>
          </a:graphicData>
        </a:graphic>
      </p:graphicFrame>
      <p:sp>
        <p:nvSpPr>
          <p:cNvPr id="148" name="Google Shape;148;p5"/>
          <p:cNvSpPr txBox="1"/>
          <p:nvPr/>
        </p:nvSpPr>
        <p:spPr>
          <a:xfrm>
            <a:off x="3497300" y="6487625"/>
            <a:ext cx="4660312"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1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6"/>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56" name="Google Shape;156;p6"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57" name="Google Shape;157;p6"/>
          <p:cNvSpPr txBox="1"/>
          <p:nvPr/>
        </p:nvSpPr>
        <p:spPr>
          <a:xfrm>
            <a:off x="166755" y="15064"/>
            <a:ext cx="2484783"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1 Uses of Everyday </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Materials</a:t>
            </a:r>
            <a:endParaRPr/>
          </a:p>
          <a:p>
            <a:pPr marL="0" marR="0" lvl="0" indent="0" algn="l" rtl="0">
              <a:spcBef>
                <a:spcPts val="0"/>
              </a:spcBef>
              <a:spcAft>
                <a:spcPts val="0"/>
              </a:spcAft>
              <a:buNone/>
            </a:pPr>
            <a:r>
              <a:rPr lang="en-GB" sz="1600" b="1">
                <a:solidFill>
                  <a:srgbClr val="009193"/>
                </a:solidFill>
                <a:latin typeface="Calibri"/>
                <a:ea typeface="Calibri"/>
                <a:cs typeface="Calibri"/>
                <a:sym typeface="Calibri"/>
              </a:rPr>
              <a:t> </a:t>
            </a:r>
            <a:endParaRPr/>
          </a:p>
        </p:txBody>
      </p:sp>
      <p:pic>
        <p:nvPicPr>
          <p:cNvPr id="158" name="Google Shape;158;p6" descr="A screenshot of a cell phone&#10;&#10;Description automatically generated"/>
          <p:cNvPicPr preferRelativeResize="0"/>
          <p:nvPr/>
        </p:nvPicPr>
        <p:blipFill rotWithShape="1">
          <a:blip r:embed="rId5">
            <a:alphaModFix/>
          </a:blip>
          <a:srcRect/>
          <a:stretch/>
        </p:blipFill>
        <p:spPr>
          <a:xfrm>
            <a:off x="371225" y="575950"/>
            <a:ext cx="2827075" cy="5845525"/>
          </a:xfrm>
          <a:prstGeom prst="rect">
            <a:avLst/>
          </a:prstGeom>
          <a:noFill/>
          <a:ln>
            <a:noFill/>
          </a:ln>
        </p:spPr>
      </p:pic>
      <p:graphicFrame>
        <p:nvGraphicFramePr>
          <p:cNvPr id="159" name="Google Shape;159;p6"/>
          <p:cNvGraphicFramePr/>
          <p:nvPr/>
        </p:nvGraphicFramePr>
        <p:xfrm>
          <a:off x="3497296" y="168167"/>
          <a:ext cx="7028975" cy="251460"/>
        </p:xfrm>
        <a:graphic>
          <a:graphicData uri="http://schemas.openxmlformats.org/drawingml/2006/table">
            <a:tbl>
              <a:tblPr>
                <a:noFill/>
                <a:tableStyleId>{E925C82E-00B4-48EE-9E2F-5369E6FD8987}</a:tableStyleId>
              </a:tblPr>
              <a:tblGrid>
                <a:gridCol w="769500">
                  <a:extLst>
                    <a:ext uri="{9D8B030D-6E8A-4147-A177-3AD203B41FA5}">
                      <a16:colId xmlns:a16="http://schemas.microsoft.com/office/drawing/2014/main" val="20000"/>
                    </a:ext>
                  </a:extLst>
                </a:gridCol>
                <a:gridCol w="665400">
                  <a:extLst>
                    <a:ext uri="{9D8B030D-6E8A-4147-A177-3AD203B41FA5}">
                      <a16:colId xmlns:a16="http://schemas.microsoft.com/office/drawing/2014/main" val="20001"/>
                    </a:ext>
                  </a:extLst>
                </a:gridCol>
                <a:gridCol w="611550">
                  <a:extLst>
                    <a:ext uri="{9D8B030D-6E8A-4147-A177-3AD203B41FA5}">
                      <a16:colId xmlns:a16="http://schemas.microsoft.com/office/drawing/2014/main" val="20002"/>
                    </a:ext>
                  </a:extLst>
                </a:gridCol>
                <a:gridCol w="1139000">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60" name="Google Shape;160;p6"/>
          <p:cNvGraphicFramePr/>
          <p:nvPr/>
        </p:nvGraphicFramePr>
        <p:xfrm>
          <a:off x="3497296" y="631823"/>
          <a:ext cx="7028975" cy="5789645"/>
        </p:xfrm>
        <a:graphic>
          <a:graphicData uri="http://schemas.openxmlformats.org/drawingml/2006/table">
            <a:tbl>
              <a:tblPr firstRow="1" bandRow="1">
                <a:noFill/>
                <a:tableStyleId>{60BE5BFF-659D-48E3-ACCA-4CF9AF4D2D9F}</a:tableStyleId>
              </a:tblPr>
              <a:tblGrid>
                <a:gridCol w="769900">
                  <a:extLst>
                    <a:ext uri="{9D8B030D-6E8A-4147-A177-3AD203B41FA5}">
                      <a16:colId xmlns:a16="http://schemas.microsoft.com/office/drawing/2014/main" val="20000"/>
                    </a:ext>
                  </a:extLst>
                </a:gridCol>
                <a:gridCol w="667275">
                  <a:extLst>
                    <a:ext uri="{9D8B030D-6E8A-4147-A177-3AD203B41FA5}">
                      <a16:colId xmlns:a16="http://schemas.microsoft.com/office/drawing/2014/main" val="20001"/>
                    </a:ext>
                  </a:extLst>
                </a:gridCol>
                <a:gridCol w="617850">
                  <a:extLst>
                    <a:ext uri="{9D8B030D-6E8A-4147-A177-3AD203B41FA5}">
                      <a16:colId xmlns:a16="http://schemas.microsoft.com/office/drawing/2014/main" val="20002"/>
                    </a:ext>
                  </a:extLst>
                </a:gridCol>
                <a:gridCol w="1136825">
                  <a:extLst>
                    <a:ext uri="{9D8B030D-6E8A-4147-A177-3AD203B41FA5}">
                      <a16:colId xmlns:a16="http://schemas.microsoft.com/office/drawing/2014/main" val="20003"/>
                    </a:ext>
                  </a:extLst>
                </a:gridCol>
                <a:gridCol w="1120350">
                  <a:extLst>
                    <a:ext uri="{9D8B030D-6E8A-4147-A177-3AD203B41FA5}">
                      <a16:colId xmlns:a16="http://schemas.microsoft.com/office/drawing/2014/main" val="20004"/>
                    </a:ext>
                  </a:extLst>
                </a:gridCol>
                <a:gridCol w="2716775">
                  <a:extLst>
                    <a:ext uri="{9D8B030D-6E8A-4147-A177-3AD203B41FA5}">
                      <a16:colId xmlns:a16="http://schemas.microsoft.com/office/drawing/2014/main" val="20005"/>
                    </a:ext>
                  </a:extLst>
                </a:gridCol>
              </a:tblGrid>
              <a:tr h="8207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magnet, magnetic force, pull, motor, microphone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Explore different materials to find out if they are magnetic.</a:t>
                      </a:r>
                      <a:endParaRPr sz="550" b="0"/>
                    </a:p>
                  </a:txBody>
                  <a:tcPr marL="91450" marR="91450" marT="45725" marB="45725"/>
                </a:tc>
                <a:tc>
                  <a:txBody>
                    <a:bodyPr/>
                    <a:lstStyle/>
                    <a:p>
                      <a:pPr marL="0" marR="0" lvl="0" indent="0" algn="l" rtl="0">
                        <a:spcBef>
                          <a:spcPts val="0"/>
                        </a:spcBef>
                        <a:spcAft>
                          <a:spcPts val="0"/>
                        </a:spcAft>
                        <a:buNone/>
                      </a:pPr>
                      <a:r>
                        <a:rPr lang="en-GB" sz="550" b="0"/>
                        <a:t>Magnets in Objects</a:t>
                      </a:r>
                      <a:br>
                        <a:rPr lang="en-GB" sz="550" b="0"/>
                      </a:br>
                      <a:r>
                        <a:rPr lang="en-GB" sz="550" b="0"/>
                        <a:t>Objects that contains magnets (optional)</a:t>
                      </a:r>
                      <a:br>
                        <a:rPr lang="en-GB" sz="550" b="0"/>
                      </a:br>
                      <a:r>
                        <a:rPr lang="en-GB" sz="550" b="0"/>
                        <a:t>Video</a:t>
                      </a:r>
                      <a:br>
                        <a:rPr lang="en-GB" sz="550" b="0"/>
                      </a:br>
                      <a:r>
                        <a:rPr lang="en-GB" sz="550" b="0" i="1"/>
                        <a:t>Handout</a:t>
                      </a:r>
                      <a:endParaRPr sz="550" b="0"/>
                    </a:p>
                  </a:txBody>
                  <a:tcPr marL="91450" marR="91450" marT="45725" marB="45725"/>
                </a:tc>
                <a:tc>
                  <a:txBody>
                    <a:bodyPr/>
                    <a:lstStyle/>
                    <a:p>
                      <a:pPr marL="0" marR="0" lvl="0" indent="0" algn="l" rtl="0">
                        <a:spcBef>
                          <a:spcPts val="0"/>
                        </a:spcBef>
                        <a:spcAft>
                          <a:spcPts val="0"/>
                        </a:spcAft>
                        <a:buNone/>
                      </a:pPr>
                      <a:r>
                        <a:rPr lang="en-GB" sz="550"/>
                        <a:t>To identify and name a variety of everyday materials, including wood, plastic, glass, metal, water, and rock.</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True or false: A paperclip is magnetic. True or false: A book is magnetic. True or false: Paper is magnetic. Which of these are magnets? Complete the statement: A horse can {{pull}} a cart.</a:t>
                      </a:r>
                      <a:endParaRPr sz="550"/>
                    </a:p>
                  </a:txBody>
                  <a:tcPr marL="91450" marR="91450" marT="45725" marB="45725"/>
                </a:tc>
                <a:extLst>
                  <a:ext uri="{0D108BD9-81ED-4DB2-BD59-A6C34878D82A}">
                    <a16:rowId xmlns:a16="http://schemas.microsoft.com/office/drawing/2014/main" val="10000"/>
                  </a:ext>
                </a:extLst>
              </a:tr>
              <a:tr h="8289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Observing closely using simple equipment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wood, plastic, paper, can, material</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Observe various items and describe them to understand what material they are made from.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Where Did It Come From? </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Five items (students choose)</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Handout</a:t>
                      </a:r>
                      <a:endParaRPr sz="550"/>
                    </a:p>
                    <a:p>
                      <a:pPr marL="0" marR="0" lvl="0" indent="0" algn="l" rtl="0">
                        <a:spcBef>
                          <a:spcPts val="0"/>
                        </a:spcBef>
                        <a:spcAft>
                          <a:spcPts val="0"/>
                        </a:spcAft>
                        <a:buNone/>
                      </a:pPr>
                      <a:endParaRPr sz="550" b="0"/>
                    </a:p>
                  </a:txBody>
                  <a:tcPr marL="91450" marR="91450" marT="45725" marB="45725"/>
                </a:tc>
                <a:tc>
                  <a:txBody>
                    <a:bodyPr/>
                    <a:lstStyle/>
                    <a:p>
                      <a:pPr marL="0" marR="0" lvl="0" indent="0" algn="l" rtl="0">
                        <a:spcBef>
                          <a:spcPts val="0"/>
                        </a:spcBef>
                        <a:spcAft>
                          <a:spcPts val="0"/>
                        </a:spcAft>
                        <a:buNone/>
                      </a:pPr>
                      <a:r>
                        <a:rPr lang="en-GB" sz="550"/>
                        <a:t>To describe the simple physical properties of a variety of everyday materials.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Recycling means to make something new out of things that have been used before. All materials come from nature, for example paper is made from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glass is made from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and metals are taken out of special types of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Which of these can be recycled? Trees are made of..? What things can you find in a can?</a:t>
                      </a:r>
                      <a:endParaRPr sz="550"/>
                    </a:p>
                  </a:txBody>
                  <a:tcPr marL="91450" marR="91450" marT="45725" marB="45725"/>
                </a:tc>
                <a:extLst>
                  <a:ext uri="{0D108BD9-81ED-4DB2-BD59-A6C34878D82A}">
                    <a16:rowId xmlns:a16="http://schemas.microsoft.com/office/drawing/2014/main" val="10001"/>
                  </a:ext>
                </a:extLst>
              </a:tr>
              <a:tr h="953550">
                <a:tc>
                  <a:txBody>
                    <a:bodyPr/>
                    <a:lstStyle/>
                    <a:p>
                      <a:pPr marL="0" marR="0" lvl="0" indent="0" algn="l" rtl="0">
                        <a:spcBef>
                          <a:spcPts val="0"/>
                        </a:spcBef>
                        <a:spcAft>
                          <a:spcPts val="0"/>
                        </a:spcAft>
                        <a:buNone/>
                      </a:pPr>
                      <a:r>
                        <a:rPr lang="en-GB" sz="550"/>
                        <a:t>Using ideas to suggest answers to questions. Using ideas to suggest answers to questions.</a:t>
                      </a:r>
                      <a:endParaRPr sz="550" b="0"/>
                    </a:p>
                  </a:txBody>
                  <a:tcPr marL="91450" marR="91450" marT="45725" marB="45725"/>
                </a:tc>
                <a:tc>
                  <a:txBody>
                    <a:bodyPr/>
                    <a:lstStyle/>
                    <a:p>
                      <a:pPr marL="0" marR="0" lvl="0" indent="0" algn="l" rtl="0">
                        <a:spcBef>
                          <a:spcPts val="0"/>
                        </a:spcBef>
                        <a:spcAft>
                          <a:spcPts val="0"/>
                        </a:spcAft>
                        <a:buNone/>
                      </a:pPr>
                      <a:r>
                        <a:rPr lang="en-GB" sz="550"/>
                        <a:t>material, property, fabric, metal, glass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Look at the Handout for examples of different objects and pick which material is best suited for the job.</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Which Material is Best</a:t>
                      </a:r>
                      <a:br>
                        <a:rPr lang="en-GB" sz="550" b="0"/>
                      </a:br>
                      <a:r>
                        <a:rPr lang="en-GB" sz="550" b="0" i="0">
                          <a:solidFill>
                            <a:schemeClr val="dk1"/>
                          </a:solidFill>
                          <a:latin typeface="Calibri"/>
                          <a:ea typeface="Calibri"/>
                          <a:cs typeface="Calibri"/>
                          <a:sym typeface="Calibri"/>
                        </a:rPr>
                        <a:t>Handout</a:t>
                      </a:r>
                      <a:br>
                        <a:rPr lang="en-GB" sz="550" b="0"/>
                      </a:br>
                      <a:r>
                        <a:rPr lang="en-GB" sz="550" b="0" i="1">
                          <a:solidFill>
                            <a:schemeClr val="dk1"/>
                          </a:solidFill>
                          <a:latin typeface="Calibri"/>
                          <a:ea typeface="Calibri"/>
                          <a:cs typeface="Calibri"/>
                          <a:sym typeface="Calibri"/>
                        </a:rPr>
                        <a:t>Mr Moody's Bad Day</a:t>
                      </a:r>
                      <a:br>
                        <a:rPr lang="en-GB" sz="550" b="0"/>
                      </a:br>
                      <a:r>
                        <a:rPr lang="en-GB" sz="550" b="0" i="0">
                          <a:solidFill>
                            <a:schemeClr val="dk1"/>
                          </a:solidFill>
                          <a:latin typeface="Calibri"/>
                          <a:ea typeface="Calibri"/>
                          <a:cs typeface="Calibri"/>
                          <a:sym typeface="Calibri"/>
                        </a:rPr>
                        <a:t>Video</a:t>
                      </a:r>
                      <a:endParaRPr sz="550" b="0"/>
                    </a:p>
                  </a:txBody>
                  <a:tcPr marL="91450" marR="91450" marT="45725" marB="45725"/>
                </a:tc>
                <a:tc>
                  <a:txBody>
                    <a:bodyPr/>
                    <a:lstStyle/>
                    <a:p>
                      <a:pPr marL="0" marR="0" lvl="0" indent="0" algn="l" rtl="0">
                        <a:spcBef>
                          <a:spcPts val="0"/>
                        </a:spcBef>
                        <a:spcAft>
                          <a:spcPts val="0"/>
                        </a:spcAft>
                        <a:buNone/>
                      </a:pPr>
                      <a:r>
                        <a:rPr lang="en-GB" sz="550"/>
                        <a:t>To describe the simple physical properties of a variety of everyday materials.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How many sides does a triangle have? True or false: A triangle is the strongest shape. Which of these would be a good material for a bridge? Complete the statement: A beam bridge is made of {{towers}} that have boards across them to make the road. Some {{bridges}} are over 2 thousand metres long! Who or what uses bridges?</a:t>
                      </a:r>
                      <a:endParaRPr sz="550"/>
                    </a:p>
                  </a:txBody>
                  <a:tcPr marL="91450" marR="91450" marT="45725" marB="45725"/>
                </a:tc>
                <a:extLst>
                  <a:ext uri="{0D108BD9-81ED-4DB2-BD59-A6C34878D82A}">
                    <a16:rowId xmlns:a16="http://schemas.microsoft.com/office/drawing/2014/main" val="10002"/>
                  </a:ext>
                </a:extLst>
              </a:tr>
              <a:tr h="99152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iron, non-magnetic, magnetic, steel, copper</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Testing magnetism</a:t>
                      </a:r>
                      <a:endParaRPr sz="550" b="0"/>
                    </a:p>
                  </a:txBody>
                  <a:tcPr marL="91450" marR="91450" marT="45725" marB="45725"/>
                </a:tc>
                <a:tc>
                  <a:txBody>
                    <a:bodyPr/>
                    <a:lstStyle/>
                    <a:p>
                      <a:pPr marL="0" marR="0" lvl="0" indent="0" algn="l" rtl="0">
                        <a:spcBef>
                          <a:spcPts val="0"/>
                        </a:spcBef>
                        <a:spcAft>
                          <a:spcPts val="0"/>
                        </a:spcAft>
                        <a:buNone/>
                      </a:pPr>
                      <a:r>
                        <a:rPr lang="en-GB" sz="550" b="0"/>
                        <a:t>Testing Magnetism, 1 magnet per child/pair, A selection of materials to test i.e. card, sponge, rubber etc. It is a good idea to include, paperclips, iron nails as examples of magnetic, materials but also include aluminium foil to show not all metals are magnetic. </a:t>
                      </a:r>
                      <a:r>
                        <a:rPr lang="en-GB" sz="550" b="0" i="1"/>
                        <a:t>Paperclip Challenge, </a:t>
                      </a:r>
                      <a:r>
                        <a:rPr lang="en-GB" sz="550" b="0"/>
                        <a:t>Horseshoe magnets, Paperclips</a:t>
                      </a:r>
                      <a:r>
                        <a:rPr lang="en-GB" sz="550" b="0" i="0"/>
                        <a:t>, </a:t>
                      </a:r>
                      <a:r>
                        <a:rPr lang="en-GB" sz="550" b="0" i="1"/>
                        <a:t>Handout</a:t>
                      </a:r>
                      <a:endParaRPr sz="550" b="0"/>
                    </a:p>
                  </a:txBody>
                  <a:tcPr marL="91450" marR="91450" marT="45725" marB="45725"/>
                </a:tc>
                <a:tc>
                  <a:txBody>
                    <a:bodyPr/>
                    <a:lstStyle/>
                    <a:p>
                      <a:pPr marL="0" marR="0" lvl="0" indent="0" algn="l" rtl="0">
                        <a:spcBef>
                          <a:spcPts val="0"/>
                        </a:spcBef>
                        <a:spcAft>
                          <a:spcPts val="0"/>
                        </a:spcAft>
                        <a:buNone/>
                      </a:pPr>
                      <a:r>
                        <a:rPr lang="en-GB" sz="550"/>
                        <a:t>To identify and name a variety of everyday materials, including wood, plastic, glass, metal, water, and rock.</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these objects are magnetic? Complete the statement: Some magnets are shaped like a {{horseshoe}}. True or false: All metal is magnetic. True or false: Some magnets are flat. True or false: Magnets can be used to pick up aluminium cans.</a:t>
                      </a:r>
                      <a:endParaRPr sz="550"/>
                    </a:p>
                  </a:txBody>
                  <a:tcPr marL="91450" marR="91450" marT="45725" marB="45725"/>
                </a:tc>
                <a:extLst>
                  <a:ext uri="{0D108BD9-81ED-4DB2-BD59-A6C34878D82A}">
                    <a16:rowId xmlns:a16="http://schemas.microsoft.com/office/drawing/2014/main" val="10003"/>
                  </a:ext>
                </a:extLst>
              </a:tr>
              <a:tr h="944050">
                <a:tc>
                  <a:txBody>
                    <a:bodyPr/>
                    <a:lstStyle/>
                    <a:p>
                      <a:pPr marL="0" marR="0" lvl="0" indent="0" algn="l" rtl="0">
                        <a:spcBef>
                          <a:spcPts val="0"/>
                        </a:spcBef>
                        <a:spcAft>
                          <a:spcPts val="0"/>
                        </a:spcAft>
                        <a:buNone/>
                      </a:pPr>
                      <a:r>
                        <a:rPr lang="en-GB" sz="550"/>
                        <a:t>Identifying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north pole, south pole, magnetic field, repel, attract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Does it make a difference if your needle has a greater strength of magnification?</a:t>
                      </a:r>
                      <a:endParaRPr sz="550" b="0"/>
                    </a:p>
                  </a:txBody>
                  <a:tcPr marL="91450" marR="91450" marT="45725" marB="45725"/>
                </a:tc>
                <a:tc>
                  <a:txBody>
                    <a:bodyPr/>
                    <a:lstStyle/>
                    <a:p>
                      <a:pPr marL="0" marR="0" lvl="0" indent="0" algn="l" rtl="0">
                        <a:spcBef>
                          <a:spcPts val="0"/>
                        </a:spcBef>
                        <a:spcAft>
                          <a:spcPts val="0"/>
                        </a:spcAft>
                        <a:buNone/>
                      </a:pPr>
                      <a:r>
                        <a:rPr lang="en-GB" sz="550" b="0"/>
                        <a:t>Observing Attraction and Repulsion</a:t>
                      </a:r>
                      <a:br>
                        <a:rPr lang="en-GB" sz="550" b="0"/>
                      </a:br>
                      <a:r>
                        <a:rPr lang="en-GB" sz="550" b="0"/>
                        <a:t>2 bar magnets per group</a:t>
                      </a:r>
                      <a:br>
                        <a:rPr lang="en-GB" sz="550" b="0"/>
                      </a:br>
                      <a:r>
                        <a:rPr lang="en-GB" sz="550" b="0"/>
                        <a:t>2 books per group</a:t>
                      </a:r>
                      <a:br>
                        <a:rPr lang="en-GB" sz="550" b="0"/>
                      </a:br>
                      <a:r>
                        <a:rPr lang="en-GB" sz="550" b="0"/>
                        <a:t>piece of string</a:t>
                      </a:r>
                      <a:br>
                        <a:rPr lang="en-GB" sz="550" b="0"/>
                      </a:br>
                      <a:r>
                        <a:rPr lang="en-GB" sz="550" b="0" i="1"/>
                        <a:t>Handout</a:t>
                      </a:r>
                      <a:endParaRPr sz="550" b="0"/>
                    </a:p>
                  </a:txBody>
                  <a:tcPr marL="91450" marR="91450" marT="45725" marB="45725"/>
                </a:tc>
                <a:tc>
                  <a:txBody>
                    <a:bodyPr/>
                    <a:lstStyle/>
                    <a:p>
                      <a:pPr marL="0" marR="0" lvl="0" indent="0" algn="l" rtl="0">
                        <a:spcBef>
                          <a:spcPts val="0"/>
                        </a:spcBef>
                        <a:spcAft>
                          <a:spcPts val="0"/>
                        </a:spcAft>
                        <a:buNone/>
                      </a:pPr>
                      <a:r>
                        <a:rPr lang="en-GB" sz="550"/>
                        <a:t>To identify and name a variety of everyday materials, including wood, plastic, glass. metal, water and rock.</a:t>
                      </a:r>
                      <a:endParaRPr sz="550"/>
                    </a:p>
                  </a:txBody>
                  <a:tcPr marL="91450" marR="91450" marT="45725" marB="45725"/>
                </a:tc>
                <a:tc>
                  <a:txBody>
                    <a:bodyPr/>
                    <a:lstStyle/>
                    <a:p>
                      <a:pPr marL="0" marR="0" lvl="0" indent="0" algn="l" rtl="0">
                        <a:spcBef>
                          <a:spcPts val="0"/>
                        </a:spcBef>
                        <a:spcAft>
                          <a:spcPts val="0"/>
                        </a:spcAft>
                        <a:buNone/>
                      </a:pPr>
                      <a:r>
                        <a:rPr lang="en-GB" sz="550">
                          <a:highlight>
                            <a:srgbClr val="FFFFFF"/>
                          </a:highlight>
                        </a:rPr>
                        <a:t>The north and {{south}} poles of a magnet will {{attract}} each other. Repel means to pull towards you. Magnets can be used to pick up metal objects. Some tools have magnets in them. When people get lost they use this to find their way.</a:t>
                      </a:r>
                      <a:endParaRPr sz="550"/>
                    </a:p>
                  </a:txBody>
                  <a:tcPr marL="91450" marR="91450" marT="45725" marB="45725"/>
                </a:tc>
                <a:extLst>
                  <a:ext uri="{0D108BD9-81ED-4DB2-BD59-A6C34878D82A}">
                    <a16:rowId xmlns:a16="http://schemas.microsoft.com/office/drawing/2014/main" val="10004"/>
                  </a:ext>
                </a:extLst>
              </a:tr>
              <a:tr h="1228975">
                <a:tc>
                  <a:txBody>
                    <a:bodyPr/>
                    <a:lstStyle/>
                    <a:p>
                      <a:pPr marL="0" marR="0" lvl="0" indent="0" algn="l" rtl="0">
                        <a:spcBef>
                          <a:spcPts val="0"/>
                        </a:spcBef>
                        <a:spcAft>
                          <a:spcPts val="0"/>
                        </a:spcAft>
                        <a:buNone/>
                      </a:pPr>
                      <a:r>
                        <a:rPr lang="en-GB" sz="550"/>
                        <a:t>Performing simple tests. Carrying out simple comparative tests.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suspension bridge, cable, man-made material, natural material, bamboo fibre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Using recycled materials, who can build the strongest bridge?</a:t>
                      </a:r>
                      <a:endParaRPr sz="550" b="0"/>
                    </a:p>
                  </a:txBody>
                  <a:tcPr marL="91450" marR="91450" marT="45725" marB="45725"/>
                </a:tc>
                <a:tc>
                  <a:txBody>
                    <a:bodyPr/>
                    <a:lstStyle/>
                    <a:p>
                      <a:pPr marL="0" marR="0" lvl="0" indent="0" algn="l" rtl="0">
                        <a:spcBef>
                          <a:spcPts val="0"/>
                        </a:spcBef>
                        <a:spcAft>
                          <a:spcPts val="0"/>
                        </a:spcAft>
                        <a:buNone/>
                      </a:pPr>
                      <a:r>
                        <a:rPr lang="en-GB" sz="550" b="0" i="1"/>
                        <a:t>Build a Bridge Challenge</a:t>
                      </a:r>
                      <a:br>
                        <a:rPr lang="en-GB" sz="550" b="0"/>
                      </a:br>
                      <a:r>
                        <a:rPr lang="en-GB" sz="550" b="0"/>
                        <a:t>Recycled / craft materials i.e.</a:t>
                      </a:r>
                      <a:br>
                        <a:rPr lang="en-GB" sz="550" b="0"/>
                      </a:br>
                      <a:r>
                        <a:rPr lang="en-GB" sz="550" b="0"/>
                        <a:t>Straws    </a:t>
                      </a:r>
                      <a:br>
                        <a:rPr lang="en-GB" sz="550" b="0"/>
                      </a:br>
                      <a:r>
                        <a:rPr lang="en-GB" sz="550" b="0"/>
                        <a:t>Sticky Tape    </a:t>
                      </a:r>
                      <a:br>
                        <a:rPr lang="en-GB" sz="550" b="0"/>
                      </a:br>
                      <a:r>
                        <a:rPr lang="en-GB" sz="550" b="0"/>
                        <a:t>Cardboard    </a:t>
                      </a:r>
                      <a:br>
                        <a:rPr lang="en-GB" sz="550" b="0"/>
                      </a:br>
                      <a:r>
                        <a:rPr lang="en-GB" sz="550" b="0"/>
                        <a:t>Pipe cleaners    </a:t>
                      </a:r>
                      <a:br>
                        <a:rPr lang="en-GB" sz="550" b="0"/>
                      </a:br>
                      <a:r>
                        <a:rPr lang="en-GB" sz="550" b="0"/>
                        <a:t>Books    </a:t>
                      </a:r>
                      <a:br>
                        <a:rPr lang="en-GB" sz="550" b="0"/>
                      </a:br>
                      <a:r>
                        <a:rPr lang="en-GB" sz="550" b="0"/>
                        <a:t>Weights or coins (must all be the same size)    Investigation sheet</a:t>
                      </a:r>
                      <a:br>
                        <a:rPr lang="en-GB" sz="550" b="0"/>
                      </a:br>
                      <a:r>
                        <a:rPr lang="en-GB" sz="550" b="0"/>
                        <a:t>Handout</a:t>
                      </a:r>
                      <a:endParaRPr sz="550" b="0"/>
                    </a:p>
                  </a:txBody>
                  <a:tcPr marL="91450" marR="91450" marT="45725" marB="45725"/>
                </a:tc>
                <a:tc>
                  <a:txBody>
                    <a:bodyPr/>
                    <a:lstStyle/>
                    <a:p>
                      <a:pPr marL="0" marR="0" lvl="0" indent="0" algn="l" rtl="0">
                        <a:spcBef>
                          <a:spcPts val="0"/>
                        </a:spcBef>
                        <a:spcAft>
                          <a:spcPts val="0"/>
                        </a:spcAft>
                        <a:buNone/>
                      </a:pPr>
                      <a:r>
                        <a:rPr lang="en-GB" sz="550"/>
                        <a:t>To describe the simple physical properties of a variety of everyday materials.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Name some natural materials (things made or taken from nature). True or false: Bamboo is a plant. Complete the statement: A suspension bridge has tall towers and lots of {{cables}} (like a thick rope) to help hold the road up. Cables are sometimes made of bamboo fibre but mostly made of steel, which is a human-made {{metal}}. Name 2 types of bridge. True or false: Steel is a human-made material.</a:t>
                      </a:r>
                      <a:endParaRPr sz="550"/>
                    </a:p>
                  </a:txBody>
                  <a:tcPr marL="91450" marR="91450" marT="45725" marB="45725"/>
                </a:tc>
                <a:extLst>
                  <a:ext uri="{0D108BD9-81ED-4DB2-BD59-A6C34878D82A}">
                    <a16:rowId xmlns:a16="http://schemas.microsoft.com/office/drawing/2014/main" val="10005"/>
                  </a:ext>
                </a:extLst>
              </a:tr>
            </a:tbl>
          </a:graphicData>
        </a:graphic>
      </p:graphicFrame>
      <p:sp>
        <p:nvSpPr>
          <p:cNvPr id="161" name="Google Shape;161;p6"/>
          <p:cNvSpPr txBox="1"/>
          <p:nvPr/>
        </p:nvSpPr>
        <p:spPr>
          <a:xfrm>
            <a:off x="3497300" y="6487625"/>
            <a:ext cx="4606734"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1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30" name="Google Shape;130;p4"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31" name="Google Shape;131;p4"/>
          <p:cNvSpPr txBox="1"/>
          <p:nvPr/>
        </p:nvSpPr>
        <p:spPr>
          <a:xfrm>
            <a:off x="166755" y="110761"/>
            <a:ext cx="25153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1 Seasonal Changes</a:t>
            </a:r>
            <a:endParaRPr/>
          </a:p>
          <a:p>
            <a:pPr marL="0" marR="0" lvl="0" indent="0" algn="l" rtl="0">
              <a:spcBef>
                <a:spcPts val="0"/>
              </a:spcBef>
              <a:spcAft>
                <a:spcPts val="0"/>
              </a:spcAft>
              <a:buNone/>
            </a:pPr>
            <a:endParaRPr sz="1800" b="1">
              <a:solidFill>
                <a:srgbClr val="009193"/>
              </a:solidFill>
              <a:latin typeface="Calibri"/>
              <a:ea typeface="Calibri"/>
              <a:cs typeface="Calibri"/>
              <a:sym typeface="Calibri"/>
            </a:endParaRPr>
          </a:p>
        </p:txBody>
      </p:sp>
      <p:pic>
        <p:nvPicPr>
          <p:cNvPr id="132" name="Google Shape;132;p4" descr="A screenshot of a cell phone&#10;&#10;Description automatically generated"/>
          <p:cNvPicPr preferRelativeResize="0"/>
          <p:nvPr/>
        </p:nvPicPr>
        <p:blipFill rotWithShape="1">
          <a:blip r:embed="rId5">
            <a:alphaModFix/>
          </a:blip>
          <a:srcRect/>
          <a:stretch/>
        </p:blipFill>
        <p:spPr>
          <a:xfrm>
            <a:off x="206511" y="554279"/>
            <a:ext cx="3048535" cy="5933339"/>
          </a:xfrm>
          <a:prstGeom prst="rect">
            <a:avLst/>
          </a:prstGeom>
          <a:noFill/>
          <a:ln>
            <a:noFill/>
          </a:ln>
        </p:spPr>
      </p:pic>
      <p:graphicFrame>
        <p:nvGraphicFramePr>
          <p:cNvPr id="133" name="Google Shape;133;p4"/>
          <p:cNvGraphicFramePr/>
          <p:nvPr/>
        </p:nvGraphicFramePr>
        <p:xfrm>
          <a:off x="3497296" y="168167"/>
          <a:ext cx="7028975" cy="251460"/>
        </p:xfrm>
        <a:graphic>
          <a:graphicData uri="http://schemas.openxmlformats.org/drawingml/2006/table">
            <a:tbl>
              <a:tblPr>
                <a:noFill/>
                <a:tableStyleId>{E925C82E-00B4-48EE-9E2F-5369E6FD8987}</a:tableStyleId>
              </a:tblPr>
              <a:tblGrid>
                <a:gridCol w="769500">
                  <a:extLst>
                    <a:ext uri="{9D8B030D-6E8A-4147-A177-3AD203B41FA5}">
                      <a16:colId xmlns:a16="http://schemas.microsoft.com/office/drawing/2014/main" val="20000"/>
                    </a:ext>
                  </a:extLst>
                </a:gridCol>
                <a:gridCol w="665400">
                  <a:extLst>
                    <a:ext uri="{9D8B030D-6E8A-4147-A177-3AD203B41FA5}">
                      <a16:colId xmlns:a16="http://schemas.microsoft.com/office/drawing/2014/main" val="20001"/>
                    </a:ext>
                  </a:extLst>
                </a:gridCol>
                <a:gridCol w="611550">
                  <a:extLst>
                    <a:ext uri="{9D8B030D-6E8A-4147-A177-3AD203B41FA5}">
                      <a16:colId xmlns:a16="http://schemas.microsoft.com/office/drawing/2014/main" val="20002"/>
                    </a:ext>
                  </a:extLst>
                </a:gridCol>
                <a:gridCol w="1139000">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34" name="Google Shape;134;p4"/>
          <p:cNvGraphicFramePr/>
          <p:nvPr/>
        </p:nvGraphicFramePr>
        <p:xfrm>
          <a:off x="3497296" y="574157"/>
          <a:ext cx="7028975" cy="5880600"/>
        </p:xfrm>
        <a:graphic>
          <a:graphicData uri="http://schemas.openxmlformats.org/drawingml/2006/table">
            <a:tbl>
              <a:tblPr firstRow="1" bandRow="1">
                <a:noFill/>
                <a:tableStyleId>{60BE5BFF-659D-48E3-ACCA-4CF9AF4D2D9F}</a:tableStyleId>
              </a:tblPr>
              <a:tblGrid>
                <a:gridCol w="769900">
                  <a:extLst>
                    <a:ext uri="{9D8B030D-6E8A-4147-A177-3AD203B41FA5}">
                      <a16:colId xmlns:a16="http://schemas.microsoft.com/office/drawing/2014/main" val="20000"/>
                    </a:ext>
                  </a:extLst>
                </a:gridCol>
                <a:gridCol w="667275">
                  <a:extLst>
                    <a:ext uri="{9D8B030D-6E8A-4147-A177-3AD203B41FA5}">
                      <a16:colId xmlns:a16="http://schemas.microsoft.com/office/drawing/2014/main" val="20001"/>
                    </a:ext>
                  </a:extLst>
                </a:gridCol>
                <a:gridCol w="617850">
                  <a:extLst>
                    <a:ext uri="{9D8B030D-6E8A-4147-A177-3AD203B41FA5}">
                      <a16:colId xmlns:a16="http://schemas.microsoft.com/office/drawing/2014/main" val="20002"/>
                    </a:ext>
                  </a:extLst>
                </a:gridCol>
                <a:gridCol w="1136825">
                  <a:extLst>
                    <a:ext uri="{9D8B030D-6E8A-4147-A177-3AD203B41FA5}">
                      <a16:colId xmlns:a16="http://schemas.microsoft.com/office/drawing/2014/main" val="20003"/>
                    </a:ext>
                  </a:extLst>
                </a:gridCol>
                <a:gridCol w="1120350">
                  <a:extLst>
                    <a:ext uri="{9D8B030D-6E8A-4147-A177-3AD203B41FA5}">
                      <a16:colId xmlns:a16="http://schemas.microsoft.com/office/drawing/2014/main" val="20004"/>
                    </a:ext>
                  </a:extLst>
                </a:gridCol>
                <a:gridCol w="2716775">
                  <a:extLst>
                    <a:ext uri="{9D8B030D-6E8A-4147-A177-3AD203B41FA5}">
                      <a16:colId xmlns:a16="http://schemas.microsoft.com/office/drawing/2014/main" val="20005"/>
                    </a:ext>
                  </a:extLst>
                </a:gridCol>
              </a:tblGrid>
              <a:tr h="980100">
                <a:tc>
                  <a:txBody>
                    <a:bodyPr/>
                    <a:lstStyle/>
                    <a:p>
                      <a:pPr marL="0" marR="0" lvl="0" indent="0" algn="l" rtl="0">
                        <a:spcBef>
                          <a:spcPts val="0"/>
                        </a:spcBef>
                        <a:spcAft>
                          <a:spcPts val="0"/>
                        </a:spcAft>
                        <a:buNone/>
                      </a:pPr>
                      <a:r>
                        <a:rPr lang="en-GB" sz="550"/>
                        <a:t>Using observations and ideas to suggest answers to questions.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weather, cloudy, rain, sunny, temperature</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Observe the changes which happen with solutions over a period of time. Weather forecasting.</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Weather Forecasters </a:t>
                      </a:r>
                      <a:endParaRPr sz="550"/>
                    </a:p>
                    <a:p>
                      <a:pPr marL="0" marR="0" lvl="0" indent="0" algn="l" rtl="0">
                        <a:spcBef>
                          <a:spcPts val="0"/>
                        </a:spcBef>
                        <a:spcAft>
                          <a:spcPts val="0"/>
                        </a:spcAft>
                        <a:buNone/>
                      </a:pPr>
                      <a:r>
                        <a:rPr lang="en-GB" sz="550" i="0">
                          <a:solidFill>
                            <a:schemeClr val="dk1"/>
                          </a:solidFill>
                        </a:rPr>
                        <a:t>Handout - page 1-2</a:t>
                      </a:r>
                      <a:endParaRPr sz="550"/>
                    </a:p>
                    <a:p>
                      <a:pPr marL="0" marR="0" lvl="0" indent="0" algn="l" rtl="0">
                        <a:spcBef>
                          <a:spcPts val="0"/>
                        </a:spcBef>
                        <a:spcAft>
                          <a:spcPts val="0"/>
                        </a:spcAft>
                        <a:buNone/>
                      </a:pPr>
                      <a:r>
                        <a:rPr lang="en-GB" sz="550" i="0">
                          <a:solidFill>
                            <a:schemeClr val="dk1"/>
                          </a:solidFill>
                        </a:rPr>
                        <a:t>Weather Detectives </a:t>
                      </a:r>
                      <a:endParaRPr sz="550"/>
                    </a:p>
                    <a:p>
                      <a:pPr marL="0" marR="0" lvl="0" indent="0" algn="l" rtl="0">
                        <a:spcBef>
                          <a:spcPts val="0"/>
                        </a:spcBef>
                        <a:spcAft>
                          <a:spcPts val="0"/>
                        </a:spcAft>
                        <a:buNone/>
                      </a:pPr>
                      <a:r>
                        <a:rPr lang="en-GB" sz="550" i="0">
                          <a:solidFill>
                            <a:schemeClr val="dk1"/>
                          </a:solidFill>
                        </a:rPr>
                        <a:t>Presentation video</a:t>
                      </a:r>
                      <a:br>
                        <a:rPr lang="en-GB" sz="550" i="0">
                          <a:solidFill>
                            <a:schemeClr val="dk1"/>
                          </a:solidFill>
                        </a:rPr>
                      </a:br>
                      <a:r>
                        <a:rPr lang="en-GB" sz="550" i="1">
                          <a:solidFill>
                            <a:schemeClr val="dk1"/>
                          </a:solidFill>
                        </a:rPr>
                        <a:t>Handout</a:t>
                      </a:r>
                      <a:r>
                        <a:rPr lang="en-GB" sz="550" i="0">
                          <a:solidFill>
                            <a:schemeClr val="dk1"/>
                          </a:solidFill>
                        </a:rPr>
                        <a:t>  - page 3-4 </a:t>
                      </a:r>
                      <a:endParaRPr sz="550"/>
                    </a:p>
                    <a:p>
                      <a:pPr marL="0" marR="0" lvl="0" indent="0" algn="l" rtl="0">
                        <a:spcBef>
                          <a:spcPts val="0"/>
                        </a:spcBef>
                        <a:spcAft>
                          <a:spcPts val="0"/>
                        </a:spcAft>
                        <a:buNone/>
                      </a:pPr>
                      <a:r>
                        <a:rPr lang="en-GB" sz="550" i="0">
                          <a:solidFill>
                            <a:schemeClr val="dk1"/>
                          </a:solidFill>
                        </a:rPr>
                        <a:t>scissors  </a:t>
                      </a:r>
                      <a:endParaRPr sz="550"/>
                    </a:p>
                    <a:p>
                      <a:pPr marL="0" marR="0" lvl="0" indent="0" algn="l" rtl="0">
                        <a:spcBef>
                          <a:spcPts val="0"/>
                        </a:spcBef>
                        <a:spcAft>
                          <a:spcPts val="0"/>
                        </a:spcAft>
                        <a:buNone/>
                      </a:pPr>
                      <a:r>
                        <a:rPr lang="en-GB" sz="550" i="0">
                          <a:solidFill>
                            <a:schemeClr val="dk1"/>
                          </a:solidFill>
                        </a:rPr>
                        <a:t>glue</a:t>
                      </a:r>
                      <a:endParaRPr sz="550"/>
                    </a:p>
                    <a:p>
                      <a:pPr marL="0" marR="0" lvl="0" indent="0" algn="l" rtl="0">
                        <a:spcBef>
                          <a:spcPts val="0"/>
                        </a:spcBef>
                        <a:spcAft>
                          <a:spcPts val="0"/>
                        </a:spcAft>
                        <a:buNone/>
                      </a:pPr>
                      <a:endParaRPr sz="550"/>
                    </a:p>
                  </a:txBody>
                  <a:tcPr marL="91450" marR="91450" marT="45725" marB="45725"/>
                </a:tc>
                <a:tc>
                  <a:txBody>
                    <a:bodyPr/>
                    <a:lstStyle/>
                    <a:p>
                      <a:pPr marL="0" marR="0" lvl="0" indent="0" algn="l" rtl="0">
                        <a:spcBef>
                          <a:spcPts val="0"/>
                        </a:spcBef>
                        <a:spcAft>
                          <a:spcPts val="0"/>
                        </a:spcAft>
                        <a:buNone/>
                      </a:pPr>
                      <a:r>
                        <a:rPr lang="en-GB" sz="550"/>
                        <a:t>Observe changes across the four seasons, and observe and describe weather associated with the seasons and how the day varies.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What does the expression 'it's raining cats and dogs' mean? What two types of weather must be happening at the same time for a rainbow appear in the sky? In hot weather you need to wear a sun hat, {{sunglasses}} and sun {{cream}}. These protect you from getting {{burnt}} by the Sun. Name some reasons why we need rain? What is rain?</a:t>
                      </a:r>
                      <a:endParaRPr sz="550"/>
                    </a:p>
                  </a:txBody>
                  <a:tcPr marL="91450" marR="91450" marT="45725" marB="45725"/>
                </a:tc>
                <a:extLst>
                  <a:ext uri="{0D108BD9-81ED-4DB2-BD59-A6C34878D82A}">
                    <a16:rowId xmlns:a16="http://schemas.microsoft.com/office/drawing/2014/main" val="10000"/>
                  </a:ext>
                </a:extLst>
              </a:tr>
              <a:tr h="980100">
                <a:tc>
                  <a:txBody>
                    <a:bodyPr/>
                    <a:lstStyle/>
                    <a:p>
                      <a:pPr marL="0" marR="0" lvl="0" indent="0" algn="l" rtl="0">
                        <a:spcBef>
                          <a:spcPts val="0"/>
                        </a:spcBef>
                        <a:spcAft>
                          <a:spcPts val="0"/>
                        </a:spcAft>
                        <a:buNone/>
                      </a:pPr>
                      <a:r>
                        <a:rPr lang="en-GB" sz="550" i="0">
                          <a:solidFill>
                            <a:schemeClr val="dk1"/>
                          </a:solidFill>
                        </a:rPr>
                        <a:t>Using observations and ideas to suggest answers to questions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cloud, droplet, sky, sleet, flood</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Create your own rain dance!</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Instruments i.e. rain stick, beads/rice in a tube</a:t>
                      </a:r>
                      <a:endParaRPr sz="550"/>
                    </a:p>
                  </a:txBody>
                  <a:tcPr marL="91450" marR="91450" marT="45725" marB="45725"/>
                </a:tc>
                <a:tc>
                  <a:txBody>
                    <a:bodyPr/>
                    <a:lstStyle/>
                    <a:p>
                      <a:pPr marL="0" marR="0" lvl="0" indent="0" algn="l" rtl="0">
                        <a:spcBef>
                          <a:spcPts val="0"/>
                        </a:spcBef>
                        <a:spcAft>
                          <a:spcPts val="0"/>
                        </a:spcAft>
                        <a:buNone/>
                      </a:pPr>
                      <a:r>
                        <a:rPr lang="en-GB" sz="550"/>
                        <a:t>Observe changes across the four seasons, and observe and describe weather associated with the seasons and how the day varies.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True or false: Clouds are made of big drops of water or ice. When there are a lot of clouds about and they are mostly grey, what do you think is on its way? Which of these would you use in rainy weather and which would you use in sunny weather? Why is it a good idea to collect rainwater in a big tub called a water butt in the garden? Complete the statement: Clouds are a collection of tiny {{water}} droplets that have joined together in the {{sky}}. They are all sorts of shapes and {{colours}}.</a:t>
                      </a:r>
                      <a:endParaRPr sz="550"/>
                    </a:p>
                  </a:txBody>
                  <a:tcPr marL="91450" marR="91450" marT="45725" marB="45725"/>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i="0">
                          <a:solidFill>
                            <a:schemeClr val="dk1"/>
                          </a:solidFill>
                        </a:rPr>
                        <a:t>Using observations and ideas to suggest answers to questions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snow, blizzard, flurry, hail, ice</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Match the cold weather and make a cold weather collage!</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Match the Cold Weather </a:t>
                      </a:r>
                      <a:endParaRPr sz="550"/>
                    </a:p>
                    <a:p>
                      <a:pPr marL="0" marR="0" lvl="0" indent="0" algn="l" rtl="0">
                        <a:spcBef>
                          <a:spcPts val="0"/>
                        </a:spcBef>
                        <a:spcAft>
                          <a:spcPts val="0"/>
                        </a:spcAft>
                        <a:buNone/>
                      </a:pPr>
                      <a:r>
                        <a:rPr lang="en-GB" sz="550" i="0">
                          <a:solidFill>
                            <a:schemeClr val="dk1"/>
                          </a:solidFill>
                        </a:rPr>
                        <a:t>Handout</a:t>
                      </a:r>
                      <a:br>
                        <a:rPr lang="en-GB" sz="550" i="0">
                          <a:solidFill>
                            <a:schemeClr val="dk1"/>
                          </a:solidFill>
                        </a:rPr>
                      </a:br>
                      <a:r>
                        <a:rPr lang="en-GB" sz="550" i="0">
                          <a:solidFill>
                            <a:schemeClr val="dk1"/>
                          </a:solidFill>
                        </a:rPr>
                        <a:t>Cold Weather Collage </a:t>
                      </a:r>
                      <a:endParaRPr sz="550"/>
                    </a:p>
                    <a:p>
                      <a:pPr marL="0" marR="0" lvl="0" indent="0" algn="l" rtl="0">
                        <a:spcBef>
                          <a:spcPts val="0"/>
                        </a:spcBef>
                        <a:spcAft>
                          <a:spcPts val="0"/>
                        </a:spcAft>
                        <a:buNone/>
                      </a:pPr>
                      <a:r>
                        <a:rPr lang="en-GB" sz="550" i="0">
                          <a:solidFill>
                            <a:schemeClr val="dk1"/>
                          </a:solidFill>
                        </a:rPr>
                        <a:t>craft materials  </a:t>
                      </a:r>
                      <a:endParaRPr sz="550"/>
                    </a:p>
                    <a:p>
                      <a:pPr marL="0" marR="0" lvl="0" indent="0" algn="l" rtl="0">
                        <a:spcBef>
                          <a:spcPts val="0"/>
                        </a:spcBef>
                        <a:spcAft>
                          <a:spcPts val="0"/>
                        </a:spcAft>
                        <a:buNone/>
                      </a:pPr>
                      <a:r>
                        <a:rPr lang="en-GB" sz="550" i="0">
                          <a:solidFill>
                            <a:schemeClr val="dk1"/>
                          </a:solidFill>
                        </a:rPr>
                        <a:t>bubble wrap  </a:t>
                      </a:r>
                      <a:endParaRPr sz="550"/>
                    </a:p>
                    <a:p>
                      <a:pPr marL="0" marR="0" lvl="0" indent="0" algn="l" rtl="0">
                        <a:spcBef>
                          <a:spcPts val="0"/>
                        </a:spcBef>
                        <a:spcAft>
                          <a:spcPts val="0"/>
                        </a:spcAft>
                        <a:buNone/>
                      </a:pPr>
                      <a:r>
                        <a:rPr lang="en-GB" sz="550" i="0">
                          <a:solidFill>
                            <a:schemeClr val="dk1"/>
                          </a:solidFill>
                        </a:rPr>
                        <a:t>cotton wool  </a:t>
                      </a:r>
                      <a:endParaRPr sz="550"/>
                    </a:p>
                    <a:p>
                      <a:pPr marL="0" marR="0" lvl="0" indent="0" algn="l" rtl="0">
                        <a:spcBef>
                          <a:spcPts val="0"/>
                        </a:spcBef>
                        <a:spcAft>
                          <a:spcPts val="0"/>
                        </a:spcAft>
                        <a:buNone/>
                      </a:pPr>
                      <a:r>
                        <a:rPr lang="en-GB" sz="550" i="0">
                          <a:solidFill>
                            <a:schemeClr val="dk1"/>
                          </a:solidFill>
                        </a:rPr>
                        <a:t>glue  </a:t>
                      </a:r>
                      <a:endParaRPr sz="550"/>
                    </a:p>
                    <a:p>
                      <a:pPr marL="0" marR="0" lvl="0" indent="0" algn="l" rtl="0">
                        <a:spcBef>
                          <a:spcPts val="0"/>
                        </a:spcBef>
                        <a:spcAft>
                          <a:spcPts val="0"/>
                        </a:spcAft>
                        <a:buNone/>
                      </a:pPr>
                      <a:r>
                        <a:rPr lang="en-GB" sz="550" i="0">
                          <a:solidFill>
                            <a:schemeClr val="dk1"/>
                          </a:solidFill>
                        </a:rPr>
                        <a:t>scissors  </a:t>
                      </a:r>
                      <a:endParaRPr sz="550"/>
                    </a:p>
                    <a:p>
                      <a:pPr marL="0" marR="0" lvl="0" indent="0" algn="l" rtl="0">
                        <a:spcBef>
                          <a:spcPts val="0"/>
                        </a:spcBef>
                        <a:spcAft>
                          <a:spcPts val="0"/>
                        </a:spcAft>
                        <a:buNone/>
                      </a:pPr>
                      <a:r>
                        <a:rPr lang="en-GB" sz="550" i="0">
                          <a:solidFill>
                            <a:schemeClr val="dk1"/>
                          </a:solidFill>
                        </a:rPr>
                        <a:t>colour pens/pencils</a:t>
                      </a:r>
                      <a:endParaRPr sz="550"/>
                    </a:p>
                  </a:txBody>
                  <a:tcPr marL="91450" marR="91450" marT="45725" marB="45725"/>
                </a:tc>
                <a:tc>
                  <a:txBody>
                    <a:bodyPr/>
                    <a:lstStyle/>
                    <a:p>
                      <a:pPr marL="0" marR="0" lvl="0" indent="0" algn="l" rtl="0">
                        <a:spcBef>
                          <a:spcPts val="0"/>
                        </a:spcBef>
                        <a:spcAft>
                          <a:spcPts val="0"/>
                        </a:spcAft>
                        <a:buNone/>
                      </a:pPr>
                      <a:r>
                        <a:rPr lang="en-GB" sz="550"/>
                        <a:t>Observe changes across the four seasons, and observe and describe weather associated with the seasons and how the day varies.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A very windy snowstorm with lots of snow is called a..? Which of these clothes are suitable for a snowy day? Complete the statement: Hailstones are made in very high clouds where the air is {{very cold}}. The water in the clouds {{freezes}} and makes hailstones. Hailstones can fall during a cold Winter or during a {{thunderstorm}}. True or false: People called Inuit sometimes build little houses out of ice and snow called igloos. Every snowflake is..?</a:t>
                      </a:r>
                      <a:endParaRPr sz="550"/>
                    </a:p>
                  </a:txBody>
                  <a:tcPr marL="91450" marR="91450" marT="45725" marB="45725"/>
                </a:tc>
                <a:extLst>
                  <a:ext uri="{0D108BD9-81ED-4DB2-BD59-A6C34878D82A}">
                    <a16:rowId xmlns:a16="http://schemas.microsoft.com/office/drawing/2014/main" val="10002"/>
                  </a:ext>
                </a:extLst>
              </a:tr>
              <a:tr h="980100">
                <a:tc>
                  <a:txBody>
                    <a:bodyPr/>
                    <a:lstStyle/>
                    <a:p>
                      <a:pPr marL="0" marR="0" lvl="0" indent="0" algn="l" rtl="0">
                        <a:spcBef>
                          <a:spcPts val="0"/>
                        </a:spcBef>
                        <a:spcAft>
                          <a:spcPts val="0"/>
                        </a:spcAft>
                        <a:buNone/>
                      </a:pPr>
                      <a:r>
                        <a:rPr lang="en-GB" sz="550" i="0">
                          <a:solidFill>
                            <a:schemeClr val="dk1"/>
                          </a:solidFill>
                        </a:rPr>
                        <a:t>Performing simple tests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thunderstorm, thunder, lightning, safety, shelter</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Weather role play!</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Suitable space for role-play activity</a:t>
                      </a:r>
                      <a:endParaRPr sz="550"/>
                    </a:p>
                  </a:txBody>
                  <a:tcPr marL="91450" marR="91450" marT="45725" marB="45725"/>
                </a:tc>
                <a:tc>
                  <a:txBody>
                    <a:bodyPr/>
                    <a:lstStyle/>
                    <a:p>
                      <a:pPr marL="0" marR="0" lvl="0" indent="0" algn="l" rtl="0">
                        <a:lnSpc>
                          <a:spcPct val="100000"/>
                        </a:lnSpc>
                        <a:spcBef>
                          <a:spcPts val="0"/>
                        </a:spcBef>
                        <a:spcAft>
                          <a:spcPts val="0"/>
                        </a:spcAft>
                        <a:buClr>
                          <a:srgbClr val="000000"/>
                        </a:buClr>
                        <a:buSzPts val="600"/>
                        <a:buFont typeface="Calibri"/>
                        <a:buNone/>
                      </a:pPr>
                      <a:r>
                        <a:rPr lang="en-GB" sz="550">
                          <a:solidFill>
                            <a:srgbClr val="000000"/>
                          </a:solidFill>
                        </a:rPr>
                        <a:t>Observe changes across the four seasons, and observe and describe weather associated with the seasons and how the day varies.</a:t>
                      </a:r>
                      <a:endParaRPr sz="550" i="0" u="none" strike="noStrike" cap="none">
                        <a:solidFill>
                          <a:srgbClr val="000000"/>
                        </a:solidFill>
                      </a:endParaRPr>
                    </a:p>
                  </a:txBody>
                  <a:tcPr marL="91450" marR="91450" marT="45725" marB="45725"/>
                </a:tc>
                <a:tc>
                  <a:txBody>
                    <a:bodyPr/>
                    <a:lstStyle/>
                    <a:p>
                      <a:pPr marL="0" marR="0" lvl="0" indent="0" algn="l" rtl="0">
                        <a:spcBef>
                          <a:spcPts val="0"/>
                        </a:spcBef>
                        <a:spcAft>
                          <a:spcPts val="0"/>
                        </a:spcAft>
                        <a:buNone/>
                      </a:pPr>
                      <a:r>
                        <a:rPr lang="en-GB" sz="550">
                          <a:highlight>
                            <a:srgbClr val="FFFFFF"/>
                          </a:highlight>
                        </a:rPr>
                        <a:t>Thunderstorms may also bring hail. From these pictures, what is and is not a thunderstorm?Hailstones are frozen balls of {{ice}} which fall sometimes during a thunderstorm. The clouds would be very {{cold}} to produce hail. Hailstones can be as small as {{peas}} or even as large as golf balls! What is thunder? Where is it safe to go during a thunderstorm?</a:t>
                      </a:r>
                      <a:endParaRPr sz="550"/>
                    </a:p>
                  </a:txBody>
                  <a:tcPr marL="91450" marR="91450" marT="45725" marB="45725"/>
                </a:tc>
                <a:extLst>
                  <a:ext uri="{0D108BD9-81ED-4DB2-BD59-A6C34878D82A}">
                    <a16:rowId xmlns:a16="http://schemas.microsoft.com/office/drawing/2014/main" val="10003"/>
                  </a:ext>
                </a:extLst>
              </a:tr>
              <a:tr h="980100">
                <a:tc>
                  <a:txBody>
                    <a:bodyPr/>
                    <a:lstStyle/>
                    <a:p>
                      <a:pPr marL="0" marR="0" lvl="0" indent="0" algn="l" rtl="0">
                        <a:spcBef>
                          <a:spcPts val="0"/>
                        </a:spcBef>
                        <a:spcAft>
                          <a:spcPts val="0"/>
                        </a:spcAft>
                        <a:buNone/>
                      </a:pPr>
                      <a:r>
                        <a:rPr lang="en-GB" sz="550" i="0">
                          <a:solidFill>
                            <a:schemeClr val="dk1"/>
                          </a:solidFill>
                        </a:rPr>
                        <a:t>Gathering and recording data to help in answering questions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desert, rainforest, temperate, affect, humidity</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Build a weather vane.</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Wind Vane, Paper plates,   </a:t>
                      </a:r>
                      <a:br>
                        <a:rPr lang="en-GB" sz="550" i="0">
                          <a:solidFill>
                            <a:schemeClr val="dk1"/>
                          </a:solidFill>
                        </a:rPr>
                      </a:br>
                      <a:r>
                        <a:rPr lang="en-GB" sz="550" i="0">
                          <a:solidFill>
                            <a:schemeClr val="dk1"/>
                          </a:solidFill>
                        </a:rPr>
                        <a:t>Scissors, Cardboard, Straw, Straight pin, Pencil with eraser, Modelling clay, Glue   </a:t>
                      </a:r>
                      <a:br>
                        <a:rPr lang="en-GB" sz="550" i="0">
                          <a:solidFill>
                            <a:schemeClr val="dk1"/>
                          </a:solidFill>
                        </a:rPr>
                      </a:br>
                      <a:r>
                        <a:rPr lang="en-GB" sz="550" i="0">
                          <a:solidFill>
                            <a:schemeClr val="dk1"/>
                          </a:solidFill>
                        </a:rPr>
                        <a:t>Compass (could be a physical one or a electronically generated one - for instance, on a tablet), Crayons, pencils, pens, Handout</a:t>
                      </a:r>
                      <a:endParaRPr sz="550"/>
                    </a:p>
                  </a:txBody>
                  <a:tcPr marL="91450" marR="91450" marT="45725" marB="45725"/>
                </a:tc>
                <a:tc>
                  <a:txBody>
                    <a:bodyPr/>
                    <a:lstStyle/>
                    <a:p>
                      <a:pPr marL="0" marR="0" lvl="0" indent="0" algn="l" rtl="0">
                        <a:lnSpc>
                          <a:spcPct val="100000"/>
                        </a:lnSpc>
                        <a:spcBef>
                          <a:spcPts val="0"/>
                        </a:spcBef>
                        <a:spcAft>
                          <a:spcPts val="0"/>
                        </a:spcAft>
                        <a:buClr>
                          <a:srgbClr val="000000"/>
                        </a:buClr>
                        <a:buSzPts val="600"/>
                        <a:buFont typeface="Calibri"/>
                        <a:buNone/>
                      </a:pPr>
                      <a:r>
                        <a:rPr lang="en-GB" sz="550">
                          <a:solidFill>
                            <a:srgbClr val="000000"/>
                          </a:solidFill>
                        </a:rPr>
                        <a:t>Observe changes across the four seasons, and observe and describe weather associated with the seasons and how day length varies.</a:t>
                      </a:r>
                      <a:endParaRPr sz="550" i="0" u="none" strike="noStrike" cap="none">
                        <a:solidFill>
                          <a:srgbClr val="000000"/>
                        </a:solidFill>
                      </a:endParaRPr>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When the {{Sun}} rises it affects everything it shines on. The air gets {{warmer}} and the temperature goes up. What can you use to measure the temperature outside (how hot or cold it is)? What is a desert? True or false: Rainforests are hot and wet places. When the air is hot and wet this is called humidity. Which of these things moves in a little wind?</a:t>
                      </a:r>
                      <a:endParaRPr sz="550"/>
                    </a:p>
                  </a:txBody>
                  <a:tcPr marL="91450" marR="91450" marT="45725" marB="45725"/>
                </a:tc>
                <a:extLst>
                  <a:ext uri="{0D108BD9-81ED-4DB2-BD59-A6C34878D82A}">
                    <a16:rowId xmlns:a16="http://schemas.microsoft.com/office/drawing/2014/main" val="10004"/>
                  </a:ext>
                </a:extLst>
              </a:tr>
              <a:tr h="980100">
                <a:tc>
                  <a:txBody>
                    <a:bodyPr/>
                    <a:lstStyle/>
                    <a:p>
                      <a:pPr marL="0" marR="0" lvl="0" indent="0" algn="l" rtl="0">
                        <a:spcBef>
                          <a:spcPts val="0"/>
                        </a:spcBef>
                        <a:spcAft>
                          <a:spcPts val="0"/>
                        </a:spcAft>
                        <a:buNone/>
                      </a:pPr>
                      <a:r>
                        <a:rPr lang="en-GB" sz="550" i="0">
                          <a:solidFill>
                            <a:schemeClr val="dk1"/>
                          </a:solidFill>
                        </a:rPr>
                        <a:t>Using observations and ideas to suggest answers to questions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Spring, Summer, Autumn, Winter, seasons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Make a tree of all seasons.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Tree of Four Seasons</a:t>
                      </a:r>
                      <a:endParaRPr sz="550"/>
                    </a:p>
                    <a:p>
                      <a:pPr marL="0" marR="0" lvl="0" indent="0" algn="l" rtl="0">
                        <a:spcBef>
                          <a:spcPts val="0"/>
                        </a:spcBef>
                        <a:spcAft>
                          <a:spcPts val="0"/>
                        </a:spcAft>
                        <a:buNone/>
                      </a:pPr>
                      <a:r>
                        <a:rPr lang="en-GB" sz="550" i="0">
                          <a:solidFill>
                            <a:schemeClr val="dk1"/>
                          </a:solidFill>
                        </a:rPr>
                        <a:t>Two copies of the Handout</a:t>
                      </a:r>
                      <a:endParaRPr sz="550"/>
                    </a:p>
                    <a:p>
                      <a:pPr marL="0" marR="0" lvl="0" indent="0" algn="l" rtl="0">
                        <a:spcBef>
                          <a:spcPts val="0"/>
                        </a:spcBef>
                        <a:spcAft>
                          <a:spcPts val="0"/>
                        </a:spcAft>
                        <a:buNone/>
                      </a:pPr>
                      <a:r>
                        <a:rPr lang="en-GB" sz="550" i="0">
                          <a:solidFill>
                            <a:schemeClr val="dk1"/>
                          </a:solidFill>
                        </a:rPr>
                        <a:t>Scissors, Crayons or colouring pencils, Dressing for the Season, Paper, Colouring pencils or pens, Magazine or catalogue clippings (clothes from different seasons)</a:t>
                      </a:r>
                      <a:endParaRPr sz="550"/>
                    </a:p>
                    <a:p>
                      <a:pPr marL="0" marR="0" lvl="0" indent="0" algn="l" rtl="0">
                        <a:spcBef>
                          <a:spcPts val="0"/>
                        </a:spcBef>
                        <a:spcAft>
                          <a:spcPts val="0"/>
                        </a:spcAft>
                        <a:buNone/>
                      </a:pPr>
                      <a:r>
                        <a:rPr lang="en-GB" sz="550" i="0">
                          <a:solidFill>
                            <a:schemeClr val="dk1"/>
                          </a:solidFill>
                        </a:rPr>
                        <a:t>Scissors</a:t>
                      </a:r>
                      <a:endParaRPr sz="550"/>
                    </a:p>
                  </a:txBody>
                  <a:tcPr marL="91450" marR="91450" marT="45725" marB="45725"/>
                </a:tc>
                <a:tc>
                  <a:txBody>
                    <a:bodyPr/>
                    <a:lstStyle/>
                    <a:p>
                      <a:pPr marL="0" marR="0" lvl="0" indent="0" algn="l" rtl="0">
                        <a:spcBef>
                          <a:spcPts val="0"/>
                        </a:spcBef>
                        <a:spcAft>
                          <a:spcPts val="0"/>
                        </a:spcAft>
                        <a:buNone/>
                      </a:pPr>
                      <a:r>
                        <a:rPr lang="en-GB" sz="550"/>
                        <a:t>Observe changes across the four seasons.</a:t>
                      </a:r>
                      <a:endParaRPr sz="550"/>
                    </a:p>
                  </a:txBody>
                  <a:tcPr marL="91450" marR="91450" marT="45725" marB="45725"/>
                </a:tc>
                <a:tc>
                  <a:txBody>
                    <a:bodyPr/>
                    <a:lstStyle/>
                    <a:p>
                      <a:pPr marL="0" marR="0" lvl="0" indent="0" algn="l" rtl="0">
                        <a:spcBef>
                          <a:spcPts val="0"/>
                        </a:spcBef>
                        <a:spcAft>
                          <a:spcPts val="0"/>
                        </a:spcAft>
                        <a:buNone/>
                      </a:pPr>
                      <a:r>
                        <a:rPr lang="en-GB" sz="550" i="0">
                          <a:solidFill>
                            <a:schemeClr val="dk1"/>
                          </a:solidFill>
                        </a:rPr>
                        <a:t>Name the four seasons of the year. Which is the coldest season of the year in the UK? Which pictures were taken in the Spring in the UK, and which were taken in Winter of the UK. True or false: There are some parts of the world in which it never snows. True or false: Earth takes one month to go around the Sun.</a:t>
                      </a:r>
                      <a:endParaRPr sz="550"/>
                    </a:p>
                  </a:txBody>
                  <a:tcPr marL="91450" marR="91450" marT="45725" marB="45725"/>
                </a:tc>
                <a:extLst>
                  <a:ext uri="{0D108BD9-81ED-4DB2-BD59-A6C34878D82A}">
                    <a16:rowId xmlns:a16="http://schemas.microsoft.com/office/drawing/2014/main" val="10005"/>
                  </a:ext>
                </a:extLst>
              </a:tr>
            </a:tbl>
          </a:graphicData>
        </a:graphic>
      </p:graphicFrame>
      <p:sp>
        <p:nvSpPr>
          <p:cNvPr id="135" name="Google Shape;135;p4"/>
          <p:cNvSpPr txBox="1"/>
          <p:nvPr/>
        </p:nvSpPr>
        <p:spPr>
          <a:xfrm>
            <a:off x="3497300" y="6487625"/>
            <a:ext cx="4684124"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1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04" name="Google Shape;104;p2"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05" name="Google Shape;105;p2"/>
          <p:cNvSpPr txBox="1"/>
          <p:nvPr/>
        </p:nvSpPr>
        <p:spPr>
          <a:xfrm>
            <a:off x="166755" y="15064"/>
            <a:ext cx="290444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1 Introduction to Plants</a:t>
            </a:r>
            <a:endParaRPr/>
          </a:p>
          <a:p>
            <a:pPr marL="0" marR="0" lvl="0" indent="0" algn="l" rtl="0">
              <a:spcBef>
                <a:spcPts val="0"/>
              </a:spcBef>
              <a:spcAft>
                <a:spcPts val="0"/>
              </a:spcAft>
              <a:buNone/>
            </a:pPr>
            <a:endParaRPr sz="1500" b="1">
              <a:solidFill>
                <a:srgbClr val="009193"/>
              </a:solidFill>
              <a:latin typeface="Calibri"/>
              <a:ea typeface="Calibri"/>
              <a:cs typeface="Calibri"/>
              <a:sym typeface="Calibri"/>
            </a:endParaRPr>
          </a:p>
        </p:txBody>
      </p:sp>
      <p:pic>
        <p:nvPicPr>
          <p:cNvPr id="106" name="Google Shape;106;p2"/>
          <p:cNvPicPr preferRelativeResize="0"/>
          <p:nvPr/>
        </p:nvPicPr>
        <p:blipFill>
          <a:blip r:embed="rId5">
            <a:alphaModFix/>
          </a:blip>
          <a:stretch>
            <a:fillRect/>
          </a:stretch>
        </p:blipFill>
        <p:spPr>
          <a:xfrm>
            <a:off x="328200" y="419625"/>
            <a:ext cx="2949925" cy="6125600"/>
          </a:xfrm>
          <a:prstGeom prst="rect">
            <a:avLst/>
          </a:prstGeom>
          <a:noFill/>
          <a:ln>
            <a:noFill/>
          </a:ln>
        </p:spPr>
      </p:pic>
      <p:graphicFrame>
        <p:nvGraphicFramePr>
          <p:cNvPr id="107" name="Google Shape;107;p2"/>
          <p:cNvGraphicFramePr/>
          <p:nvPr/>
        </p:nvGraphicFramePr>
        <p:xfrm>
          <a:off x="3497296" y="168167"/>
          <a:ext cx="7028975" cy="251460"/>
        </p:xfrm>
        <a:graphic>
          <a:graphicData uri="http://schemas.openxmlformats.org/drawingml/2006/table">
            <a:tbl>
              <a:tblPr>
                <a:noFill/>
                <a:tableStyleId>{E925C82E-00B4-48EE-9E2F-5369E6FD8987}</a:tableStyleId>
              </a:tblPr>
              <a:tblGrid>
                <a:gridCol w="769500">
                  <a:extLst>
                    <a:ext uri="{9D8B030D-6E8A-4147-A177-3AD203B41FA5}">
                      <a16:colId xmlns:a16="http://schemas.microsoft.com/office/drawing/2014/main" val="20000"/>
                    </a:ext>
                  </a:extLst>
                </a:gridCol>
                <a:gridCol w="665400">
                  <a:extLst>
                    <a:ext uri="{9D8B030D-6E8A-4147-A177-3AD203B41FA5}">
                      <a16:colId xmlns:a16="http://schemas.microsoft.com/office/drawing/2014/main" val="20001"/>
                    </a:ext>
                  </a:extLst>
                </a:gridCol>
                <a:gridCol w="801350">
                  <a:extLst>
                    <a:ext uri="{9D8B030D-6E8A-4147-A177-3AD203B41FA5}">
                      <a16:colId xmlns:a16="http://schemas.microsoft.com/office/drawing/2014/main" val="20002"/>
                    </a:ext>
                  </a:extLst>
                </a:gridCol>
                <a:gridCol w="949200">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08" name="Google Shape;108;p2"/>
          <p:cNvGraphicFramePr/>
          <p:nvPr/>
        </p:nvGraphicFramePr>
        <p:xfrm>
          <a:off x="3497296" y="574157"/>
          <a:ext cx="7028950" cy="5913475"/>
        </p:xfrm>
        <a:graphic>
          <a:graphicData uri="http://schemas.openxmlformats.org/drawingml/2006/table">
            <a:tbl>
              <a:tblPr firstRow="1" bandRow="1">
                <a:noFill/>
                <a:tableStyleId>{60BE5BFF-659D-48E3-ACCA-4CF9AF4D2D9F}</a:tableStyleId>
              </a:tblPr>
              <a:tblGrid>
                <a:gridCol w="769900">
                  <a:extLst>
                    <a:ext uri="{9D8B030D-6E8A-4147-A177-3AD203B41FA5}">
                      <a16:colId xmlns:a16="http://schemas.microsoft.com/office/drawing/2014/main" val="20000"/>
                    </a:ext>
                  </a:extLst>
                </a:gridCol>
                <a:gridCol w="667275">
                  <a:extLst>
                    <a:ext uri="{9D8B030D-6E8A-4147-A177-3AD203B41FA5}">
                      <a16:colId xmlns:a16="http://schemas.microsoft.com/office/drawing/2014/main" val="20001"/>
                    </a:ext>
                  </a:extLst>
                </a:gridCol>
                <a:gridCol w="790825">
                  <a:extLst>
                    <a:ext uri="{9D8B030D-6E8A-4147-A177-3AD203B41FA5}">
                      <a16:colId xmlns:a16="http://schemas.microsoft.com/office/drawing/2014/main" val="20002"/>
                    </a:ext>
                  </a:extLst>
                </a:gridCol>
                <a:gridCol w="963825">
                  <a:extLst>
                    <a:ext uri="{9D8B030D-6E8A-4147-A177-3AD203B41FA5}">
                      <a16:colId xmlns:a16="http://schemas.microsoft.com/office/drawing/2014/main" val="20003"/>
                    </a:ext>
                  </a:extLst>
                </a:gridCol>
                <a:gridCol w="1120350">
                  <a:extLst>
                    <a:ext uri="{9D8B030D-6E8A-4147-A177-3AD203B41FA5}">
                      <a16:colId xmlns:a16="http://schemas.microsoft.com/office/drawing/2014/main" val="20004"/>
                    </a:ext>
                  </a:extLst>
                </a:gridCol>
                <a:gridCol w="2716775">
                  <a:extLst>
                    <a:ext uri="{9D8B030D-6E8A-4147-A177-3AD203B41FA5}">
                      <a16:colId xmlns:a16="http://schemas.microsoft.com/office/drawing/2014/main" val="20005"/>
                    </a:ext>
                  </a:extLst>
                </a:gridCol>
              </a:tblGrid>
              <a:tr h="780350">
                <a:tc>
                  <a:txBody>
                    <a:bodyPr/>
                    <a:lstStyle/>
                    <a:p>
                      <a:pPr marL="0" marR="0" lvl="0" indent="0" algn="l" rtl="0">
                        <a:spcBef>
                          <a:spcPts val="0"/>
                        </a:spcBef>
                        <a:spcAft>
                          <a:spcPts val="0"/>
                        </a:spcAft>
                        <a:buNone/>
                      </a:pPr>
                      <a:r>
                        <a:rPr lang="en-GB" sz="550"/>
                        <a:t>Observing closely and using simple equipment.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plant, soil, water, light, seed</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The Planting Challenge.</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 </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cress seeds  </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pots or plastic cups  </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soil</a:t>
                      </a:r>
                      <a:endParaRPr sz="550"/>
                    </a:p>
                  </a:txBody>
                  <a:tcPr marL="91450" marR="91450" marT="45725" marB="45725"/>
                </a:tc>
                <a:tc>
                  <a:txBody>
                    <a:bodyPr/>
                    <a:lstStyle/>
                    <a:p>
                      <a:pPr marL="0" marR="0" lvl="0" indent="0" algn="l" rtl="0">
                        <a:spcBef>
                          <a:spcPts val="0"/>
                        </a:spcBef>
                        <a:spcAft>
                          <a:spcPts val="0"/>
                        </a:spcAft>
                        <a:buClr>
                          <a:schemeClr val="dk1"/>
                        </a:buClr>
                        <a:buSzPts val="550"/>
                        <a:buFont typeface="Calibri"/>
                        <a:buNone/>
                      </a:pPr>
                      <a:r>
                        <a:rPr lang="en-GB" sz="550"/>
                        <a:t>Identify and describe the basic structure of a variety of common flowering plants, including trees.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a seed? True or false: Some redwood trees grow almost 100 metres tall. That's about 100 children your age standing on each other's heads! Which of these are plants? Complete the statement: Plants need {{water}}, {{light}} and nutrients (good foods that keep them {{healthy}}). Just like us! Which of these foods are plants?</a:t>
                      </a:r>
                      <a:endParaRPr sz="550" b="0"/>
                    </a:p>
                  </a:txBody>
                  <a:tcPr marL="91450" marR="91450" marT="45725" marB="45725"/>
                </a:tc>
                <a:extLst>
                  <a:ext uri="{0D108BD9-81ED-4DB2-BD59-A6C34878D82A}">
                    <a16:rowId xmlns:a16="http://schemas.microsoft.com/office/drawing/2014/main" val="10000"/>
                  </a:ext>
                </a:extLst>
              </a:tr>
              <a:tr h="773700">
                <a:tc>
                  <a:txBody>
                    <a:bodyPr/>
                    <a:lstStyle/>
                    <a:p>
                      <a:pPr marL="0" marR="0" lvl="0" indent="0" algn="l" rtl="0">
                        <a:spcBef>
                          <a:spcPts val="0"/>
                        </a:spcBef>
                        <a:spcAft>
                          <a:spcPts val="0"/>
                        </a:spcAft>
                        <a:buNone/>
                      </a:pPr>
                      <a:r>
                        <a:rPr lang="en-GB" sz="550"/>
                        <a:t>Observing closely and using simple equipment.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flower, leaf, branch, root, stem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Observe a plant closely and create a drawing or painting of it.</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Drawing a Plant</a:t>
                      </a:r>
                      <a:r>
                        <a:rPr lang="en-GB" sz="550" b="0" i="0">
                          <a:solidFill>
                            <a:schemeClr val="dk1"/>
                          </a:solidFill>
                          <a:latin typeface="Calibri"/>
                          <a:ea typeface="Calibri"/>
                          <a:cs typeface="Calibri"/>
                          <a:sym typeface="Calibri"/>
                        </a:rPr>
                        <a:t> </a:t>
                      </a:r>
                      <a:r>
                        <a:rPr lang="en-GB" sz="550" b="0" i="1">
                          <a:solidFill>
                            <a:schemeClr val="dk1"/>
                          </a:solidFill>
                          <a:latin typeface="Calibri"/>
                          <a:ea typeface="Calibri"/>
                          <a:cs typeface="Calibri"/>
                          <a:sym typeface="Calibri"/>
                        </a:rPr>
                        <a:t> </a:t>
                      </a:r>
                      <a:br>
                        <a:rPr lang="en-GB" sz="550" b="0" i="1">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Handout</a:t>
                      </a:r>
                      <a:endParaRPr sz="550" b="0"/>
                    </a:p>
                  </a:txBody>
                  <a:tcPr marL="91450" marR="91450" marT="45725" marB="45725"/>
                </a:tc>
                <a:tc>
                  <a:txBody>
                    <a:bodyPr/>
                    <a:lstStyle/>
                    <a:p>
                      <a:pPr marL="0" marR="0" lvl="0" indent="0" algn="l" rtl="0">
                        <a:spcBef>
                          <a:spcPts val="0"/>
                        </a:spcBef>
                        <a:spcAft>
                          <a:spcPts val="0"/>
                        </a:spcAft>
                        <a:buNone/>
                      </a:pPr>
                      <a:r>
                        <a:rPr lang="en-GB" sz="550"/>
                        <a:t>Identify and describe the basic structure of a variety of common flowering plants, including trees.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these have lots of seeds inside them, which have only one seed? An acorn is the seed of an..? Which of these are parts of a plant? Complete the statement: How does a seed turn into a plant? If you put it in {{soil}}, {{water}} it and place it in a {{light}}, warm place, it will usually start to sprout into a baby plant. What would grow from a sunflower seed?</a:t>
                      </a:r>
                      <a:endParaRPr sz="550"/>
                    </a:p>
                  </a:txBody>
                  <a:tcPr marL="91450" marR="91450" marT="45725" marB="45725"/>
                </a:tc>
                <a:extLst>
                  <a:ext uri="{0D108BD9-81ED-4DB2-BD59-A6C34878D82A}">
                    <a16:rowId xmlns:a16="http://schemas.microsoft.com/office/drawing/2014/main" val="10001"/>
                  </a:ext>
                </a:extLst>
              </a:tr>
              <a:tr h="873600">
                <a:tc>
                  <a:txBody>
                    <a:bodyPr/>
                    <a:lstStyle/>
                    <a:p>
                      <a:pPr marL="0" marR="0" lvl="0" indent="0" algn="l" rtl="0">
                        <a:spcBef>
                          <a:spcPts val="0"/>
                        </a:spcBef>
                        <a:spcAft>
                          <a:spcPts val="0"/>
                        </a:spcAft>
                        <a:buNone/>
                      </a:pPr>
                      <a:r>
                        <a:rPr lang="en-GB" sz="550"/>
                        <a:t>Collecting and recording data</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oak tree, pansy, petal, sweet peas, tulip</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solidFill>
                            <a:srgbClr val="333333"/>
                          </a:solidFill>
                          <a:highlight>
                            <a:srgbClr val="FFFFFF"/>
                          </a:highlight>
                        </a:rPr>
                        <a:t>Create crayon etchings of various different barks to look at the differences between them.</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Handout</a:t>
                      </a:r>
                      <a:endParaRPr sz="550"/>
                    </a:p>
                    <a:p>
                      <a:pPr marL="0" marR="0" lvl="0" indent="0" algn="l" rtl="0">
                        <a:spcBef>
                          <a:spcPts val="0"/>
                        </a:spcBef>
                        <a:spcAft>
                          <a:spcPts val="0"/>
                        </a:spcAft>
                        <a:buNone/>
                      </a:pPr>
                      <a:r>
                        <a:rPr lang="en-GB" sz="550"/>
                        <a:t>Paper</a:t>
                      </a:r>
                      <a:endParaRPr sz="550"/>
                    </a:p>
                    <a:p>
                      <a:pPr marL="0" marR="0" lvl="0" indent="0" algn="l" rtl="0">
                        <a:spcBef>
                          <a:spcPts val="0"/>
                        </a:spcBef>
                        <a:spcAft>
                          <a:spcPts val="0"/>
                        </a:spcAft>
                        <a:buNone/>
                      </a:pPr>
                      <a:r>
                        <a:rPr lang="en-GB" sz="550"/>
                        <a:t>Crayons</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Identify and describe the basic structure of a variety of common flowering plants, including trees</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highlight>
                            <a:srgbClr val="FFFFFF"/>
                          </a:highlight>
                        </a:rPr>
                        <a:t>Sort the trees. Sort the flowers. What is the name of the flower in the picture? Yes, that's right it’s called a {{water lily}}. What tree is this? What flower is this?</a:t>
                      </a:r>
                      <a:endParaRPr sz="55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4682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Performing Simple Tests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potato, crop rotation, sugar beet, barley, arable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Growing Grass from Seed in variable conditions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Growing Grass from Seed, </a:t>
                      </a:r>
                      <a:r>
                        <a:rPr lang="en-GB" sz="550" b="0" i="0">
                          <a:solidFill>
                            <a:schemeClr val="dk1"/>
                          </a:solidFill>
                          <a:latin typeface="Calibri"/>
                          <a:ea typeface="Calibri"/>
                          <a:cs typeface="Calibri"/>
                          <a:sym typeface="Calibri"/>
                        </a:rPr>
                        <a:t>Two containers per pair (shallow plastic or plastic cups), Grass seed</a:t>
                      </a:r>
                      <a:br>
                        <a:rPr lang="en-GB" sz="550" b="0"/>
                      </a:br>
                      <a:r>
                        <a:rPr lang="en-GB" sz="550" b="0" i="0">
                          <a:solidFill>
                            <a:schemeClr val="dk1"/>
                          </a:solidFill>
                          <a:latin typeface="Calibri"/>
                          <a:ea typeface="Calibri"/>
                          <a:cs typeface="Calibri"/>
                          <a:sym typeface="Calibri"/>
                        </a:rPr>
                        <a:t>Soil / compost, Plant food, Water, KS1 Investigation Sheet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Calibri"/>
                        <a:buNone/>
                      </a:pPr>
                      <a:r>
                        <a:rPr lang="en-GB" sz="550"/>
                        <a:t>Identify and describe the basic structure of common wild and garden plants</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Complete the statement: {{Cereals}} are used to feed both humans and animals. {{Pigs}} mostly eat cereal crops. So do {{poultry}}. How many ways can you cook potatoes? Which of these are poultry? Which of these are farm machinery? Sort these into order.</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78400">
                <a:tc>
                  <a:txBody>
                    <a:bodyPr/>
                    <a:lstStyle/>
                    <a:p>
                      <a:pPr marL="0" marR="0" lvl="0" indent="0" algn="l" rtl="0">
                        <a:spcBef>
                          <a:spcPts val="0"/>
                        </a:spcBef>
                        <a:spcAft>
                          <a:spcPts val="0"/>
                        </a:spcAft>
                        <a:buNone/>
                      </a:pPr>
                      <a:r>
                        <a:rPr lang="en-GB" sz="550"/>
                        <a:t>Observing closely and using simple equipment.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deciduous, evergreen, oak tree, pine tree, holly bush</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Conduct a leaf scavenger hunt and make some wax crayon leaf rubbings!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Leaf Sorting Task</a:t>
                      </a:r>
                      <a:r>
                        <a:rPr lang="en-GB" sz="550" b="0" i="0">
                          <a:solidFill>
                            <a:schemeClr val="dk1"/>
                          </a:solidFill>
                          <a:latin typeface="Calibri"/>
                          <a:ea typeface="Calibri"/>
                          <a:cs typeface="Calibri"/>
                          <a:sym typeface="Calibri"/>
                        </a:rPr>
                        <a:t>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Leaves, </a:t>
                      </a:r>
                      <a:r>
                        <a:rPr lang="en-GB" sz="550" b="0" i="1">
                          <a:solidFill>
                            <a:schemeClr val="dk1"/>
                          </a:solidFill>
                          <a:latin typeface="Calibri"/>
                          <a:ea typeface="Calibri"/>
                          <a:cs typeface="Calibri"/>
                          <a:sym typeface="Calibri"/>
                        </a:rPr>
                        <a:t>Leaf Rubbing</a:t>
                      </a:r>
                      <a:r>
                        <a:rPr lang="en-GB" sz="550" b="0" i="0">
                          <a:solidFill>
                            <a:schemeClr val="dk1"/>
                          </a:solidFill>
                          <a:latin typeface="Calibri"/>
                          <a:ea typeface="Calibri"/>
                          <a:cs typeface="Calibri"/>
                          <a:sym typeface="Calibri"/>
                        </a:rPr>
                        <a:t> , Leaves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Paper, Wax crayons, </a:t>
                      </a:r>
                      <a:r>
                        <a:rPr lang="en-GB" sz="550" b="0" i="1">
                          <a:solidFill>
                            <a:schemeClr val="dk1"/>
                          </a:solidFill>
                          <a:latin typeface="Calibri"/>
                          <a:ea typeface="Calibri"/>
                          <a:cs typeface="Calibri"/>
                          <a:sym typeface="Calibri"/>
                        </a:rPr>
                        <a:t>Leaf Rubbing, Scavenger Hunt</a:t>
                      </a:r>
                      <a:r>
                        <a:rPr lang="en-GB" sz="550" b="0" i="0">
                          <a:solidFill>
                            <a:schemeClr val="dk1"/>
                          </a:solidFill>
                          <a:latin typeface="Calibri"/>
                          <a:ea typeface="Calibri"/>
                          <a:cs typeface="Calibri"/>
                          <a:sym typeface="Calibri"/>
                        </a:rPr>
                        <a:t>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Leaf rubbings</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Observe changes across the four seasons.</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 deciduous tree loses its leaves in Autumn and grows new ones in the Spring. What is the seed of the oak tree? What are the names of the four seasons? True or false: Some trees stay green all the way through the Winter. Which of these are deciduous trees and which are evergreen?</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40275">
                <a:tc>
                  <a:txBody>
                    <a:bodyPr/>
                    <a:lstStyle/>
                    <a:p>
                      <a:pPr marL="0" marR="0" lvl="0" indent="0" algn="l" rtl="0">
                        <a:spcBef>
                          <a:spcPts val="0"/>
                        </a:spcBef>
                        <a:spcAft>
                          <a:spcPts val="0"/>
                        </a:spcAft>
                        <a:buNone/>
                      </a:pPr>
                      <a:r>
                        <a:rPr lang="en-GB" sz="550"/>
                        <a:t>Grouping and classifying</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seed, seedling, young plant, adult plant, fruit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Make your own growing tree!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t>Make a Growing Tree</a:t>
                      </a:r>
                      <a:br>
                        <a:rPr lang="en-GB" sz="550" b="0"/>
                      </a:br>
                      <a:r>
                        <a:rPr lang="en-GB" sz="550" b="0"/>
                        <a:t>Various coloured paper (brown/green)</a:t>
                      </a:r>
                      <a:br>
                        <a:rPr lang="en-GB" sz="550" b="0"/>
                      </a:br>
                      <a:r>
                        <a:rPr lang="en-GB" sz="550" b="0"/>
                        <a:t>scissors, sticky tape</a:t>
                      </a:r>
                      <a:br>
                        <a:rPr lang="en-GB" sz="550" b="0"/>
                      </a:br>
                      <a:r>
                        <a:rPr lang="en-GB" sz="550" b="0" i="1"/>
                        <a:t>Handout 2 - Plant Card Challenge, </a:t>
                      </a:r>
                      <a:r>
                        <a:rPr lang="en-GB" sz="550" b="0"/>
                        <a:t>Scissors</a:t>
                      </a:r>
                      <a:endParaRPr sz="550" b="0"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600"/>
                        <a:buFont typeface="Calibri"/>
                        <a:buNone/>
                      </a:pPr>
                      <a:r>
                        <a:rPr lang="en-GB" sz="550"/>
                        <a:t>Biology - Plants:  How Plants Change Over Time.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40"/>
                        <a:buFont typeface="Calibri"/>
                        <a:buNone/>
                      </a:pPr>
                      <a:r>
                        <a:rPr lang="en-GB" sz="550" b="0" i="0">
                          <a:solidFill>
                            <a:schemeClr val="dk1"/>
                          </a:solidFill>
                          <a:latin typeface="Calibri"/>
                          <a:ea typeface="Calibri"/>
                          <a:cs typeface="Calibri"/>
                          <a:sym typeface="Calibri"/>
                        </a:rPr>
                        <a:t>The sunlight and air help it grow into a... In the Autumn the {{leaves}} fall off trees and in the Spring the {{buds}} on the plants open. Separate the Summer and Autumn leaves. Separate the buds from the flowers. Most plants change over time and some stay the same.</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20325">
                <a:tc>
                  <a:txBody>
                    <a:bodyPr/>
                    <a:lstStyle/>
                    <a:p>
                      <a:pPr marL="0" marR="0" lvl="0" indent="0" algn="l" rtl="0">
                        <a:spcBef>
                          <a:spcPts val="0"/>
                        </a:spcBef>
                        <a:spcAft>
                          <a:spcPts val="0"/>
                        </a:spcAft>
                        <a:buNone/>
                      </a:pPr>
                      <a:r>
                        <a:rPr lang="en-GB" sz="550"/>
                        <a:t>Observe closely</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Buttercup, daisy, dandelion, stinging nettle, wildflower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Make your own growing tree!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t>Make a Growing Tree</a:t>
                      </a:r>
                      <a:br>
                        <a:rPr lang="en-GB" sz="550" b="0"/>
                      </a:br>
                      <a:r>
                        <a:rPr lang="en-GB" sz="550" b="0"/>
                        <a:t>Various coloured paper (brown/green)</a:t>
                      </a:r>
                      <a:br>
                        <a:rPr lang="en-GB" sz="550" b="0"/>
                      </a:br>
                      <a:r>
                        <a:rPr lang="en-GB" sz="550" b="0"/>
                        <a:t>scissors, sticky tape</a:t>
                      </a:r>
                      <a:br>
                        <a:rPr lang="en-GB" sz="550" b="0"/>
                      </a:br>
                      <a:r>
                        <a:rPr lang="en-GB" sz="550" b="0" i="1"/>
                        <a:t>Handout 2 - Plant Card Challenge, </a:t>
                      </a:r>
                      <a:r>
                        <a:rPr lang="en-GB" sz="550" b="0"/>
                        <a:t>Scissors</a:t>
                      </a:r>
                      <a:endParaRPr sz="550" b="0"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600"/>
                        <a:buFont typeface="Calibri"/>
                        <a:buNone/>
                      </a:pPr>
                      <a:r>
                        <a:rPr lang="en-GB" sz="550"/>
                        <a:t>Identify and name a variety of common wild and garden plants, and use the local environment throughout the year to explore and answer questions about plants growing in their habitat.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40"/>
                        <a:buFont typeface="Calibri"/>
                        <a:buNone/>
                      </a:pPr>
                      <a:r>
                        <a:rPr lang="en-GB" sz="550">
                          <a:highlight>
                            <a:srgbClr val="FFFFFF"/>
                          </a:highlight>
                        </a:rPr>
                        <a:t>Sort the nettles into the correct bucket. {{White Dead}} nettles {{do not}} sting. They have white flowers. Sort the flowers into the right bucket. A popular children's game involves holding a {{buttercup}} up to the {{chin}}; a yellow {{reflection}} is supposed to indicate fondness for {{butter}}. Is this true? A wildflower is a type of flower that grows naturally in the _____.</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9" name="Google Shape;109;p2"/>
          <p:cNvSpPr txBox="1"/>
          <p:nvPr/>
        </p:nvSpPr>
        <p:spPr>
          <a:xfrm>
            <a:off x="3497300" y="6487625"/>
            <a:ext cx="4684124"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1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91" name="Google Shape;91;p1"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92" name="Google Shape;92;p1"/>
          <p:cNvSpPr txBox="1"/>
          <p:nvPr/>
        </p:nvSpPr>
        <p:spPr>
          <a:xfrm>
            <a:off x="3497300" y="6487625"/>
            <a:ext cx="4624593"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1 National Curriculum Map </a:t>
            </a:r>
            <a:r>
              <a:rPr lang="en-GB" sz="1200">
                <a:solidFill>
                  <a:srgbClr val="A5A5A5"/>
                </a:solidFill>
                <a:latin typeface="Calibri"/>
                <a:ea typeface="Calibri"/>
                <a:cs typeface="Calibri"/>
                <a:sym typeface="Calibri"/>
              </a:rPr>
              <a:t>September 2021</a:t>
            </a:r>
            <a:endParaRPr/>
          </a:p>
        </p:txBody>
      </p:sp>
      <p:sp>
        <p:nvSpPr>
          <p:cNvPr id="93" name="Google Shape;93;p1"/>
          <p:cNvSpPr txBox="1"/>
          <p:nvPr/>
        </p:nvSpPr>
        <p:spPr>
          <a:xfrm>
            <a:off x="166755" y="15064"/>
            <a:ext cx="3404265"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1 Animals Including Humans </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 About Animals</a:t>
            </a:r>
            <a:endParaRPr/>
          </a:p>
          <a:p>
            <a:pPr marL="0" marR="0" lvl="0" indent="0" algn="l" rtl="0">
              <a:spcBef>
                <a:spcPts val="0"/>
              </a:spcBef>
              <a:spcAft>
                <a:spcPts val="0"/>
              </a:spcAft>
              <a:buNone/>
            </a:pPr>
            <a:endParaRPr sz="1600" b="1">
              <a:solidFill>
                <a:srgbClr val="009193"/>
              </a:solidFill>
              <a:latin typeface="Calibri"/>
              <a:ea typeface="Calibri"/>
              <a:cs typeface="Calibri"/>
              <a:sym typeface="Calibri"/>
            </a:endParaRPr>
          </a:p>
        </p:txBody>
      </p:sp>
      <p:pic>
        <p:nvPicPr>
          <p:cNvPr id="94" name="Google Shape;94;p1" descr="A picture containing food&#10;&#10;Description automatically generated"/>
          <p:cNvPicPr preferRelativeResize="0"/>
          <p:nvPr/>
        </p:nvPicPr>
        <p:blipFill rotWithShape="1">
          <a:blip r:embed="rId5">
            <a:alphaModFix/>
          </a:blip>
          <a:srcRect/>
          <a:stretch/>
        </p:blipFill>
        <p:spPr>
          <a:xfrm>
            <a:off x="207024" y="574157"/>
            <a:ext cx="3048022" cy="5963156"/>
          </a:xfrm>
          <a:prstGeom prst="rect">
            <a:avLst/>
          </a:prstGeom>
          <a:noFill/>
          <a:ln>
            <a:noFill/>
          </a:ln>
        </p:spPr>
      </p:pic>
      <p:graphicFrame>
        <p:nvGraphicFramePr>
          <p:cNvPr id="95" name="Google Shape;95;p1"/>
          <p:cNvGraphicFramePr/>
          <p:nvPr/>
        </p:nvGraphicFramePr>
        <p:xfrm>
          <a:off x="3497296" y="168167"/>
          <a:ext cx="7028975" cy="358140"/>
        </p:xfrm>
        <a:graphic>
          <a:graphicData uri="http://schemas.openxmlformats.org/drawingml/2006/table">
            <a:tbl>
              <a:tblPr>
                <a:noFill/>
                <a:tableStyleId>{E925C82E-00B4-48EE-9E2F-5369E6FD8987}</a:tableStyleId>
              </a:tblPr>
              <a:tblGrid>
                <a:gridCol w="687525">
                  <a:extLst>
                    <a:ext uri="{9D8B030D-6E8A-4147-A177-3AD203B41FA5}">
                      <a16:colId xmlns:a16="http://schemas.microsoft.com/office/drawing/2014/main" val="20000"/>
                    </a:ext>
                  </a:extLst>
                </a:gridCol>
                <a:gridCol w="659025">
                  <a:extLst>
                    <a:ext uri="{9D8B030D-6E8A-4147-A177-3AD203B41FA5}">
                      <a16:colId xmlns:a16="http://schemas.microsoft.com/office/drawing/2014/main" val="20001"/>
                    </a:ext>
                  </a:extLst>
                </a:gridCol>
                <a:gridCol w="699900">
                  <a:extLst>
                    <a:ext uri="{9D8B030D-6E8A-4147-A177-3AD203B41FA5}">
                      <a16:colId xmlns:a16="http://schemas.microsoft.com/office/drawing/2014/main" val="20002"/>
                    </a:ext>
                  </a:extLst>
                </a:gridCol>
                <a:gridCol w="1139000">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u="none" strike="noStrike" cap="none">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u="none" strike="noStrike" cap="none">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u="none" strike="noStrike" cap="none">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u="none" strike="noStrike" cap="none"/>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u="none" strike="noStrike" cap="none"/>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u="none" strike="noStrike" cap="none">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96" name="Google Shape;96;p1"/>
          <p:cNvGraphicFramePr/>
          <p:nvPr/>
        </p:nvGraphicFramePr>
        <p:xfrm>
          <a:off x="3497296" y="574157"/>
          <a:ext cx="7028975" cy="5913500"/>
        </p:xfrm>
        <a:graphic>
          <a:graphicData uri="http://schemas.openxmlformats.org/drawingml/2006/table">
            <a:tbl>
              <a:tblPr firstRow="1" bandRow="1">
                <a:noFill/>
                <a:tableStyleId>{60BE5BFF-659D-48E3-ACCA-4CF9AF4D2D9F}</a:tableStyleId>
              </a:tblPr>
              <a:tblGrid>
                <a:gridCol w="695775">
                  <a:extLst>
                    <a:ext uri="{9D8B030D-6E8A-4147-A177-3AD203B41FA5}">
                      <a16:colId xmlns:a16="http://schemas.microsoft.com/office/drawing/2014/main" val="20000"/>
                    </a:ext>
                  </a:extLst>
                </a:gridCol>
                <a:gridCol w="659025">
                  <a:extLst>
                    <a:ext uri="{9D8B030D-6E8A-4147-A177-3AD203B41FA5}">
                      <a16:colId xmlns:a16="http://schemas.microsoft.com/office/drawing/2014/main" val="20001"/>
                    </a:ext>
                  </a:extLst>
                </a:gridCol>
                <a:gridCol w="700225">
                  <a:extLst>
                    <a:ext uri="{9D8B030D-6E8A-4147-A177-3AD203B41FA5}">
                      <a16:colId xmlns:a16="http://schemas.microsoft.com/office/drawing/2014/main" val="20002"/>
                    </a:ext>
                  </a:extLst>
                </a:gridCol>
                <a:gridCol w="1136825">
                  <a:extLst>
                    <a:ext uri="{9D8B030D-6E8A-4147-A177-3AD203B41FA5}">
                      <a16:colId xmlns:a16="http://schemas.microsoft.com/office/drawing/2014/main" val="20003"/>
                    </a:ext>
                  </a:extLst>
                </a:gridCol>
                <a:gridCol w="1120350">
                  <a:extLst>
                    <a:ext uri="{9D8B030D-6E8A-4147-A177-3AD203B41FA5}">
                      <a16:colId xmlns:a16="http://schemas.microsoft.com/office/drawing/2014/main" val="20004"/>
                    </a:ext>
                  </a:extLst>
                </a:gridCol>
                <a:gridCol w="2716775">
                  <a:extLst>
                    <a:ext uri="{9D8B030D-6E8A-4147-A177-3AD203B41FA5}">
                      <a16:colId xmlns:a16="http://schemas.microsoft.com/office/drawing/2014/main" val="20005"/>
                    </a:ext>
                  </a:extLst>
                </a:gridCol>
              </a:tblGrid>
              <a:tr h="1004875">
                <a:tc>
                  <a:txBody>
                    <a:bodyPr/>
                    <a:lstStyle/>
                    <a:p>
                      <a:pPr marL="0" marR="0" lvl="0" indent="0" algn="l" rtl="0">
                        <a:spcBef>
                          <a:spcPts val="0"/>
                        </a:spcBef>
                        <a:spcAft>
                          <a:spcPts val="0"/>
                        </a:spcAft>
                        <a:buNone/>
                      </a:pPr>
                      <a:r>
                        <a:rPr lang="en-GB" sz="550" b="0" i="0" u="none" strike="noStrike" cap="none">
                          <a:solidFill>
                            <a:schemeClr val="dk1"/>
                          </a:solidFill>
                          <a:latin typeface="Calibri"/>
                          <a:ea typeface="Calibri"/>
                          <a:cs typeface="Calibri"/>
                          <a:sym typeface="Calibri"/>
                        </a:rPr>
                        <a:t>Identifying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food, water, shelter, air, energy</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Pass the Puppy. Group pets into animals you would need to keep outside and animals you would keep inside.</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Pass the Puppy</a:t>
                      </a:r>
                      <a:br>
                        <a:rPr lang="en-GB" sz="550" b="0" i="1">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Toy dog/puppy</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Page 1 of </a:t>
                      </a: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1">
                          <a:solidFill>
                            <a:schemeClr val="dk1"/>
                          </a:solidFill>
                          <a:latin typeface="Calibri"/>
                          <a:ea typeface="Calibri"/>
                          <a:cs typeface="Calibri"/>
                          <a:sym typeface="Calibri"/>
                        </a:rPr>
                        <a:t>Indoors or Outside?</a:t>
                      </a:r>
                      <a:br>
                        <a:rPr lang="en-GB" sz="550" b="0" i="1">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Page 2 of </a:t>
                      </a: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1">
                          <a:solidFill>
                            <a:schemeClr val="dk1"/>
                          </a:solidFill>
                          <a:latin typeface="Calibri"/>
                          <a:ea typeface="Calibri"/>
                          <a:cs typeface="Calibri"/>
                          <a:sym typeface="Calibri"/>
                        </a:rPr>
                        <a:t>Animal Adjectives</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b="0"/>
                    </a:p>
                  </a:txBody>
                  <a:tcPr marL="91450" marR="91450" marT="45725" marB="45725"/>
                </a:tc>
                <a:tc>
                  <a:txBody>
                    <a:bodyPr/>
                    <a:lstStyle/>
                    <a:p>
                      <a:pPr marL="0" marR="0" lvl="0" indent="0" algn="l" rtl="0">
                        <a:spcBef>
                          <a:spcPts val="0"/>
                        </a:spcBef>
                        <a:spcAft>
                          <a:spcPts val="0"/>
                        </a:spcAft>
                        <a:buNone/>
                      </a:pPr>
                      <a:r>
                        <a:rPr lang="en-GB" sz="550"/>
                        <a:t>Describe and compare the structure and needs of a variety of common animals (fish, amphibians, reptiles, birds and mammals, including pets).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pet lives in a home? Pets need to be cared for. They need {{food}} and they need {{warmth}}. Pets need to be cared for. Place the most important thing a pet needs at the top of the list. Place the least important thing a pet needs at the bottom of your list. Where do these animals normally live if they are kept as pets? Sort the items into the right column.</a:t>
                      </a:r>
                      <a:endParaRPr sz="550" b="0"/>
                    </a:p>
                  </a:txBody>
                  <a:tcPr marL="91450" marR="91450" marT="45725" marB="45725"/>
                </a:tc>
                <a:extLst>
                  <a:ext uri="{0D108BD9-81ED-4DB2-BD59-A6C34878D82A}">
                    <a16:rowId xmlns:a16="http://schemas.microsoft.com/office/drawing/2014/main" val="10000"/>
                  </a:ext>
                </a:extLst>
              </a:tr>
              <a:tr h="100487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Use observations and ideas to suggest answers to questions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bird, nest, build, mud, grass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Make a Bird Feeder.</a:t>
                      </a:r>
                      <a:endParaRPr sz="550" b="0"/>
                    </a:p>
                  </a:txBody>
                  <a:tcPr marL="91450" marR="91450" marT="45725" marB="45725"/>
                </a:tc>
                <a:tc>
                  <a:txBody>
                    <a:bodyPr/>
                    <a:lstStyle/>
                    <a:p>
                      <a:pPr marL="0" marR="0" lvl="0" indent="0" algn="l" rtl="0">
                        <a:spcBef>
                          <a:spcPts val="0"/>
                        </a:spcBef>
                        <a:spcAft>
                          <a:spcPts val="0"/>
                        </a:spcAft>
                        <a:buNone/>
                      </a:pPr>
                      <a:r>
                        <a:rPr lang="en-GB" sz="550" b="1" i="0">
                          <a:solidFill>
                            <a:schemeClr val="dk1"/>
                          </a:solidFill>
                          <a:latin typeface="Calibri"/>
                          <a:ea typeface="Calibri"/>
                          <a:cs typeface="Calibri"/>
                          <a:sym typeface="Calibri"/>
                        </a:rPr>
                        <a:t>Making a Bird Feeder</a:t>
                      </a:r>
                      <a:br>
                        <a:rPr lang="en-GB" sz="550"/>
                      </a:br>
                      <a:r>
                        <a:rPr lang="en-GB" sz="550" b="0" i="0">
                          <a:solidFill>
                            <a:schemeClr val="dk1"/>
                          </a:solidFill>
                          <a:latin typeface="Calibri"/>
                          <a:ea typeface="Calibri"/>
                          <a:cs typeface="Calibri"/>
                          <a:sym typeface="Calibri"/>
                        </a:rPr>
                        <a:t>Plastic bottle</a:t>
                      </a:r>
                      <a:br>
                        <a:rPr lang="en-GB" sz="550"/>
                      </a:br>
                      <a:r>
                        <a:rPr lang="en-GB" sz="550" b="0" i="0">
                          <a:solidFill>
                            <a:schemeClr val="dk1"/>
                          </a:solidFill>
                          <a:latin typeface="Calibri"/>
                          <a:ea typeface="Calibri"/>
                          <a:cs typeface="Calibri"/>
                          <a:sym typeface="Calibri"/>
                        </a:rPr>
                        <a:t>Wooden dowel / pencils</a:t>
                      </a:r>
                      <a:br>
                        <a:rPr lang="en-GB" sz="550"/>
                      </a:br>
                      <a:r>
                        <a:rPr lang="en-GB" sz="550" b="0" i="0">
                          <a:solidFill>
                            <a:schemeClr val="dk1"/>
                          </a:solidFill>
                          <a:latin typeface="Calibri"/>
                          <a:ea typeface="Calibri"/>
                          <a:cs typeface="Calibri"/>
                          <a:sym typeface="Calibri"/>
                        </a:rPr>
                        <a:t>Scissors, Push Pin, String</a:t>
                      </a:r>
                      <a:br>
                        <a:rPr lang="en-GB" sz="550"/>
                      </a:br>
                      <a:r>
                        <a:rPr lang="en-GB" sz="550" b="0" i="0">
                          <a:solidFill>
                            <a:schemeClr val="dk1"/>
                          </a:solidFill>
                          <a:latin typeface="Calibri"/>
                          <a:ea typeface="Calibri"/>
                          <a:cs typeface="Calibri"/>
                          <a:sym typeface="Calibri"/>
                        </a:rPr>
                        <a:t>Bird Seed, Lard / peanut butter / suet (optional)</a:t>
                      </a:r>
                      <a:br>
                        <a:rPr lang="en-GB" sz="550"/>
                      </a:br>
                      <a:r>
                        <a:rPr lang="en-GB" sz="550" b="1" i="0">
                          <a:solidFill>
                            <a:schemeClr val="dk1"/>
                          </a:solidFill>
                          <a:latin typeface="Calibri"/>
                          <a:ea typeface="Calibri"/>
                          <a:cs typeface="Calibri"/>
                          <a:sym typeface="Calibri"/>
                        </a:rPr>
                        <a:t>On The Menu, </a:t>
                      </a:r>
                      <a:r>
                        <a:rPr lang="en-GB" sz="550" b="0" i="0">
                          <a:solidFill>
                            <a:schemeClr val="dk1"/>
                          </a:solidFill>
                          <a:latin typeface="Calibri"/>
                          <a:ea typeface="Calibri"/>
                          <a:cs typeface="Calibri"/>
                          <a:sym typeface="Calibri"/>
                        </a:rPr>
                        <a:t>Selection of nuts and seeds, Weighing Scales</a:t>
                      </a:r>
                      <a:endParaRPr sz="550" b="0"/>
                    </a:p>
                  </a:txBody>
                  <a:tcPr marL="91450" marR="91450" marT="45725" marB="45725"/>
                </a:tc>
                <a:tc>
                  <a:txBody>
                    <a:bodyPr/>
                    <a:lstStyle/>
                    <a:p>
                      <a:pPr marL="0" marR="0" lvl="0" indent="0" algn="l" rtl="0">
                        <a:spcBef>
                          <a:spcPts val="0"/>
                        </a:spcBef>
                        <a:spcAft>
                          <a:spcPts val="0"/>
                        </a:spcAft>
                        <a:buNone/>
                      </a:pPr>
                      <a:r>
                        <a:rPr lang="en-GB" sz="550"/>
                        <a:t>Early Years Framework for England. Understanding the world involves guiding children to make sense of their physical world and their community through opportunities to explore, observe and find out about people, places, technology, and the environment.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Birds build {{nests}} for their chicks. Birds sometimes use ________________ to build their nests. Are these bird nests or animal dens? Are these nests or bird feeders? Are these nests in trees or on the ground?</a:t>
                      </a:r>
                      <a:endParaRPr sz="550"/>
                    </a:p>
                  </a:txBody>
                  <a:tcPr marL="91450" marR="91450" marT="45725" marB="45725"/>
                </a:tc>
                <a:extLst>
                  <a:ext uri="{0D108BD9-81ED-4DB2-BD59-A6C34878D82A}">
                    <a16:rowId xmlns:a16="http://schemas.microsoft.com/office/drawing/2014/main" val="10001"/>
                  </a:ext>
                </a:extLst>
              </a:tr>
              <a:tr h="1004875">
                <a:tc>
                  <a:txBody>
                    <a:bodyPr/>
                    <a:lstStyle/>
                    <a:p>
                      <a:pPr marL="0" marR="0" lvl="0" indent="0" algn="l" rtl="0">
                        <a:spcBef>
                          <a:spcPts val="0"/>
                        </a:spcBef>
                        <a:spcAft>
                          <a:spcPts val="0"/>
                        </a:spcAft>
                        <a:buNone/>
                      </a:pPr>
                      <a:r>
                        <a:rPr lang="en-GB" sz="550"/>
                        <a:t>Observing closely using simple equipment, using observations and ideas to suggest answers to questions.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pet food, kennel, snake, ferret, iguana</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a poster explaining all the different things you need to do and give your animals and pets the proper care they need.</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Animal Care Poster</a:t>
                      </a:r>
                      <a:r>
                        <a:rPr lang="en-GB" sz="550" b="0" i="0">
                          <a:solidFill>
                            <a:schemeClr val="dk1"/>
                          </a:solidFill>
                          <a:latin typeface="Calibri"/>
                          <a:ea typeface="Calibri"/>
                          <a:cs typeface="Calibri"/>
                          <a:sym typeface="Calibri"/>
                        </a:rPr>
                        <a:t>, Paper  Coloured pens, </a:t>
                      </a:r>
                      <a:r>
                        <a:rPr lang="en-GB" sz="550" b="0" i="1">
                          <a:solidFill>
                            <a:schemeClr val="dk1"/>
                          </a:solidFill>
                          <a:latin typeface="Calibri"/>
                          <a:ea typeface="Calibri"/>
                          <a:cs typeface="Calibri"/>
                          <a:sym typeface="Calibri"/>
                        </a:rPr>
                        <a:t> images to cut and stick, scissors, glue.</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1">
                          <a:solidFill>
                            <a:schemeClr val="dk1"/>
                          </a:solidFill>
                          <a:latin typeface="Calibri"/>
                          <a:ea typeface="Calibri"/>
                          <a:cs typeface="Calibri"/>
                          <a:sym typeface="Calibri"/>
                        </a:rPr>
                        <a:t>Fur Exploration, </a:t>
                      </a:r>
                      <a:r>
                        <a:rPr lang="en-GB" sz="550" b="0" i="0">
                          <a:solidFill>
                            <a:schemeClr val="dk1"/>
                          </a:solidFill>
                          <a:latin typeface="Calibri"/>
                          <a:ea typeface="Calibri"/>
                          <a:cs typeface="Calibri"/>
                          <a:sym typeface="Calibri"/>
                        </a:rPr>
                        <a:t>Handout, </a:t>
                      </a:r>
                      <a:r>
                        <a:rPr lang="en-GB" sz="550" b="0" i="1">
                          <a:solidFill>
                            <a:schemeClr val="dk1"/>
                          </a:solidFill>
                          <a:latin typeface="Calibri"/>
                          <a:ea typeface="Calibri"/>
                          <a:cs typeface="Calibri"/>
                          <a:sym typeface="Calibri"/>
                        </a:rPr>
                        <a:t>Making Dog Biscuits</a:t>
                      </a:r>
                      <a:r>
                        <a:rPr lang="en-GB" sz="550" b="0" i="0">
                          <a:solidFill>
                            <a:schemeClr val="dk1"/>
                          </a:solidFill>
                          <a:latin typeface="Calibri"/>
                          <a:ea typeface="Calibri"/>
                          <a:cs typeface="Calibri"/>
                          <a:sym typeface="Calibri"/>
                        </a:rPr>
                        <a:t>, Baking paper, Mixing bowl, Measuring jug, Fork, Rolling pin, Cookie cutters, Baking trays, Water, Beef, stock cubes, Wholemeal flour, Eggs</a:t>
                      </a:r>
                      <a:endParaRPr sz="550"/>
                    </a:p>
                  </a:txBody>
                  <a:tcPr marL="91450" marR="91450" marT="45725" marB="45725"/>
                </a:tc>
                <a:tc>
                  <a:txBody>
                    <a:bodyPr/>
                    <a:lstStyle/>
                    <a:p>
                      <a:pPr marL="0" marR="0" lvl="0" indent="0" algn="l" rtl="0">
                        <a:spcBef>
                          <a:spcPts val="0"/>
                        </a:spcBef>
                        <a:spcAft>
                          <a:spcPts val="0"/>
                        </a:spcAft>
                        <a:buNone/>
                      </a:pPr>
                      <a:r>
                        <a:rPr lang="en-GB" sz="550"/>
                        <a:t>Describe and compare the structure and needs of a variety of common animals (fish, amphibians, reptiles, birds, and mammals, including pets).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Dogs owners feed their pets...Picture sort. Sort the job into priority order with the most important job listed at the top. A dog's home is called a..? Every day dogs need to be..?</a:t>
                      </a:r>
                      <a:endParaRPr sz="550" b="0"/>
                    </a:p>
                  </a:txBody>
                  <a:tcPr marL="91450" marR="91450" marT="45725" marB="45725"/>
                </a:tc>
                <a:extLst>
                  <a:ext uri="{0D108BD9-81ED-4DB2-BD59-A6C34878D82A}">
                    <a16:rowId xmlns:a16="http://schemas.microsoft.com/office/drawing/2014/main" val="10002"/>
                  </a:ext>
                </a:extLst>
              </a:tr>
              <a:tr h="1004875">
                <a:tc>
                  <a:txBody>
                    <a:bodyPr/>
                    <a:lstStyle/>
                    <a:p>
                      <a:pPr marL="0" marR="0" lvl="0" indent="0" algn="l" rtl="0">
                        <a:spcBef>
                          <a:spcPts val="0"/>
                        </a:spcBef>
                        <a:spcAft>
                          <a:spcPts val="0"/>
                        </a:spcAft>
                        <a:buNone/>
                      </a:pPr>
                      <a:r>
                        <a:rPr lang="en-GB" sz="550"/>
                        <a:t>Gathering and recording data to help in answering questions.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kitten, puppy, offspring, newborn, care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Discover why babies look like their parents!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Monster Breeding</a:t>
                      </a:r>
                      <a:br>
                        <a:rPr lang="en-GB" sz="550" b="0"/>
                      </a:br>
                      <a:r>
                        <a:rPr lang="en-GB" sz="550" b="0" i="0">
                          <a:solidFill>
                            <a:schemeClr val="dk1"/>
                          </a:solidFill>
                          <a:latin typeface="Calibri"/>
                          <a:ea typeface="Calibri"/>
                          <a:cs typeface="Calibri"/>
                          <a:sym typeface="Calibri"/>
                        </a:rPr>
                        <a:t>Handout</a:t>
                      </a:r>
                      <a:br>
                        <a:rPr lang="en-GB" sz="550" b="0"/>
                      </a:br>
                      <a:r>
                        <a:rPr lang="en-GB" sz="550" b="0" i="1">
                          <a:solidFill>
                            <a:schemeClr val="dk1"/>
                          </a:solidFill>
                          <a:latin typeface="Calibri"/>
                          <a:ea typeface="Calibri"/>
                          <a:cs typeface="Calibri"/>
                          <a:sym typeface="Calibri"/>
                        </a:rPr>
                        <a:t>Building a Bird's Nest</a:t>
                      </a:r>
                      <a:br>
                        <a:rPr lang="en-GB" sz="550" b="0"/>
                      </a:br>
                      <a:r>
                        <a:rPr lang="en-GB" sz="550" b="0" i="0">
                          <a:solidFill>
                            <a:schemeClr val="dk1"/>
                          </a:solidFill>
                          <a:latin typeface="Calibri"/>
                          <a:ea typeface="Calibri"/>
                          <a:cs typeface="Calibri"/>
                          <a:sym typeface="Calibri"/>
                        </a:rPr>
                        <a:t>Sticks</a:t>
                      </a:r>
                      <a:br>
                        <a:rPr lang="en-GB" sz="550" b="0"/>
                      </a:br>
                      <a:r>
                        <a:rPr lang="en-GB" sz="550" b="0" i="0">
                          <a:solidFill>
                            <a:schemeClr val="dk1"/>
                          </a:solidFill>
                          <a:latin typeface="Calibri"/>
                          <a:ea typeface="Calibri"/>
                          <a:cs typeface="Calibri"/>
                          <a:sym typeface="Calibri"/>
                        </a:rPr>
                        <a:t>Leaves</a:t>
                      </a:r>
                      <a:br>
                        <a:rPr lang="en-GB" sz="550" b="0"/>
                      </a:br>
                      <a:r>
                        <a:rPr lang="en-GB" sz="550" b="0" i="0">
                          <a:solidFill>
                            <a:schemeClr val="dk1"/>
                          </a:solidFill>
                          <a:latin typeface="Calibri"/>
                          <a:ea typeface="Calibri"/>
                          <a:cs typeface="Calibri"/>
                          <a:sym typeface="Calibri"/>
                        </a:rPr>
                        <a:t>Straw</a:t>
                      </a:r>
                      <a:br>
                        <a:rPr lang="en-GB" sz="550" b="0"/>
                      </a:br>
                      <a:r>
                        <a:rPr lang="en-GB" sz="550" b="0" i="0">
                          <a:solidFill>
                            <a:schemeClr val="dk1"/>
                          </a:solidFill>
                          <a:latin typeface="Calibri"/>
                          <a:ea typeface="Calibri"/>
                          <a:cs typeface="Calibri"/>
                          <a:sym typeface="Calibri"/>
                        </a:rPr>
                        <a:t>String etc.</a:t>
                      </a:r>
                      <a:endParaRPr sz="550" b="0"/>
                    </a:p>
                  </a:txBody>
                  <a:tcPr marL="91450" marR="91450" marT="45725" marB="45725"/>
                </a:tc>
                <a:tc>
                  <a:txBody>
                    <a:bodyPr/>
                    <a:lstStyle/>
                    <a:p>
                      <a:pPr marL="0" marR="0" lvl="0" indent="0" algn="l" rtl="0">
                        <a:spcBef>
                          <a:spcPts val="0"/>
                        </a:spcBef>
                        <a:spcAft>
                          <a:spcPts val="0"/>
                        </a:spcAft>
                        <a:buNone/>
                      </a:pPr>
                      <a:r>
                        <a:rPr lang="en-GB" sz="550"/>
                        <a:t>Describe and compare the structure and needs of a variety of common animals (fish, amphibians, reptiles, birds and mammals, including pets).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True or false: A baby cat is called a puppy. What is the offspring of a cat called? If both {{parents}} have blue eyes, the colour of their child's eyes is likely to be {{blue}}. Which of these are baby animals (offspring) and which are adult animals? How does a mummy cat clean her kittens? </a:t>
                      </a:r>
                      <a:endParaRPr sz="550" b="0"/>
                    </a:p>
                  </a:txBody>
                  <a:tcPr marL="91450" marR="91450" marT="45725" marB="45725"/>
                </a:tc>
                <a:extLst>
                  <a:ext uri="{0D108BD9-81ED-4DB2-BD59-A6C34878D82A}">
                    <a16:rowId xmlns:a16="http://schemas.microsoft.com/office/drawing/2014/main" val="10003"/>
                  </a:ext>
                </a:extLst>
              </a:tr>
              <a:tr h="9366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Identifying and classifying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fish, amphibian, reptile, mammal, class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Find out the measurements of a crocodile or alligator and then draw or model it.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How big is that croc?</a:t>
                      </a:r>
                      <a:br>
                        <a:rPr lang="en-GB" sz="550" b="0"/>
                      </a:br>
                      <a:r>
                        <a:rPr lang="en-GB" sz="550" b="0" i="0">
                          <a:solidFill>
                            <a:schemeClr val="dk1"/>
                          </a:solidFill>
                          <a:latin typeface="Calibri"/>
                          <a:ea typeface="Calibri"/>
                          <a:cs typeface="Calibri"/>
                          <a:sym typeface="Calibri"/>
                        </a:rPr>
                        <a:t>Measuring tape, Cardboard, Tissue Paper, Pens, Pencils</a:t>
                      </a:r>
                      <a:br>
                        <a:rPr lang="en-GB" sz="550" b="0"/>
                      </a:br>
                      <a:r>
                        <a:rPr lang="en-GB" sz="550" b="0" i="0">
                          <a:solidFill>
                            <a:schemeClr val="dk1"/>
                          </a:solidFill>
                          <a:latin typeface="Calibri"/>
                          <a:ea typeface="Calibri"/>
                          <a:cs typeface="Calibri"/>
                          <a:sym typeface="Calibri"/>
                        </a:rPr>
                        <a:t>PVA glue</a:t>
                      </a:r>
                      <a:br>
                        <a:rPr lang="en-GB" sz="550" b="0"/>
                      </a:br>
                      <a:r>
                        <a:rPr lang="en-GB" sz="550" b="0" i="0">
                          <a:solidFill>
                            <a:schemeClr val="dk1"/>
                          </a:solidFill>
                          <a:latin typeface="Calibri"/>
                          <a:ea typeface="Calibri"/>
                          <a:cs typeface="Calibri"/>
                          <a:sym typeface="Calibri"/>
                        </a:rPr>
                        <a:t>Identifying Animal Types</a:t>
                      </a:r>
                      <a:br>
                        <a:rPr lang="en-GB" sz="550" b="0"/>
                      </a:br>
                      <a:r>
                        <a:rPr lang="en-GB" sz="550" b="0" i="0">
                          <a:solidFill>
                            <a:schemeClr val="dk1"/>
                          </a:solidFill>
                          <a:latin typeface="Calibri"/>
                          <a:ea typeface="Calibri"/>
                          <a:cs typeface="Calibri"/>
                          <a:sym typeface="Calibri"/>
                        </a:rPr>
                        <a:t>Card, Pencils, Grids, Handout</a:t>
                      </a:r>
                      <a:endParaRPr sz="550" b="0"/>
                    </a:p>
                  </a:txBody>
                  <a:tcPr marL="91450" marR="91450" marT="45725" marB="45725"/>
                </a:tc>
                <a:tc>
                  <a:txBody>
                    <a:bodyPr/>
                    <a:lstStyle/>
                    <a:p>
                      <a:pPr marL="0" marR="0" lvl="0" indent="0" algn="l" rtl="0">
                        <a:spcBef>
                          <a:spcPts val="0"/>
                        </a:spcBef>
                        <a:spcAft>
                          <a:spcPts val="0"/>
                        </a:spcAft>
                        <a:buClr>
                          <a:schemeClr val="dk1"/>
                        </a:buClr>
                        <a:buSzPts val="600"/>
                        <a:buFont typeface="Arial"/>
                        <a:buNone/>
                      </a:pPr>
                      <a:r>
                        <a:rPr lang="en-GB" sz="550"/>
                        <a:t>Identify and name a variety of common animals including fish, amphibians, reptiles, birds and mammals.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An {{amphibian}} is an animal that starts life in water and later can live on land. An animal which suckles its young on milk is called a {{mammal}}. True or false: A crocodile is a reptile. A snake is a reptile. There is a snake called a boa constrictor who wrap themselves around their prey (the animal they want to eat), squeezes it until it is dead, then...what? True or false: There are over 32,000 types of fish. Which of these are fish and which of these are mammals? </a:t>
                      </a:r>
                      <a:endParaRPr sz="550" b="0"/>
                    </a:p>
                  </a:txBody>
                  <a:tcPr marL="91450" marR="91450" marT="45725" marB="45725"/>
                </a:tc>
                <a:extLst>
                  <a:ext uri="{0D108BD9-81ED-4DB2-BD59-A6C34878D82A}">
                    <a16:rowId xmlns:a16="http://schemas.microsoft.com/office/drawing/2014/main" val="10004"/>
                  </a:ext>
                </a:extLst>
              </a:tr>
              <a:tr h="957400">
                <a:tc>
                  <a:txBody>
                    <a:bodyPr/>
                    <a:lstStyle/>
                    <a:p>
                      <a:pPr marL="0" marR="0" lvl="0" indent="0" algn="l" rtl="0">
                        <a:spcBef>
                          <a:spcPts val="0"/>
                        </a:spcBef>
                        <a:spcAft>
                          <a:spcPts val="0"/>
                        </a:spcAft>
                        <a:buNone/>
                      </a:pPr>
                      <a:r>
                        <a:rPr lang="en-GB" sz="550"/>
                        <a:t>Observing closely using simple equipment.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carnivore, herbivore, omnivore, identify, predator</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Find examples of herbivores, omnivores and carnivores.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Classifying Animals Types </a:t>
                      </a:r>
                      <a:br>
                        <a:rPr lang="en-GB" sz="550" b="0"/>
                      </a:br>
                      <a:r>
                        <a:rPr lang="en-GB" sz="550" b="0" i="0">
                          <a:solidFill>
                            <a:schemeClr val="dk1"/>
                          </a:solidFill>
                          <a:latin typeface="Calibri"/>
                          <a:ea typeface="Calibri"/>
                          <a:cs typeface="Calibri"/>
                          <a:sym typeface="Calibri"/>
                        </a:rPr>
                        <a:t>A4 paper cut into quarters to make small cards.</a:t>
                      </a:r>
                      <a:endParaRPr sz="550" b="0"/>
                    </a:p>
                  </a:txBody>
                  <a:tcPr marL="91450" marR="91450" marT="45725" marB="45725"/>
                </a:tc>
                <a:tc>
                  <a:txBody>
                    <a:bodyPr/>
                    <a:lstStyle/>
                    <a:p>
                      <a:pPr marL="0" marR="0" lvl="0" indent="0" algn="l" rtl="0">
                        <a:spcBef>
                          <a:spcPts val="0"/>
                        </a:spcBef>
                        <a:spcAft>
                          <a:spcPts val="0"/>
                        </a:spcAft>
                        <a:buNone/>
                      </a:pPr>
                      <a:r>
                        <a:rPr lang="en-GB" sz="550"/>
                        <a:t>Identify and name a variety of common animals that are carnivores, herbivores and omnivores.</a:t>
                      </a:r>
                      <a:endParaRPr sz="550" b="0"/>
                    </a:p>
                  </a:txBody>
                  <a:tcPr marL="91450" marR="91450" marT="45725" marB="45725"/>
                </a:tc>
                <a:tc>
                  <a:txBody>
                    <a:bodyPr/>
                    <a:lstStyle/>
                    <a:p>
                      <a:pPr marL="0" lvl="0" indent="0" algn="l" rtl="0">
                        <a:lnSpc>
                          <a:spcPct val="115000"/>
                        </a:lnSpc>
                        <a:spcBef>
                          <a:spcPts val="0"/>
                        </a:spcBef>
                        <a:spcAft>
                          <a:spcPts val="1100"/>
                        </a:spcAft>
                        <a:buSzPts val="1100"/>
                        <a:buNone/>
                      </a:pPr>
                      <a:r>
                        <a:rPr lang="en-GB" sz="550">
                          <a:highlight>
                            <a:srgbClr val="FFFFFF"/>
                          </a:highlight>
                        </a:rPr>
                        <a:t>Which of these are carnivores and which of these are herbivore? Put these carnivores in order of size from largest to the smallest. An animal which eats mostly meat is called..? Which of these animals are carnivores? An animal which eats mostly plants is called..</a:t>
                      </a:r>
                      <a:endParaRPr sz="55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5582</Words>
  <Application>Microsoft Office PowerPoint</Application>
  <PresentationFormat>Widescreen</PresentationFormat>
  <Paragraphs>320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Usher</dc:creator>
  <cp:lastModifiedBy>Lesley Delargy</cp:lastModifiedBy>
  <cp:revision>5</cp:revision>
  <dcterms:created xsi:type="dcterms:W3CDTF">2019-01-26T15:19:50Z</dcterms:created>
  <dcterms:modified xsi:type="dcterms:W3CDTF">2021-11-02T10:08:43Z</dcterms:modified>
</cp:coreProperties>
</file>