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0" r:id="rId5"/>
    <p:sldId id="261" r:id="rId6"/>
    <p:sldId id="262" r:id="rId7"/>
    <p:sldId id="268" r:id="rId8"/>
    <p:sldId id="269" r:id="rId9"/>
    <p:sldId id="270" r:id="rId10"/>
    <p:sldId id="271" r:id="rId11"/>
    <p:sldId id="272" r:id="rId12"/>
    <p:sldId id="273" r:id="rId13"/>
    <p:sldId id="257"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4CF2C7-CE64-4FE2-8D68-34B4D95E351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29285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CF2C7-CE64-4FE2-8D68-34B4D95E351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174523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CF2C7-CE64-4FE2-8D68-34B4D95E351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30490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CF2C7-CE64-4FE2-8D68-34B4D95E351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238625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4CF2C7-CE64-4FE2-8D68-34B4D95E351D}"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296153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4CF2C7-CE64-4FE2-8D68-34B4D95E351D}"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323335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4CF2C7-CE64-4FE2-8D68-34B4D95E351D}" type="datetimeFigureOut">
              <a:rPr lang="en-GB" smtClean="0"/>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409224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4CF2C7-CE64-4FE2-8D68-34B4D95E351D}" type="datetimeFigureOut">
              <a:rPr lang="en-GB" smtClean="0"/>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394936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CF2C7-CE64-4FE2-8D68-34B4D95E351D}" type="datetimeFigureOut">
              <a:rPr lang="en-GB" smtClean="0"/>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188259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CF2C7-CE64-4FE2-8D68-34B4D95E351D}"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129348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CF2C7-CE64-4FE2-8D68-34B4D95E351D}"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9B6BA7-EDEB-4590-AC03-2A7E9CEA1813}" type="slidenum">
              <a:rPr lang="en-GB" smtClean="0"/>
              <a:t>‹#›</a:t>
            </a:fld>
            <a:endParaRPr lang="en-GB"/>
          </a:p>
        </p:txBody>
      </p:sp>
    </p:spTree>
    <p:extLst>
      <p:ext uri="{BB962C8B-B14F-4D97-AF65-F5344CB8AC3E}">
        <p14:creationId xmlns:p14="http://schemas.microsoft.com/office/powerpoint/2010/main" val="13364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CF2C7-CE64-4FE2-8D68-34B4D95E351D}" type="datetimeFigureOut">
              <a:rPr lang="en-GB" smtClean="0"/>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B6BA7-EDEB-4590-AC03-2A7E9CEA1813}" type="slidenum">
              <a:rPr lang="en-GB" smtClean="0"/>
              <a:t>‹#›</a:t>
            </a:fld>
            <a:endParaRPr lang="en-GB"/>
          </a:p>
        </p:txBody>
      </p:sp>
    </p:spTree>
    <p:extLst>
      <p:ext uri="{BB962C8B-B14F-4D97-AF65-F5344CB8AC3E}">
        <p14:creationId xmlns:p14="http://schemas.microsoft.com/office/powerpoint/2010/main" val="130174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831" y="875763"/>
            <a:ext cx="7886163" cy="1333433"/>
          </a:xfrm>
        </p:spPr>
        <p:txBody>
          <a:bodyPr>
            <a:normAutofit/>
          </a:bodyPr>
          <a:lstStyle/>
          <a:p>
            <a:r>
              <a:rPr lang="en-GB" sz="3600" b="1" dirty="0" smtClean="0">
                <a:solidFill>
                  <a:srgbClr val="FF0000"/>
                </a:solidFill>
                <a:latin typeface="Comic Sans MS" panose="030F0702030302020204" pitchFamily="66" charset="0"/>
              </a:rPr>
              <a:t>Why do we teach History?</a:t>
            </a:r>
            <a:br>
              <a:rPr lang="en-GB" sz="3600" b="1" dirty="0" smtClean="0">
                <a:solidFill>
                  <a:srgbClr val="FF0000"/>
                </a:solidFill>
                <a:latin typeface="Comic Sans MS" panose="030F0702030302020204" pitchFamily="66" charset="0"/>
              </a:rPr>
            </a:br>
            <a:r>
              <a:rPr lang="en-GB" sz="3600" b="1" dirty="0" smtClean="0">
                <a:solidFill>
                  <a:srgbClr val="FF0000"/>
                </a:solidFill>
                <a:latin typeface="Comic Sans MS" panose="030F0702030302020204" pitchFamily="66" charset="0"/>
              </a:rPr>
              <a:t>Our Intent </a:t>
            </a:r>
            <a:endParaRPr lang="en-GB" sz="3600"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817020" y="2410461"/>
            <a:ext cx="2997554" cy="3343015"/>
          </a:xfrm>
          <a:prstGeom prst="rect">
            <a:avLst/>
          </a:prstGeom>
        </p:spPr>
      </p:pic>
      <p:sp>
        <p:nvSpPr>
          <p:cNvPr id="6" name="Rectangle 5"/>
          <p:cNvSpPr/>
          <p:nvPr/>
        </p:nvSpPr>
        <p:spPr>
          <a:xfrm>
            <a:off x="4915437" y="3239429"/>
            <a:ext cx="6096000" cy="390363"/>
          </a:xfrm>
          <a:prstGeom prst="rect">
            <a:avLst/>
          </a:prstGeom>
        </p:spPr>
        <p:txBody>
          <a:bodyPr>
            <a:spAutoFit/>
          </a:bodyPr>
          <a:lstStyle/>
          <a:p>
            <a:pPr algn="ctr">
              <a:lnSpc>
                <a:spcPct val="115000"/>
              </a:lnSpc>
              <a:spcAft>
                <a:spcPts val="1000"/>
              </a:spcAft>
              <a:tabLst>
                <a:tab pos="2496820" algn="l"/>
              </a:tabLst>
            </a:pPr>
            <a:r>
              <a:rPr lang="en-GB" dirty="0" smtClean="0">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720424" y="2564457"/>
            <a:ext cx="2486025" cy="3200400"/>
          </a:xfrm>
          <a:prstGeom prst="rect">
            <a:avLst/>
          </a:prstGeom>
        </p:spPr>
      </p:pic>
    </p:spTree>
    <p:extLst>
      <p:ext uri="{BB962C8B-B14F-4D97-AF65-F5344CB8AC3E}">
        <p14:creationId xmlns:p14="http://schemas.microsoft.com/office/powerpoint/2010/main" val="267198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62947"/>
            <a:ext cx="10515600" cy="1325563"/>
          </a:xfrm>
        </p:spPr>
        <p:txBody>
          <a:bodyPr>
            <a:normAutofit/>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gain some knowledge and understanding of historical development in the wider world</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4" name="Picture 3"/>
          <p:cNvPicPr>
            <a:picLocks noChangeAspect="1"/>
          </p:cNvPicPr>
          <p:nvPr/>
        </p:nvPicPr>
        <p:blipFill>
          <a:blip r:embed="rId3"/>
          <a:stretch>
            <a:fillRect/>
          </a:stretch>
        </p:blipFill>
        <p:spPr>
          <a:xfrm>
            <a:off x="8311854" y="4320582"/>
            <a:ext cx="3390956" cy="1900426"/>
          </a:xfrm>
          <a:prstGeom prst="rect">
            <a:avLst/>
          </a:prstGeom>
        </p:spPr>
      </p:pic>
      <p:pic>
        <p:nvPicPr>
          <p:cNvPr id="5" name="Picture 4"/>
          <p:cNvPicPr>
            <a:picLocks noChangeAspect="1"/>
          </p:cNvPicPr>
          <p:nvPr/>
        </p:nvPicPr>
        <p:blipFill>
          <a:blip r:embed="rId4"/>
          <a:stretch>
            <a:fillRect/>
          </a:stretch>
        </p:blipFill>
        <p:spPr>
          <a:xfrm>
            <a:off x="9491915" y="2571664"/>
            <a:ext cx="1802882" cy="1474765"/>
          </a:xfrm>
          <a:prstGeom prst="rect">
            <a:avLst/>
          </a:prstGeom>
        </p:spPr>
      </p:pic>
      <p:pic>
        <p:nvPicPr>
          <p:cNvPr id="6" name="Picture 5"/>
          <p:cNvPicPr>
            <a:picLocks noChangeAspect="1"/>
          </p:cNvPicPr>
          <p:nvPr/>
        </p:nvPicPr>
        <p:blipFill>
          <a:blip r:embed="rId5"/>
          <a:stretch>
            <a:fillRect/>
          </a:stretch>
        </p:blipFill>
        <p:spPr>
          <a:xfrm>
            <a:off x="8181122" y="2948768"/>
            <a:ext cx="949146" cy="936712"/>
          </a:xfrm>
          <a:prstGeom prst="rect">
            <a:avLst/>
          </a:prstGeom>
        </p:spPr>
      </p:pic>
      <p:pic>
        <p:nvPicPr>
          <p:cNvPr id="7" name="Picture 6"/>
          <p:cNvPicPr>
            <a:picLocks noChangeAspect="1"/>
          </p:cNvPicPr>
          <p:nvPr/>
        </p:nvPicPr>
        <p:blipFill>
          <a:blip r:embed="rId6"/>
          <a:stretch>
            <a:fillRect/>
          </a:stretch>
        </p:blipFill>
        <p:spPr>
          <a:xfrm>
            <a:off x="4661780" y="4639858"/>
            <a:ext cx="2609850" cy="1581150"/>
          </a:xfrm>
          <a:prstGeom prst="rect">
            <a:avLst/>
          </a:prstGeom>
        </p:spPr>
      </p:pic>
      <p:pic>
        <p:nvPicPr>
          <p:cNvPr id="8" name="Picture 7"/>
          <p:cNvPicPr>
            <a:picLocks noChangeAspect="1"/>
          </p:cNvPicPr>
          <p:nvPr/>
        </p:nvPicPr>
        <p:blipFill>
          <a:blip r:embed="rId7"/>
          <a:stretch>
            <a:fillRect/>
          </a:stretch>
        </p:blipFill>
        <p:spPr>
          <a:xfrm>
            <a:off x="276497" y="2529387"/>
            <a:ext cx="2851904" cy="1791195"/>
          </a:xfrm>
          <a:prstGeom prst="rect">
            <a:avLst/>
          </a:prstGeom>
        </p:spPr>
      </p:pic>
      <p:pic>
        <p:nvPicPr>
          <p:cNvPr id="9" name="Picture 8"/>
          <p:cNvPicPr>
            <a:picLocks noChangeAspect="1"/>
          </p:cNvPicPr>
          <p:nvPr/>
        </p:nvPicPr>
        <p:blipFill>
          <a:blip r:embed="rId8"/>
          <a:stretch>
            <a:fillRect/>
          </a:stretch>
        </p:blipFill>
        <p:spPr>
          <a:xfrm>
            <a:off x="410304" y="4447289"/>
            <a:ext cx="2584290" cy="1773719"/>
          </a:xfrm>
          <a:prstGeom prst="rect">
            <a:avLst/>
          </a:prstGeom>
        </p:spPr>
      </p:pic>
      <p:pic>
        <p:nvPicPr>
          <p:cNvPr id="11" name="Picture 10"/>
          <p:cNvPicPr>
            <a:picLocks noChangeAspect="1"/>
          </p:cNvPicPr>
          <p:nvPr/>
        </p:nvPicPr>
        <p:blipFill>
          <a:blip r:embed="rId9"/>
          <a:stretch>
            <a:fillRect/>
          </a:stretch>
        </p:blipFill>
        <p:spPr>
          <a:xfrm>
            <a:off x="3386559" y="2553794"/>
            <a:ext cx="2493912" cy="1525996"/>
          </a:xfrm>
          <a:prstGeom prst="rect">
            <a:avLst/>
          </a:prstGeom>
        </p:spPr>
      </p:pic>
      <p:pic>
        <p:nvPicPr>
          <p:cNvPr id="3" name="Picture 2"/>
          <p:cNvPicPr>
            <a:picLocks noChangeAspect="1"/>
          </p:cNvPicPr>
          <p:nvPr/>
        </p:nvPicPr>
        <p:blipFill>
          <a:blip r:embed="rId10"/>
          <a:stretch>
            <a:fillRect/>
          </a:stretch>
        </p:blipFill>
        <p:spPr>
          <a:xfrm>
            <a:off x="6235094" y="2571664"/>
            <a:ext cx="1781175" cy="1714500"/>
          </a:xfrm>
          <a:prstGeom prst="rect">
            <a:avLst/>
          </a:prstGeom>
        </p:spPr>
      </p:pic>
      <p:sp>
        <p:nvSpPr>
          <p:cNvPr id="12" name="TextBox 11"/>
          <p:cNvSpPr txBox="1"/>
          <p:nvPr/>
        </p:nvSpPr>
        <p:spPr>
          <a:xfrm>
            <a:off x="410304" y="1888510"/>
            <a:ext cx="4540519" cy="371364"/>
          </a:xfrm>
          <a:prstGeom prst="rect">
            <a:avLst/>
          </a:prstGeom>
          <a:noFill/>
        </p:spPr>
        <p:txBody>
          <a:bodyPr wrap="square" rtlCol="0">
            <a:spAutoFit/>
          </a:bodyPr>
          <a:lstStyle/>
          <a:p>
            <a:r>
              <a:rPr lang="en-US" i="1" dirty="0" smtClean="0">
                <a:latin typeface="Comic Sans MS" panose="030F0702030302020204" pitchFamily="66" charset="0"/>
              </a:rPr>
              <a:t>Meanwhile elsewhere… </a:t>
            </a:r>
            <a:endParaRPr lang="en-GB" i="1" dirty="0">
              <a:latin typeface="Comic Sans MS" panose="030F0702030302020204" pitchFamily="66" charset="0"/>
            </a:endParaRPr>
          </a:p>
        </p:txBody>
      </p:sp>
    </p:spTree>
    <p:extLst>
      <p:ext uri="{BB962C8B-B14F-4D97-AF65-F5344CB8AC3E}">
        <p14:creationId xmlns:p14="http://schemas.microsoft.com/office/powerpoint/2010/main" val="1676285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62947"/>
            <a:ext cx="10515600" cy="1325563"/>
          </a:xfrm>
        </p:spPr>
        <p:txBody>
          <a:bodyPr>
            <a:normAutofit fontScale="90000"/>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help children understand society and their place within it, so that they develop a sense of their citizenship and cultural heritage</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3" name="Picture 2"/>
          <p:cNvPicPr>
            <a:picLocks noChangeAspect="1"/>
          </p:cNvPicPr>
          <p:nvPr/>
        </p:nvPicPr>
        <p:blipFill>
          <a:blip r:embed="rId3"/>
          <a:stretch>
            <a:fillRect/>
          </a:stretch>
        </p:blipFill>
        <p:spPr>
          <a:xfrm>
            <a:off x="1174704" y="2062026"/>
            <a:ext cx="3781425" cy="3752850"/>
          </a:xfrm>
          <a:prstGeom prst="rect">
            <a:avLst/>
          </a:prstGeom>
        </p:spPr>
      </p:pic>
      <p:pic>
        <p:nvPicPr>
          <p:cNvPr id="5" name="Picture 4"/>
          <p:cNvPicPr>
            <a:picLocks noChangeAspect="1"/>
          </p:cNvPicPr>
          <p:nvPr/>
        </p:nvPicPr>
        <p:blipFill>
          <a:blip r:embed="rId4"/>
          <a:stretch>
            <a:fillRect/>
          </a:stretch>
        </p:blipFill>
        <p:spPr>
          <a:xfrm>
            <a:off x="5338983" y="3343590"/>
            <a:ext cx="1556800" cy="1699695"/>
          </a:xfrm>
          <a:prstGeom prst="rect">
            <a:avLst/>
          </a:prstGeom>
        </p:spPr>
      </p:pic>
      <p:pic>
        <p:nvPicPr>
          <p:cNvPr id="6" name="Picture 5"/>
          <p:cNvPicPr>
            <a:picLocks noChangeAspect="1"/>
          </p:cNvPicPr>
          <p:nvPr/>
        </p:nvPicPr>
        <p:blipFill>
          <a:blip r:embed="rId5"/>
          <a:stretch>
            <a:fillRect/>
          </a:stretch>
        </p:blipFill>
        <p:spPr>
          <a:xfrm>
            <a:off x="10596220" y="4193438"/>
            <a:ext cx="1115914" cy="2204477"/>
          </a:xfrm>
          <a:prstGeom prst="rect">
            <a:avLst/>
          </a:prstGeom>
        </p:spPr>
      </p:pic>
      <p:pic>
        <p:nvPicPr>
          <p:cNvPr id="7" name="Picture 6"/>
          <p:cNvPicPr>
            <a:picLocks noChangeAspect="1"/>
          </p:cNvPicPr>
          <p:nvPr/>
        </p:nvPicPr>
        <p:blipFill>
          <a:blip r:embed="rId6"/>
          <a:stretch>
            <a:fillRect/>
          </a:stretch>
        </p:blipFill>
        <p:spPr>
          <a:xfrm>
            <a:off x="9917326" y="1520308"/>
            <a:ext cx="1843489" cy="2418143"/>
          </a:xfrm>
          <a:prstGeom prst="rect">
            <a:avLst/>
          </a:prstGeom>
        </p:spPr>
      </p:pic>
      <p:pic>
        <p:nvPicPr>
          <p:cNvPr id="8" name="Picture 7"/>
          <p:cNvPicPr>
            <a:picLocks noChangeAspect="1"/>
          </p:cNvPicPr>
          <p:nvPr/>
        </p:nvPicPr>
        <p:blipFill>
          <a:blip r:embed="rId7"/>
          <a:stretch>
            <a:fillRect/>
          </a:stretch>
        </p:blipFill>
        <p:spPr>
          <a:xfrm>
            <a:off x="7278638" y="2606040"/>
            <a:ext cx="2357824" cy="1858775"/>
          </a:xfrm>
          <a:prstGeom prst="rect">
            <a:avLst/>
          </a:prstGeom>
        </p:spPr>
      </p:pic>
    </p:spTree>
    <p:extLst>
      <p:ext uri="{BB962C8B-B14F-4D97-AF65-F5344CB8AC3E}">
        <p14:creationId xmlns:p14="http://schemas.microsoft.com/office/powerpoint/2010/main" val="236228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62947"/>
            <a:ext cx="10515600" cy="1325563"/>
          </a:xfrm>
        </p:spPr>
        <p:txBody>
          <a:bodyPr>
            <a:normAutofit fontScale="90000"/>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develop in </a:t>
            </a:r>
            <a:r>
              <a:rPr lang="en-US" sz="3200" dirty="0" smtClean="0">
                <a:solidFill>
                  <a:srgbClr val="FF0000"/>
                </a:solidFill>
                <a:latin typeface="Comic Sans MS" panose="030F0702030302020204" pitchFamily="66" charset="0"/>
              </a:rPr>
              <a:t>children’s ability to enquire, investigate, </a:t>
            </a:r>
            <a:r>
              <a:rPr lang="en-US" sz="3200" dirty="0" err="1" smtClean="0">
                <a:solidFill>
                  <a:srgbClr val="FF0000"/>
                </a:solidFill>
                <a:latin typeface="Comic Sans MS" panose="030F0702030302020204" pitchFamily="66" charset="0"/>
              </a:rPr>
              <a:t>analyse</a:t>
            </a:r>
            <a:r>
              <a:rPr lang="en-US" sz="3200" dirty="0" smtClean="0">
                <a:solidFill>
                  <a:srgbClr val="FF0000"/>
                </a:solidFill>
                <a:latin typeface="Comic Sans MS" panose="030F0702030302020204" pitchFamily="66" charset="0"/>
              </a:rPr>
              <a:t>, evaluate and present their thinking and learning. </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3" name="Picture 2"/>
          <p:cNvPicPr>
            <a:picLocks noChangeAspect="1"/>
          </p:cNvPicPr>
          <p:nvPr/>
        </p:nvPicPr>
        <p:blipFill>
          <a:blip r:embed="rId3"/>
          <a:stretch>
            <a:fillRect/>
          </a:stretch>
        </p:blipFill>
        <p:spPr>
          <a:xfrm>
            <a:off x="1424940" y="1693681"/>
            <a:ext cx="8610600" cy="4829175"/>
          </a:xfrm>
          <a:prstGeom prst="rect">
            <a:avLst/>
          </a:prstGeom>
        </p:spPr>
      </p:pic>
    </p:spTree>
    <p:extLst>
      <p:ext uri="{BB962C8B-B14F-4D97-AF65-F5344CB8AC3E}">
        <p14:creationId xmlns:p14="http://schemas.microsoft.com/office/powerpoint/2010/main" val="144755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rgbClr val="FF0000"/>
                </a:solidFill>
                <a:latin typeface="Comic Sans MS" panose="030F0702030302020204" pitchFamily="66" charset="0"/>
              </a:rPr>
              <a:t>Our Core Values  </a:t>
            </a:r>
            <a:endParaRPr lang="en-GB" sz="3600" b="1" dirty="0">
              <a:solidFill>
                <a:srgbClr val="FF000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1154177" y="97989"/>
            <a:ext cx="833821" cy="929917"/>
          </a:xfrm>
          <a:prstGeom prst="rect">
            <a:avLst/>
          </a:prstGeom>
        </p:spPr>
      </p:pic>
      <p:pic>
        <p:nvPicPr>
          <p:cNvPr id="8" name="Picture 7"/>
          <p:cNvPicPr>
            <a:picLocks noChangeAspect="1"/>
          </p:cNvPicPr>
          <p:nvPr/>
        </p:nvPicPr>
        <p:blipFill>
          <a:blip r:embed="rId3"/>
          <a:stretch>
            <a:fillRect/>
          </a:stretch>
        </p:blipFill>
        <p:spPr>
          <a:xfrm>
            <a:off x="1211686" y="1494083"/>
            <a:ext cx="9327583" cy="4584744"/>
          </a:xfrm>
          <a:prstGeom prst="rect">
            <a:avLst/>
          </a:prstGeom>
        </p:spPr>
      </p:pic>
    </p:spTree>
    <p:extLst>
      <p:ext uri="{BB962C8B-B14F-4D97-AF65-F5344CB8AC3E}">
        <p14:creationId xmlns:p14="http://schemas.microsoft.com/office/powerpoint/2010/main" val="156453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rgbClr val="FF0000"/>
                </a:solidFill>
                <a:latin typeface="Comic Sans MS" panose="030F0702030302020204" pitchFamily="66" charset="0"/>
              </a:rPr>
              <a:t>Intent</a:t>
            </a:r>
            <a:r>
              <a:rPr lang="en-GB" sz="3600" dirty="0" smtClean="0">
                <a:solidFill>
                  <a:srgbClr val="FF0000"/>
                </a:solidFill>
                <a:latin typeface="Comic Sans MS" panose="030F0702030302020204" pitchFamily="66" charset="0"/>
              </a:rPr>
              <a:t> </a:t>
            </a:r>
            <a:endParaRPr lang="en-GB" sz="3600" dirty="0">
              <a:solidFill>
                <a:srgbClr val="FF0000"/>
              </a:solidFill>
              <a:latin typeface="Comic Sans MS" panose="030F0702030302020204" pitchFamily="66" charset="0"/>
            </a:endParaRPr>
          </a:p>
        </p:txBody>
      </p:sp>
      <p:sp>
        <p:nvSpPr>
          <p:cNvPr id="4" name="Google Shape;160;p26"/>
          <p:cNvSpPr txBox="1">
            <a:spLocks noGrp="1"/>
          </p:cNvSpPr>
          <p:nvPr>
            <p:ph idx="1"/>
          </p:nvPr>
        </p:nvSpPr>
        <p:spPr>
          <a:xfrm>
            <a:off x="463637" y="1295042"/>
            <a:ext cx="10890161" cy="4351338"/>
          </a:xfrm>
          <a:prstGeom prst="rect">
            <a:avLst/>
          </a:prstGeom>
          <a:noFill/>
          <a:ln>
            <a:noFill/>
          </a:ln>
        </p:spPr>
        <p:txBody>
          <a:bodyPr spcFirstLastPara="1" wrap="square" lIns="91425" tIns="91425" rIns="91425" bIns="91425" anchor="t" anchorCtr="0">
            <a:noAutofit/>
          </a:bodyPr>
          <a:lstStyle/>
          <a:p>
            <a:pPr marL="0" indent="0">
              <a:buNone/>
            </a:pPr>
            <a:r>
              <a:rPr lang="en-GB" sz="1400" dirty="0">
                <a:latin typeface="Comic Sans MS" panose="030F0702030302020204" pitchFamily="66" charset="0"/>
              </a:rPr>
              <a:t>History teaching focuses on enabling children to think as historians and the processes in history. We place an emphasis on examining historical artefacts and primary sources, and give children the opportunity to visit sites of historical significance. We encourage visitors to come into the school and talk about their experiences of events in the past. We recognise and value the importance of stories in history teaching, we regard this as an important way of stimulating interest in the past. We focus on helping children understand that historical events can be interpreted in different ways, and that they should always ask searching questions (e.g. ‘How do we know?’) about information they are given. </a:t>
            </a:r>
          </a:p>
          <a:p>
            <a:pPr marL="0" indent="0">
              <a:buNone/>
            </a:pPr>
            <a:r>
              <a:rPr lang="en-GB" sz="1400" dirty="0" smtClean="0">
                <a:latin typeface="Comic Sans MS" panose="030F0702030302020204" pitchFamily="66" charset="0"/>
              </a:rPr>
              <a:t>At Sacred Heart we </a:t>
            </a:r>
            <a:r>
              <a:rPr lang="en-GB" sz="1400" dirty="0">
                <a:latin typeface="Comic Sans MS" panose="030F0702030302020204" pitchFamily="66" charset="0"/>
              </a:rPr>
              <a:t>recognise that in all classes children have a wide range of ability in history, and we seek to provide suitable learning opportunities for all children by matching the challenge of the task to the ability of the child. We achieve this by:</a:t>
            </a:r>
          </a:p>
          <a:p>
            <a:pPr lvl="0"/>
            <a:r>
              <a:rPr lang="en-GB" sz="1400" dirty="0">
                <a:latin typeface="Comic Sans MS" panose="030F0702030302020204" pitchFamily="66" charset="0"/>
              </a:rPr>
              <a:t>setting tasks which are open-ended and can have a variety of responses;</a:t>
            </a:r>
          </a:p>
          <a:p>
            <a:pPr lvl="0"/>
            <a:r>
              <a:rPr lang="en-GB" sz="1400" dirty="0">
                <a:latin typeface="Comic Sans MS" panose="030F0702030302020204" pitchFamily="66" charset="0"/>
              </a:rPr>
              <a:t>setting tasks of increasing difficulty, some children not completing all tasks;</a:t>
            </a:r>
          </a:p>
          <a:p>
            <a:pPr lvl="0"/>
            <a:r>
              <a:rPr lang="en-GB" sz="1400" dirty="0" smtClean="0">
                <a:latin typeface="Comic Sans MS" panose="030F0702030302020204" pitchFamily="66" charset="0"/>
              </a:rPr>
              <a:t>providing </a:t>
            </a:r>
            <a:r>
              <a:rPr lang="en-GB" sz="1400" dirty="0">
                <a:latin typeface="Comic Sans MS" panose="030F0702030302020204" pitchFamily="66" charset="0"/>
              </a:rPr>
              <a:t>resources of different complexity, depending on the ability of the child;</a:t>
            </a:r>
          </a:p>
          <a:p>
            <a:pPr lvl="0"/>
            <a:r>
              <a:rPr lang="en-GB" sz="1400" dirty="0">
                <a:latin typeface="Comic Sans MS" panose="030F0702030302020204" pitchFamily="66" charset="0"/>
              </a:rPr>
              <a:t>using teaching assistants to support children individually or in groups</a:t>
            </a:r>
            <a:r>
              <a:rPr lang="en-GB" sz="1400" dirty="0" smtClean="0">
                <a:latin typeface="Comic Sans MS" panose="030F0702030302020204" pitchFamily="66" charset="0"/>
              </a:rPr>
              <a:t>.</a:t>
            </a:r>
          </a:p>
          <a:p>
            <a:pPr marL="0" indent="0">
              <a:buNone/>
            </a:pPr>
            <a:r>
              <a:rPr lang="en-GB" sz="1400" dirty="0">
                <a:latin typeface="Comic Sans MS" panose="030F0702030302020204" pitchFamily="66" charset="0"/>
              </a:rPr>
              <a:t>Emphasis is placed on the development of knowledge discipline and a historical perspective alongside factual knowledge. A variety of teaching approaches are used:</a:t>
            </a:r>
          </a:p>
          <a:p>
            <a:pPr lvl="0"/>
            <a:r>
              <a:rPr lang="en-GB" sz="1400" dirty="0">
                <a:latin typeface="Comic Sans MS" panose="030F0702030302020204" pitchFamily="66" charset="0"/>
              </a:rPr>
              <a:t>Teacher presentations, role play, drama, story-telling. </a:t>
            </a:r>
          </a:p>
          <a:p>
            <a:pPr lvl="0"/>
            <a:r>
              <a:rPr lang="en-GB" sz="1400" dirty="0">
                <a:latin typeface="Comic Sans MS" panose="030F0702030302020204" pitchFamily="66" charset="0"/>
              </a:rPr>
              <a:t>Question and answer sessions, discussions and debates.</a:t>
            </a:r>
          </a:p>
          <a:p>
            <a:pPr lvl="0"/>
            <a:r>
              <a:rPr lang="en-GB" sz="1400" dirty="0">
                <a:latin typeface="Comic Sans MS" panose="030F0702030302020204" pitchFamily="66" charset="0"/>
              </a:rPr>
              <a:t>Individual and group research. Investigating artefacts and sources of evidence. </a:t>
            </a:r>
          </a:p>
          <a:p>
            <a:pPr lvl="0"/>
            <a:r>
              <a:rPr lang="en-GB" sz="1400" dirty="0">
                <a:latin typeface="Comic Sans MS" panose="030F0702030302020204" pitchFamily="66" charset="0"/>
              </a:rPr>
              <a:t>Fieldwork, and visits to museums and sites of historic interest. </a:t>
            </a:r>
          </a:p>
        </p:txBody>
      </p:sp>
      <p:sp>
        <p:nvSpPr>
          <p:cNvPr id="5" name="Google Shape;159;p26"/>
          <p:cNvSpPr txBox="1">
            <a:spLocks/>
          </p:cNvSpPr>
          <p:nvPr/>
        </p:nvSpPr>
        <p:spPr>
          <a:xfrm>
            <a:off x="463638" y="3739910"/>
            <a:ext cx="10890161" cy="2521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Font typeface="Arial" panose="020B0604020202020204" pitchFamily="34" charset="0"/>
              <a:buNone/>
            </a:pPr>
            <a:endParaRPr lang="en-GB" dirty="0"/>
          </a:p>
        </p:txBody>
      </p:sp>
      <p:pic>
        <p:nvPicPr>
          <p:cNvPr id="7" name="Picture 6"/>
          <p:cNvPicPr>
            <a:picLocks noChangeAspect="1"/>
          </p:cNvPicPr>
          <p:nvPr/>
        </p:nvPicPr>
        <p:blipFill>
          <a:blip r:embed="rId2"/>
          <a:stretch>
            <a:fillRect/>
          </a:stretch>
        </p:blipFill>
        <p:spPr>
          <a:xfrm>
            <a:off x="11154177" y="97989"/>
            <a:ext cx="833821" cy="929917"/>
          </a:xfrm>
          <a:prstGeom prst="rect">
            <a:avLst/>
          </a:prstGeom>
        </p:spPr>
      </p:pic>
    </p:spTree>
    <p:extLst>
      <p:ext uri="{BB962C8B-B14F-4D97-AF65-F5344CB8AC3E}">
        <p14:creationId xmlns:p14="http://schemas.microsoft.com/office/powerpoint/2010/main" val="7186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nodePh="1">
                                  <p:stCondLst>
                                    <p:cond delay="0"/>
                                  </p:stCondLst>
                                  <p:endCondLst>
                                    <p:cond evt="begin" delay="0">
                                      <p:tn val="60"/>
                                    </p:cond>
                                  </p:end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rgbClr val="FF0000"/>
                </a:solidFill>
                <a:latin typeface="Comic Sans MS" panose="030F0702030302020204" pitchFamily="66" charset="0"/>
              </a:rPr>
              <a:t>History </a:t>
            </a:r>
            <a:endParaRPr lang="en-GB" sz="3600"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lgn="ctr">
              <a:lnSpc>
                <a:spcPct val="115000"/>
              </a:lnSpc>
              <a:spcAft>
                <a:spcPts val="1000"/>
              </a:spcAft>
              <a:buNone/>
              <a:tabLst>
                <a:tab pos="2496820" algn="l"/>
              </a:tabLst>
            </a:pPr>
            <a:r>
              <a:rPr lang="en-GB" dirty="0">
                <a:latin typeface="Arial" panose="020B0604020202020204" pitchFamily="34" charset="0"/>
                <a:ea typeface="Calibri" panose="020F0502020204030204" pitchFamily="34" charset="0"/>
                <a:cs typeface="Times New Roman" panose="02020603050405020304" pitchFamily="18" charset="0"/>
              </a:rPr>
              <a:t>“How do you know who you are unless you know where you’ve come from? How can you tell what’s going to happen, unless you know what’s happened before? History isn’t just about the past. It’s about why we are who we are, and about what’s next.’’ </a:t>
            </a:r>
          </a:p>
          <a:p>
            <a:pPr marL="0" indent="0" algn="ctr">
              <a:lnSpc>
                <a:spcPct val="115000"/>
              </a:lnSpc>
              <a:spcAft>
                <a:spcPts val="1000"/>
              </a:spcAft>
              <a:buNone/>
              <a:tabLst>
                <a:tab pos="2496820" algn="l"/>
              </a:tabLst>
            </a:pPr>
            <a:r>
              <a:rPr lang="en-GB" dirty="0" smtClean="0">
                <a:latin typeface="Arial" panose="020B0604020202020204" pitchFamily="34" charset="0"/>
                <a:ea typeface="Calibri" panose="020F0502020204030204" pitchFamily="34" charset="0"/>
                <a:cs typeface="Times New Roman" panose="02020603050405020304" pitchFamily="18" charset="0"/>
              </a:rPr>
              <a:t>Tony </a:t>
            </a:r>
            <a:r>
              <a:rPr lang="en-GB" dirty="0">
                <a:latin typeface="Arial" panose="020B0604020202020204" pitchFamily="34" charset="0"/>
                <a:ea typeface="Calibri" panose="020F0502020204030204" pitchFamily="34" charset="0"/>
                <a:cs typeface="Times New Roman" panose="02020603050405020304" pitchFamily="18" charset="0"/>
              </a:rPr>
              <a:t>Robinson</a:t>
            </a:r>
            <a:endParaRPr lang="en-GB" dirty="0"/>
          </a:p>
        </p:txBody>
      </p:sp>
      <p:pic>
        <p:nvPicPr>
          <p:cNvPr id="5" name="Picture 4"/>
          <p:cNvPicPr>
            <a:picLocks noChangeAspect="1"/>
          </p:cNvPicPr>
          <p:nvPr/>
        </p:nvPicPr>
        <p:blipFill>
          <a:blip r:embed="rId2"/>
          <a:stretch>
            <a:fillRect/>
          </a:stretch>
        </p:blipFill>
        <p:spPr>
          <a:xfrm>
            <a:off x="11154177" y="97989"/>
            <a:ext cx="833821" cy="929917"/>
          </a:xfrm>
          <a:prstGeom prst="rect">
            <a:avLst/>
          </a:prstGeom>
        </p:spPr>
      </p:pic>
      <p:pic>
        <p:nvPicPr>
          <p:cNvPr id="6" name="Picture 5"/>
          <p:cNvPicPr>
            <a:picLocks noChangeAspect="1"/>
          </p:cNvPicPr>
          <p:nvPr/>
        </p:nvPicPr>
        <p:blipFill>
          <a:blip r:embed="rId3"/>
          <a:stretch>
            <a:fillRect/>
          </a:stretch>
        </p:blipFill>
        <p:spPr>
          <a:xfrm>
            <a:off x="8648163" y="4001294"/>
            <a:ext cx="2506014" cy="2514098"/>
          </a:xfrm>
          <a:prstGeom prst="rect">
            <a:avLst/>
          </a:prstGeom>
        </p:spPr>
      </p:pic>
    </p:spTree>
    <p:extLst>
      <p:ext uri="{BB962C8B-B14F-4D97-AF65-F5344CB8AC3E}">
        <p14:creationId xmlns:p14="http://schemas.microsoft.com/office/powerpoint/2010/main" val="422667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5" y="2631806"/>
            <a:ext cx="10515600" cy="1325563"/>
          </a:xfrm>
        </p:spPr>
        <p:txBody>
          <a:bodyPr>
            <a:normAutofit/>
          </a:bodyPr>
          <a:lstStyle/>
          <a:p>
            <a:pPr algn="ctr"/>
            <a:r>
              <a:rPr lang="en-GB" sz="3600" b="1" dirty="0" smtClean="0">
                <a:solidFill>
                  <a:srgbClr val="FF0000"/>
                </a:solidFill>
                <a:latin typeface="Comic Sans MS" panose="030F0702030302020204" pitchFamily="66" charset="0"/>
              </a:rPr>
              <a:t>Why do we teach it?  </a:t>
            </a:r>
            <a:endParaRPr lang="en-GB" sz="3600" b="1" dirty="0">
              <a:solidFill>
                <a:srgbClr val="FF0000"/>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071738" y="2631806"/>
            <a:ext cx="2486025" cy="3200400"/>
          </a:xfrm>
          <a:prstGeom prst="rect">
            <a:avLst/>
          </a:prstGeom>
        </p:spPr>
      </p:pic>
    </p:spTree>
    <p:extLst>
      <p:ext uri="{BB962C8B-B14F-4D97-AF65-F5344CB8AC3E}">
        <p14:creationId xmlns:p14="http://schemas.microsoft.com/office/powerpoint/2010/main" val="58789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9112"/>
            <a:ext cx="10515600" cy="1325563"/>
          </a:xfrm>
        </p:spPr>
        <p:txBody>
          <a:bodyPr>
            <a:normAutofit/>
          </a:bodyPr>
          <a:lstStyle/>
          <a:p>
            <a:r>
              <a:rPr lang="en-GB"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To </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arouse an interest in the past and to stimulate the children’s curiosity into finding out more</a:t>
            </a:r>
            <a:endParaRPr lang="en-GB" sz="3600" dirty="0">
              <a:solidFill>
                <a:srgbClr val="FF0000"/>
              </a:solidFill>
              <a:latin typeface="Comic Sans MS" panose="030F0702030302020204" pitchFamily="66" charset="0"/>
            </a:endParaRPr>
          </a:p>
        </p:txBody>
      </p:sp>
      <p:pic>
        <p:nvPicPr>
          <p:cNvPr id="9" name="Picture 8"/>
          <p:cNvPicPr>
            <a:picLocks noChangeAspect="1"/>
          </p:cNvPicPr>
          <p:nvPr/>
        </p:nvPicPr>
        <p:blipFill>
          <a:blip r:embed="rId2"/>
          <a:stretch>
            <a:fillRect/>
          </a:stretch>
        </p:blipFill>
        <p:spPr>
          <a:xfrm>
            <a:off x="11154177" y="97989"/>
            <a:ext cx="833821" cy="929917"/>
          </a:xfrm>
          <a:prstGeom prst="rect">
            <a:avLst/>
          </a:prstGeom>
        </p:spPr>
      </p:pic>
      <p:pic>
        <p:nvPicPr>
          <p:cNvPr id="10" name="Picture 9"/>
          <p:cNvPicPr>
            <a:picLocks noChangeAspect="1"/>
          </p:cNvPicPr>
          <p:nvPr/>
        </p:nvPicPr>
        <p:blipFill>
          <a:blip r:embed="rId3"/>
          <a:stretch>
            <a:fillRect/>
          </a:stretch>
        </p:blipFill>
        <p:spPr>
          <a:xfrm>
            <a:off x="779146" y="3202441"/>
            <a:ext cx="2952750" cy="16287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215" y="2249382"/>
            <a:ext cx="2651169" cy="3534892"/>
          </a:xfrm>
          <a:prstGeom prst="rect">
            <a:avLst/>
          </a:prstGeom>
        </p:spPr>
      </p:pic>
      <p:pic>
        <p:nvPicPr>
          <p:cNvPr id="12" name="Picture 11"/>
          <p:cNvPicPr>
            <a:picLocks noChangeAspect="1"/>
          </p:cNvPicPr>
          <p:nvPr/>
        </p:nvPicPr>
        <p:blipFill>
          <a:blip r:embed="rId5"/>
          <a:stretch>
            <a:fillRect/>
          </a:stretch>
        </p:blipFill>
        <p:spPr>
          <a:xfrm>
            <a:off x="7817847" y="3126241"/>
            <a:ext cx="1885950" cy="1704975"/>
          </a:xfrm>
          <a:prstGeom prst="rect">
            <a:avLst/>
          </a:prstGeom>
        </p:spPr>
      </p:pic>
    </p:spTree>
    <p:extLst>
      <p:ext uri="{BB962C8B-B14F-4D97-AF65-F5344CB8AC3E}">
        <p14:creationId xmlns:p14="http://schemas.microsoft.com/office/powerpoint/2010/main" val="4135836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562947"/>
            <a:ext cx="10515600" cy="1325563"/>
          </a:xfrm>
        </p:spPr>
        <p:txBody>
          <a:bodyPr>
            <a:normAutofit fontScale="90000"/>
          </a:bodyPr>
          <a:lstStyle/>
          <a:p>
            <a:pPr algn="ctr"/>
            <a:r>
              <a:rPr lang="en-US" sz="3600" dirty="0" smtClean="0">
                <a:solidFill>
                  <a:srgbClr val="FF0000"/>
                </a:solidFill>
                <a:latin typeface="Comic Sans MS" panose="030F0702030302020204" pitchFamily="66" charset="0"/>
              </a:rPr>
              <a:t>To </a:t>
            </a:r>
            <a:r>
              <a:rPr lang="en-US" sz="3600" dirty="0">
                <a:solidFill>
                  <a:srgbClr val="FF0000"/>
                </a:solidFill>
                <a:latin typeface="Comic Sans MS" panose="030F0702030302020204" pitchFamily="66" charset="0"/>
              </a:rPr>
              <a:t>develop knowledge and understanding of how people lived in other times and how those times were different from today</a:t>
            </a:r>
            <a:endParaRPr lang="en-GB" sz="3600" dirty="0">
              <a:solidFill>
                <a:srgbClr val="FF0000"/>
              </a:solidFill>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11154177" y="97989"/>
            <a:ext cx="833821" cy="92991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37" y="2353468"/>
            <a:ext cx="4807526" cy="3605645"/>
          </a:xfrm>
          <a:prstGeom prst="rect">
            <a:avLst/>
          </a:prstGeom>
        </p:spPr>
      </p:pic>
      <p:pic>
        <p:nvPicPr>
          <p:cNvPr id="3" name="Picture 2"/>
          <p:cNvPicPr>
            <a:picLocks noChangeAspect="1"/>
          </p:cNvPicPr>
          <p:nvPr/>
        </p:nvPicPr>
        <p:blipFill>
          <a:blip r:embed="rId4"/>
          <a:stretch>
            <a:fillRect/>
          </a:stretch>
        </p:blipFill>
        <p:spPr>
          <a:xfrm>
            <a:off x="6480266" y="2353468"/>
            <a:ext cx="2209800" cy="1762125"/>
          </a:xfrm>
          <a:prstGeom prst="rect">
            <a:avLst/>
          </a:prstGeom>
        </p:spPr>
      </p:pic>
      <p:pic>
        <p:nvPicPr>
          <p:cNvPr id="10" name="Picture 9"/>
          <p:cNvPicPr>
            <a:picLocks noChangeAspect="1"/>
          </p:cNvPicPr>
          <p:nvPr/>
        </p:nvPicPr>
        <p:blipFill>
          <a:blip r:embed="rId5"/>
          <a:stretch>
            <a:fillRect/>
          </a:stretch>
        </p:blipFill>
        <p:spPr>
          <a:xfrm>
            <a:off x="6237378" y="4187463"/>
            <a:ext cx="2695575" cy="1771650"/>
          </a:xfrm>
          <a:prstGeom prst="rect">
            <a:avLst/>
          </a:prstGeom>
        </p:spPr>
      </p:pic>
      <p:pic>
        <p:nvPicPr>
          <p:cNvPr id="11" name="Picture 10"/>
          <p:cNvPicPr>
            <a:picLocks noChangeAspect="1"/>
          </p:cNvPicPr>
          <p:nvPr/>
        </p:nvPicPr>
        <p:blipFill>
          <a:blip r:embed="rId6"/>
          <a:stretch>
            <a:fillRect/>
          </a:stretch>
        </p:blipFill>
        <p:spPr>
          <a:xfrm>
            <a:off x="9355046" y="3148386"/>
            <a:ext cx="2390775" cy="1343025"/>
          </a:xfrm>
          <a:prstGeom prst="rect">
            <a:avLst/>
          </a:prstGeom>
        </p:spPr>
      </p:pic>
    </p:spTree>
    <p:extLst>
      <p:ext uri="{BB962C8B-B14F-4D97-AF65-F5344CB8AC3E}">
        <p14:creationId xmlns:p14="http://schemas.microsoft.com/office/powerpoint/2010/main" val="2442758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enable children to know about significant events in British history, and to appreciate how things have changed over time</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3" name="Picture 2"/>
          <p:cNvPicPr>
            <a:picLocks noChangeAspect="1"/>
          </p:cNvPicPr>
          <p:nvPr/>
        </p:nvPicPr>
        <p:blipFill>
          <a:blip r:embed="rId3"/>
          <a:stretch>
            <a:fillRect/>
          </a:stretch>
        </p:blipFill>
        <p:spPr>
          <a:xfrm>
            <a:off x="838200" y="2119312"/>
            <a:ext cx="2438400" cy="1704975"/>
          </a:xfrm>
          <a:prstGeom prst="rect">
            <a:avLst/>
          </a:prstGeom>
        </p:spPr>
      </p:pic>
      <p:pic>
        <p:nvPicPr>
          <p:cNvPr id="11" name="Picture 10"/>
          <p:cNvPicPr>
            <a:picLocks noChangeAspect="1"/>
          </p:cNvPicPr>
          <p:nvPr/>
        </p:nvPicPr>
        <p:blipFill>
          <a:blip r:embed="rId4"/>
          <a:stretch>
            <a:fillRect/>
          </a:stretch>
        </p:blipFill>
        <p:spPr>
          <a:xfrm>
            <a:off x="4385480" y="2119312"/>
            <a:ext cx="987389" cy="889385"/>
          </a:xfrm>
          <a:prstGeom prst="rect">
            <a:avLst/>
          </a:prstGeom>
        </p:spPr>
      </p:pic>
      <p:pic>
        <p:nvPicPr>
          <p:cNvPr id="12" name="Picture 11"/>
          <p:cNvPicPr>
            <a:picLocks noChangeAspect="1"/>
          </p:cNvPicPr>
          <p:nvPr/>
        </p:nvPicPr>
        <p:blipFill>
          <a:blip r:embed="rId5"/>
          <a:stretch>
            <a:fillRect/>
          </a:stretch>
        </p:blipFill>
        <p:spPr>
          <a:xfrm>
            <a:off x="855416" y="4252911"/>
            <a:ext cx="1201984" cy="2050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a:stretch>
            <a:fillRect/>
          </a:stretch>
        </p:blipFill>
        <p:spPr>
          <a:xfrm>
            <a:off x="2703195" y="4252911"/>
            <a:ext cx="2175979" cy="1406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stretch>
            <a:fillRect/>
          </a:stretch>
        </p:blipFill>
        <p:spPr>
          <a:xfrm>
            <a:off x="5834307" y="1913055"/>
            <a:ext cx="1730142" cy="2392507"/>
          </a:xfrm>
          <a:prstGeom prst="rect">
            <a:avLst/>
          </a:prstGeom>
        </p:spPr>
      </p:pic>
      <p:pic>
        <p:nvPicPr>
          <p:cNvPr id="16" name="Picture 15"/>
          <p:cNvPicPr>
            <a:picLocks noChangeAspect="1"/>
          </p:cNvPicPr>
          <p:nvPr/>
        </p:nvPicPr>
        <p:blipFill>
          <a:blip r:embed="rId8"/>
          <a:stretch>
            <a:fillRect/>
          </a:stretch>
        </p:blipFill>
        <p:spPr>
          <a:xfrm>
            <a:off x="8450518" y="1763942"/>
            <a:ext cx="3343275" cy="3943350"/>
          </a:xfrm>
          <a:prstGeom prst="rect">
            <a:avLst/>
          </a:prstGeom>
        </p:spPr>
      </p:pic>
      <p:pic>
        <p:nvPicPr>
          <p:cNvPr id="17" name="Picture 16"/>
          <p:cNvPicPr>
            <a:picLocks noChangeAspect="1"/>
          </p:cNvPicPr>
          <p:nvPr/>
        </p:nvPicPr>
        <p:blipFill>
          <a:blip r:embed="rId9"/>
          <a:stretch>
            <a:fillRect/>
          </a:stretch>
        </p:blipFill>
        <p:spPr>
          <a:xfrm>
            <a:off x="5893634" y="4676205"/>
            <a:ext cx="1683258" cy="1627149"/>
          </a:xfrm>
          <a:prstGeom prst="rect">
            <a:avLst/>
          </a:prstGeom>
        </p:spPr>
      </p:pic>
    </p:spTree>
    <p:extLst>
      <p:ext uri="{BB962C8B-B14F-4D97-AF65-F5344CB8AC3E}">
        <p14:creationId xmlns:p14="http://schemas.microsoft.com/office/powerpoint/2010/main" val="667176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develop a sense of chronology</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3" name="Picture 2"/>
          <p:cNvPicPr>
            <a:picLocks noChangeAspect="1"/>
          </p:cNvPicPr>
          <p:nvPr/>
        </p:nvPicPr>
        <p:blipFill>
          <a:blip r:embed="rId3"/>
          <a:stretch>
            <a:fillRect/>
          </a:stretch>
        </p:blipFill>
        <p:spPr>
          <a:xfrm>
            <a:off x="1738312" y="1479913"/>
            <a:ext cx="8715375" cy="4838700"/>
          </a:xfrm>
          <a:prstGeom prst="rect">
            <a:avLst/>
          </a:prstGeom>
        </p:spPr>
      </p:pic>
    </p:spTree>
    <p:extLst>
      <p:ext uri="{BB962C8B-B14F-4D97-AF65-F5344CB8AC3E}">
        <p14:creationId xmlns:p14="http://schemas.microsoft.com/office/powerpoint/2010/main" val="3568633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encourage thinking about cause and effect, and how the past influences the present to experience a range of representations of the past</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4" name="Picture 3"/>
          <p:cNvPicPr>
            <a:picLocks noChangeAspect="1"/>
          </p:cNvPicPr>
          <p:nvPr/>
        </p:nvPicPr>
        <p:blipFill>
          <a:blip r:embed="rId3"/>
          <a:stretch>
            <a:fillRect/>
          </a:stretch>
        </p:blipFill>
        <p:spPr>
          <a:xfrm>
            <a:off x="430770" y="1957824"/>
            <a:ext cx="2357824" cy="1858775"/>
          </a:xfrm>
          <a:prstGeom prst="rect">
            <a:avLst/>
          </a:prstGeom>
        </p:spPr>
      </p:pic>
      <p:pic>
        <p:nvPicPr>
          <p:cNvPr id="5" name="Picture 4"/>
          <p:cNvPicPr>
            <a:picLocks noChangeAspect="1"/>
          </p:cNvPicPr>
          <p:nvPr/>
        </p:nvPicPr>
        <p:blipFill>
          <a:blip r:embed="rId4"/>
          <a:stretch>
            <a:fillRect/>
          </a:stretch>
        </p:blipFill>
        <p:spPr>
          <a:xfrm>
            <a:off x="522363" y="4312716"/>
            <a:ext cx="1882454" cy="1567382"/>
          </a:xfrm>
          <a:prstGeom prst="rect">
            <a:avLst/>
          </a:prstGeom>
        </p:spPr>
      </p:pic>
      <p:pic>
        <p:nvPicPr>
          <p:cNvPr id="6" name="Picture 5"/>
          <p:cNvPicPr>
            <a:picLocks noChangeAspect="1"/>
          </p:cNvPicPr>
          <p:nvPr/>
        </p:nvPicPr>
        <p:blipFill>
          <a:blip r:embed="rId5"/>
          <a:stretch>
            <a:fillRect/>
          </a:stretch>
        </p:blipFill>
        <p:spPr>
          <a:xfrm>
            <a:off x="3280280" y="2092266"/>
            <a:ext cx="1987363" cy="1589890"/>
          </a:xfrm>
          <a:prstGeom prst="rect">
            <a:avLst/>
          </a:prstGeom>
        </p:spPr>
      </p:pic>
      <p:pic>
        <p:nvPicPr>
          <p:cNvPr id="7" name="Picture 6"/>
          <p:cNvPicPr>
            <a:picLocks noChangeAspect="1"/>
          </p:cNvPicPr>
          <p:nvPr/>
        </p:nvPicPr>
        <p:blipFill>
          <a:blip r:embed="rId6"/>
          <a:stretch>
            <a:fillRect/>
          </a:stretch>
        </p:blipFill>
        <p:spPr>
          <a:xfrm>
            <a:off x="3424112" y="4083734"/>
            <a:ext cx="1843531" cy="1993412"/>
          </a:xfrm>
          <a:prstGeom prst="rect">
            <a:avLst/>
          </a:prstGeom>
        </p:spPr>
      </p:pic>
      <p:pic>
        <p:nvPicPr>
          <p:cNvPr id="8" name="Picture 7"/>
          <p:cNvPicPr>
            <a:picLocks noChangeAspect="1"/>
          </p:cNvPicPr>
          <p:nvPr/>
        </p:nvPicPr>
        <p:blipFill>
          <a:blip r:embed="rId7"/>
          <a:stretch>
            <a:fillRect/>
          </a:stretch>
        </p:blipFill>
        <p:spPr>
          <a:xfrm>
            <a:off x="6096000" y="2632778"/>
            <a:ext cx="4793453" cy="2098755"/>
          </a:xfrm>
          <a:prstGeom prst="rect">
            <a:avLst/>
          </a:prstGeom>
        </p:spPr>
      </p:pic>
    </p:spTree>
    <p:extLst>
      <p:ext uri="{BB962C8B-B14F-4D97-AF65-F5344CB8AC3E}">
        <p14:creationId xmlns:p14="http://schemas.microsoft.com/office/powerpoint/2010/main" val="28990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62947"/>
            <a:ext cx="10515600" cy="1325563"/>
          </a:xfrm>
        </p:spPr>
        <p:txBody>
          <a:bodyPr>
            <a:normAutofit fontScale="90000"/>
          </a:bodyPr>
          <a:lstStyle/>
          <a:p>
            <a:pPr algn="ctr"/>
            <a:r>
              <a:rPr lang="en-US" sz="3200" dirty="0" smtClean="0">
                <a:solidFill>
                  <a:srgbClr val="FF0000"/>
                </a:solidFill>
                <a:latin typeface="Comic Sans MS" panose="030F0702030302020204" pitchFamily="66" charset="0"/>
              </a:rPr>
              <a:t>To </a:t>
            </a:r>
            <a:r>
              <a:rPr lang="en-US" sz="3200" dirty="0">
                <a:solidFill>
                  <a:srgbClr val="FF0000"/>
                </a:solidFill>
                <a:latin typeface="Comic Sans MS" panose="030F0702030302020204" pitchFamily="66" charset="0"/>
              </a:rPr>
              <a:t>develop the ability to communicate historical knowledge in a variety of forms; to understand how Britain is part of a wider European culture, and to study aspects of European history</a:t>
            </a:r>
            <a:endParaRPr lang="en-GB" sz="3200"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1154177" y="97989"/>
            <a:ext cx="833821" cy="929917"/>
          </a:xfrm>
          <a:prstGeom prst="rect">
            <a:avLst/>
          </a:prstGeom>
        </p:spPr>
      </p:pic>
      <p:pic>
        <p:nvPicPr>
          <p:cNvPr id="4" name="Picture 3"/>
          <p:cNvPicPr>
            <a:picLocks noChangeAspect="1"/>
          </p:cNvPicPr>
          <p:nvPr/>
        </p:nvPicPr>
        <p:blipFill>
          <a:blip r:embed="rId3"/>
          <a:stretch>
            <a:fillRect/>
          </a:stretch>
        </p:blipFill>
        <p:spPr>
          <a:xfrm>
            <a:off x="1118350" y="2457763"/>
            <a:ext cx="5478835" cy="2532303"/>
          </a:xfrm>
          <a:prstGeom prst="rect">
            <a:avLst/>
          </a:prstGeom>
        </p:spPr>
      </p:pic>
    </p:spTree>
    <p:extLst>
      <p:ext uri="{BB962C8B-B14F-4D97-AF65-F5344CB8AC3E}">
        <p14:creationId xmlns:p14="http://schemas.microsoft.com/office/powerpoint/2010/main" val="569366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545</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Times New Roman</vt:lpstr>
      <vt:lpstr>Office Theme</vt:lpstr>
      <vt:lpstr>Why do we teach History? Our Intent </vt:lpstr>
      <vt:lpstr>History </vt:lpstr>
      <vt:lpstr>Why do we teach it?  </vt:lpstr>
      <vt:lpstr>To arouse an interest in the past and to stimulate the children’s curiosity into finding out more</vt:lpstr>
      <vt:lpstr>To develop knowledge and understanding of how people lived in other times and how those times were different from today</vt:lpstr>
      <vt:lpstr>To enable children to know about significant events in British history, and to appreciate how things have changed over time</vt:lpstr>
      <vt:lpstr>To develop a sense of chronology</vt:lpstr>
      <vt:lpstr>To encourage thinking about cause and effect, and how the past influences the present to experience a range of representations of the past</vt:lpstr>
      <vt:lpstr>To develop the ability to communicate historical knowledge in a variety of forms; to understand how Britain is part of a wider European culture, and to study aspects of European history</vt:lpstr>
      <vt:lpstr>To gain some knowledge and understanding of historical development in the wider world</vt:lpstr>
      <vt:lpstr>To help children understand society and their place within it, so that they develop a sense of their citizenship and cultural heritage</vt:lpstr>
      <vt:lpstr>To develop in children’s ability to enquire, investigate, analyse, evaluate and present their thinking and learning. </vt:lpstr>
      <vt:lpstr>Our Core Values  </vt:lpstr>
      <vt:lpstr>Intent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m.kirkup</dc:creator>
  <cp:lastModifiedBy>Michelle Kirkup</cp:lastModifiedBy>
  <cp:revision>34</cp:revision>
  <dcterms:created xsi:type="dcterms:W3CDTF">2020-05-11T15:14:11Z</dcterms:created>
  <dcterms:modified xsi:type="dcterms:W3CDTF">2021-10-15T09:14:39Z</dcterms:modified>
</cp:coreProperties>
</file>