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310" r:id="rId3"/>
    <p:sldId id="347" r:id="rId4"/>
    <p:sldId id="275" r:id="rId5"/>
    <p:sldId id="339" r:id="rId6"/>
    <p:sldId id="341" r:id="rId7"/>
    <p:sldId id="274" r:id="rId8"/>
    <p:sldId id="333" r:id="rId9"/>
    <p:sldId id="348" r:id="rId10"/>
    <p:sldId id="349" r:id="rId11"/>
    <p:sldId id="350" r:id="rId12"/>
    <p:sldId id="352" r:id="rId13"/>
    <p:sldId id="351" r:id="rId14"/>
  </p:sldIdLst>
  <p:sldSz cx="9144000" cy="6858000" type="screen4x3"/>
  <p:notesSz cx="6858000" cy="9723438"/>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89756" autoAdjust="0"/>
  </p:normalViewPr>
  <p:slideViewPr>
    <p:cSldViewPr>
      <p:cViewPr varScale="1">
        <p:scale>
          <a:sx n="66" d="100"/>
          <a:sy n="66" d="100"/>
        </p:scale>
        <p:origin x="121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GB"/>
          </a:p>
        </p:txBody>
      </p:sp>
      <p:sp>
        <p:nvSpPr>
          <p:cNvPr id="28675" name="Rectangle 3"/>
          <p:cNvSpPr>
            <a:spLocks noGrp="1" noChangeArrowheads="1"/>
          </p:cNvSpPr>
          <p:nvPr>
            <p:ph type="dt" sz="quarter"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1143694-D85E-42AB-9469-7BDFBF94F726}" type="datetimeFigureOut">
              <a:rPr lang="en-GB"/>
              <a:pPr>
                <a:defRPr/>
              </a:pPr>
              <a:t>27/11/2019</a:t>
            </a:fld>
            <a:endParaRPr lang="en-GB"/>
          </a:p>
        </p:txBody>
      </p:sp>
      <p:sp>
        <p:nvSpPr>
          <p:cNvPr id="28676" name="Rectangle 4"/>
          <p:cNvSpPr>
            <a:spLocks noGrp="1" noChangeArrowheads="1"/>
          </p:cNvSpPr>
          <p:nvPr>
            <p:ph type="ftr" sz="quarter" idx="2"/>
          </p:nvPr>
        </p:nvSpPr>
        <p:spPr bwMode="auto">
          <a:xfrm>
            <a:off x="0" y="92360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GB"/>
          </a:p>
        </p:txBody>
      </p:sp>
      <p:sp>
        <p:nvSpPr>
          <p:cNvPr id="28677" name="Rectangle 5"/>
          <p:cNvSpPr>
            <a:spLocks noGrp="1" noChangeArrowheads="1"/>
          </p:cNvSpPr>
          <p:nvPr>
            <p:ph type="sldNum" sz="quarter" idx="3"/>
          </p:nvPr>
        </p:nvSpPr>
        <p:spPr bwMode="auto">
          <a:xfrm>
            <a:off x="3884613" y="92360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40DE956-F165-4C84-99DC-217D9217699E}" type="slidenum">
              <a:rPr lang="en-GB"/>
              <a:pPr>
                <a:defRPr/>
              </a:pPr>
              <a:t>‹#›</a:t>
            </a:fld>
            <a:endParaRPr lang="en-GB"/>
          </a:p>
        </p:txBody>
      </p:sp>
    </p:spTree>
    <p:extLst>
      <p:ext uri="{BB962C8B-B14F-4D97-AF65-F5344CB8AC3E}">
        <p14:creationId xmlns:p14="http://schemas.microsoft.com/office/powerpoint/2010/main" val="286988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GB"/>
          </a:p>
        </p:txBody>
      </p:sp>
      <p:sp>
        <p:nvSpPr>
          <p:cNvPr id="37891" name="Rectangle 3"/>
          <p:cNvSpPr>
            <a:spLocks noGrp="1" noChangeArrowheads="1"/>
          </p:cNvSpPr>
          <p:nvPr>
            <p:ph type="dt" idx="1"/>
          </p:nvPr>
        </p:nvSpPr>
        <p:spPr bwMode="auto">
          <a:xfrm>
            <a:off x="3884613"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fld id="{BB30FBFF-CB31-4D5B-B8DC-F0B53C800FF7}" type="datetimeFigureOut">
              <a:rPr lang="en-GB"/>
              <a:pPr>
                <a:defRPr/>
              </a:pPr>
              <a:t>27/11/2019</a:t>
            </a:fld>
            <a:endParaRPr lang="en-GB"/>
          </a:p>
        </p:txBody>
      </p:sp>
      <p:sp>
        <p:nvSpPr>
          <p:cNvPr id="17412" name="Rectangle 4"/>
          <p:cNvSpPr>
            <a:spLocks noGrp="1" noRot="1" noChangeAspect="1" noChangeArrowheads="1" noTextEdit="1"/>
          </p:cNvSpPr>
          <p:nvPr>
            <p:ph type="sldImg" idx="2"/>
          </p:nvPr>
        </p:nvSpPr>
        <p:spPr bwMode="auto">
          <a:xfrm>
            <a:off x="998538" y="728663"/>
            <a:ext cx="4862512" cy="36464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618038"/>
            <a:ext cx="5486400" cy="43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7894" name="Rectangle 6"/>
          <p:cNvSpPr>
            <a:spLocks noGrp="1" noChangeArrowheads="1"/>
          </p:cNvSpPr>
          <p:nvPr>
            <p:ph type="ftr" sz="quarter" idx="4"/>
          </p:nvPr>
        </p:nvSpPr>
        <p:spPr bwMode="auto">
          <a:xfrm>
            <a:off x="0" y="9236075"/>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GB"/>
          </a:p>
        </p:txBody>
      </p:sp>
      <p:sp>
        <p:nvSpPr>
          <p:cNvPr id="37895" name="Rectangle 7"/>
          <p:cNvSpPr>
            <a:spLocks noGrp="1" noChangeArrowheads="1"/>
          </p:cNvSpPr>
          <p:nvPr>
            <p:ph type="sldNum" sz="quarter" idx="5"/>
          </p:nvPr>
        </p:nvSpPr>
        <p:spPr bwMode="auto">
          <a:xfrm>
            <a:off x="3884613" y="9236075"/>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C25A27A-2783-436C-A452-A2C51ECB467F}" type="slidenum">
              <a:rPr lang="en-GB"/>
              <a:pPr>
                <a:defRPr/>
              </a:pPr>
              <a:t>‹#›</a:t>
            </a:fld>
            <a:endParaRPr lang="en-GB"/>
          </a:p>
        </p:txBody>
      </p:sp>
    </p:spTree>
    <p:extLst>
      <p:ext uri="{BB962C8B-B14F-4D97-AF65-F5344CB8AC3E}">
        <p14:creationId xmlns:p14="http://schemas.microsoft.com/office/powerpoint/2010/main" val="273878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4F713699-8FC8-4078-AF85-DEE763854402}" type="slidenum">
              <a:rPr lang="en-GB"/>
              <a:pPr eaLnBrk="1" hangingPunct="1"/>
              <a:t>1</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Outside</a:t>
            </a:r>
            <a:r>
              <a:rPr lang="en-GB" baseline="0" dirty="0" smtClean="0"/>
              <a:t> play area for patients at the hospital </a:t>
            </a:r>
            <a:endParaRPr lang="en-GB" dirty="0"/>
          </a:p>
        </p:txBody>
      </p:sp>
      <p:sp>
        <p:nvSpPr>
          <p:cNvPr id="4" name="Slide Number Placeholder 3"/>
          <p:cNvSpPr>
            <a:spLocks noGrp="1"/>
          </p:cNvSpPr>
          <p:nvPr>
            <p:ph type="sldNum" sz="quarter" idx="10"/>
          </p:nvPr>
        </p:nvSpPr>
        <p:spPr/>
        <p:txBody>
          <a:bodyPr/>
          <a:lstStyle/>
          <a:p>
            <a:pPr>
              <a:defRPr/>
            </a:pPr>
            <a:fld id="{9C25A27A-2783-436C-A452-A2C51ECB467F}" type="slidenum">
              <a:rPr lang="en-GB" smtClean="0"/>
              <a:pPr>
                <a:defRPr/>
              </a:pPr>
              <a:t>10</a:t>
            </a:fld>
            <a:endParaRPr lang="en-GB"/>
          </a:p>
        </p:txBody>
      </p:sp>
    </p:spTree>
    <p:extLst>
      <p:ext uri="{BB962C8B-B14F-4D97-AF65-F5344CB8AC3E}">
        <p14:creationId xmlns:p14="http://schemas.microsoft.com/office/powerpoint/2010/main" val="3094164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big thank you from</a:t>
            </a:r>
            <a:r>
              <a:rPr lang="en-GB" baseline="0" dirty="0" smtClean="0"/>
              <a:t> </a:t>
            </a:r>
            <a:r>
              <a:rPr lang="en-GB" baseline="0" smtClean="0"/>
              <a:t>our play team </a:t>
            </a:r>
            <a:endParaRPr lang="en-GB"/>
          </a:p>
        </p:txBody>
      </p:sp>
      <p:sp>
        <p:nvSpPr>
          <p:cNvPr id="4" name="Slide Number Placeholder 3"/>
          <p:cNvSpPr>
            <a:spLocks noGrp="1"/>
          </p:cNvSpPr>
          <p:nvPr>
            <p:ph type="sldNum" sz="quarter" idx="10"/>
          </p:nvPr>
        </p:nvSpPr>
        <p:spPr/>
        <p:txBody>
          <a:bodyPr/>
          <a:lstStyle/>
          <a:p>
            <a:pPr>
              <a:defRPr/>
            </a:pPr>
            <a:fld id="{9C25A27A-2783-436C-A452-A2C51ECB467F}" type="slidenum">
              <a:rPr lang="en-GB" smtClean="0"/>
              <a:pPr>
                <a:defRPr/>
              </a:pPr>
              <a:t>11</a:t>
            </a:fld>
            <a:endParaRPr lang="en-GB"/>
          </a:p>
        </p:txBody>
      </p:sp>
    </p:spTree>
    <p:extLst>
      <p:ext uri="{BB962C8B-B14F-4D97-AF65-F5344CB8AC3E}">
        <p14:creationId xmlns:p14="http://schemas.microsoft.com/office/powerpoint/2010/main" val="1580168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0F04AD8F-AA18-443A-A028-88A82946BECC}" type="slidenum">
              <a:rPr lang="en-GB"/>
              <a:pPr eaLnBrk="1" hangingPunct="1"/>
              <a:t>12</a:t>
            </a:fld>
            <a:endParaRPr lang="en-GB"/>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GB" dirty="0" smtClean="0"/>
              <a:t>https://www.youtube.com/watch?v=B1ErpBll0rU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6D8502F8-DE1B-430E-80DC-A611F6A7863E}" type="slidenum">
              <a:rPr lang="en-GB"/>
              <a:pPr eaLnBrk="1" hangingPunct="1"/>
              <a:t>2</a:t>
            </a:fld>
            <a:endParaRPr lang="en-GB"/>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lvl="1" eaLnBrk="1" hangingPunct="1"/>
            <a:r>
              <a:rPr lang="en-GB" dirty="0" smtClean="0"/>
              <a:t/>
            </a:r>
            <a:br>
              <a:rPr lang="en-GB" dirty="0" smtClean="0"/>
            </a:br>
            <a:r>
              <a:rPr lang="en-GB" dirty="0" smtClean="0"/>
              <a:t>Size of 39 football pitches; 350 beds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E29757B2-BE3F-4BFE-9479-B587ABDE3F23}" type="slidenum">
              <a:rPr lang="en-GB"/>
              <a:pPr eaLnBrk="1" hangingPunct="1"/>
              <a:t>3</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GB" dirty="0" smtClean="0"/>
              <a:t>We do this by supporting the following areas:</a:t>
            </a:r>
          </a:p>
          <a:p>
            <a:pPr eaLnBrk="1" hangingPunct="1">
              <a:buFontTx/>
              <a:buChar char="•"/>
            </a:pPr>
            <a:r>
              <a:rPr lang="en-GB" dirty="0" smtClean="0"/>
              <a:t>Treatment: Charitable support plays an important role in providing the hospital with leading state of-the-art equipment for the best treatment &amp; diagnosis.</a:t>
            </a:r>
          </a:p>
          <a:p>
            <a:pPr eaLnBrk="1" hangingPunct="1">
              <a:buFontTx/>
              <a:buChar char="•"/>
            </a:pPr>
            <a:r>
              <a:rPr lang="en-GB" dirty="0" smtClean="0"/>
              <a:t>Care: Projects supported by the charity help create a less clinical environment as visiting a hospital can be a very daunting experience for young children.</a:t>
            </a:r>
            <a:br>
              <a:rPr lang="en-GB" dirty="0" smtClean="0"/>
            </a:br>
            <a:r>
              <a:rPr lang="en-GB" dirty="0" smtClean="0"/>
              <a:t>Examples include our teenage ‘chill out’ zone, outside play area and Magic Makers.  Artwork</a:t>
            </a:r>
            <a:r>
              <a:rPr lang="en-GB" baseline="0" dirty="0" smtClean="0"/>
              <a:t> </a:t>
            </a:r>
            <a:r>
              <a:rPr lang="en-GB" dirty="0" smtClean="0"/>
              <a:t> – increases child-friendly environment; work around the hospital includes interactive pieces </a:t>
            </a:r>
          </a:p>
          <a:p>
            <a:pPr eaLnBrk="1" hangingPunct="1">
              <a:buFontTx/>
              <a:buChar char="•"/>
            </a:pPr>
            <a:r>
              <a:rPr lang="en-GB" dirty="0" smtClean="0"/>
              <a:t>Research: Carrying out research into the best ways of tackling childhood illness is one of our main ambitions. We provide funding to try and find ways of preventing, treating and curing complex, life-limiting, and often life threatening, illnesses.</a:t>
            </a:r>
          </a:p>
          <a:p>
            <a:pPr eaLnBrk="1" hangingPunct="1"/>
            <a:endParaRPr lang="en-GB" dirty="0" smtClean="0"/>
          </a:p>
          <a:p>
            <a:pPr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700DFC18-494A-47FF-8A3E-4D6C8DE0D8EB}" type="slidenum">
              <a:rPr lang="en-GB"/>
              <a:pPr eaLnBrk="1" hangingPunct="1"/>
              <a:t>4</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GB" dirty="0" smtClean="0"/>
              <a:t>An example of how</a:t>
            </a:r>
            <a:r>
              <a:rPr lang="en-GB" baseline="0" dirty="0" smtClean="0"/>
              <a:t> fundraising benefits the hospital – purchasing beds that pull down from the wall so parents can stay with their child when they are ill</a:t>
            </a:r>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700DFC18-494A-47FF-8A3E-4D6C8DE0D8EB}" type="slidenum">
              <a:rPr lang="en-GB"/>
              <a:pPr eaLnBrk="1" hangingPunct="1"/>
              <a:t>5</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GB" dirty="0" smtClean="0"/>
              <a:t>An example of a waiting room in the hospital before fundraising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700DFC18-494A-47FF-8A3E-4D6C8DE0D8EB}" type="slidenum">
              <a:rPr lang="en-GB"/>
              <a:pPr eaLnBrk="1" hangingPunct="1"/>
              <a:t>6</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GB" dirty="0" smtClean="0"/>
              <a:t>The</a:t>
            </a:r>
            <a:r>
              <a:rPr lang="en-GB" baseline="0" dirty="0" smtClean="0"/>
              <a:t> new waiting room after it has been refurbished through fundraising. The back wall is full of toys for all ages including x-boxes, book and games</a:t>
            </a:r>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86D3A990-6E70-40F6-8DB3-7A03C4C1BC2E}" type="slidenum">
              <a:rPr lang="en-GB"/>
              <a:pPr eaLnBrk="1" hangingPunct="1"/>
              <a:t>7</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dirty="0" smtClean="0"/>
              <a:t>Our mascot Humphrey Bear</a:t>
            </a:r>
            <a:r>
              <a:rPr lang="en-US" baseline="0" dirty="0" smtClean="0"/>
              <a:t> with two of the Magic Makers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0F04AD8F-AA18-443A-A028-88A82946BECC}" type="slidenum">
              <a:rPr lang="en-GB"/>
              <a:pPr eaLnBrk="1" hangingPunct="1"/>
              <a:t>8</a:t>
            </a:fld>
            <a:endParaRPr lang="en-GB"/>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a:t>
            </a:r>
            <a:r>
              <a:rPr lang="en-GB" baseline="0" dirty="0" smtClean="0"/>
              <a:t> of the toys which we use at the hospital to explain the procedures to patients </a:t>
            </a:r>
            <a:endParaRPr lang="en-GB" dirty="0"/>
          </a:p>
        </p:txBody>
      </p:sp>
      <p:sp>
        <p:nvSpPr>
          <p:cNvPr id="4" name="Slide Number Placeholder 3"/>
          <p:cNvSpPr>
            <a:spLocks noGrp="1"/>
          </p:cNvSpPr>
          <p:nvPr>
            <p:ph type="sldNum" sz="quarter" idx="10"/>
          </p:nvPr>
        </p:nvSpPr>
        <p:spPr/>
        <p:txBody>
          <a:bodyPr/>
          <a:lstStyle/>
          <a:p>
            <a:pPr>
              <a:defRPr/>
            </a:pPr>
            <a:fld id="{9C25A27A-2783-436C-A452-A2C51ECB467F}" type="slidenum">
              <a:rPr lang="en-GB" smtClean="0"/>
              <a:pPr>
                <a:defRPr/>
              </a:pPr>
              <a:t>9</a:t>
            </a:fld>
            <a:endParaRPr lang="en-GB"/>
          </a:p>
        </p:txBody>
      </p:sp>
    </p:spTree>
    <p:extLst>
      <p:ext uri="{BB962C8B-B14F-4D97-AF65-F5344CB8AC3E}">
        <p14:creationId xmlns:p14="http://schemas.microsoft.com/office/powerpoint/2010/main" val="3256259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FD26C39-0154-45C0-8E21-868E62E5AFF7}" type="datetimeFigureOut">
              <a:rPr lang="en-GB"/>
              <a:pPr>
                <a:defRPr/>
              </a:pPr>
              <a:t>27/11/2019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372D742-CF96-4269-8A0D-4BD9300CA41B}" type="slidenum">
              <a:rPr lang="en-GB"/>
              <a:pPr>
                <a:defRPr/>
              </a:pPr>
              <a:t>‹#›</a:t>
            </a:fld>
            <a:endParaRPr lang="en-GB"/>
          </a:p>
        </p:txBody>
      </p:sp>
    </p:spTree>
    <p:extLst>
      <p:ext uri="{BB962C8B-B14F-4D97-AF65-F5344CB8AC3E}">
        <p14:creationId xmlns:p14="http://schemas.microsoft.com/office/powerpoint/2010/main" val="96229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FAD5FBD-6C68-48EA-84F1-AC8CA3A02243}" type="datetimeFigureOut">
              <a:rPr lang="en-GB"/>
              <a:pPr>
                <a:defRPr/>
              </a:pPr>
              <a:t>27/11/2019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C5FB70E-8631-4322-A2D7-5061C68FBE6B}" type="slidenum">
              <a:rPr lang="en-GB"/>
              <a:pPr>
                <a:defRPr/>
              </a:pPr>
              <a:t>‹#›</a:t>
            </a:fld>
            <a:endParaRPr lang="en-GB"/>
          </a:p>
        </p:txBody>
      </p:sp>
    </p:spTree>
    <p:extLst>
      <p:ext uri="{BB962C8B-B14F-4D97-AF65-F5344CB8AC3E}">
        <p14:creationId xmlns:p14="http://schemas.microsoft.com/office/powerpoint/2010/main" val="1985841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2599A95-B608-40AF-8E1D-012F7B459873}" type="datetimeFigureOut">
              <a:rPr lang="en-GB"/>
              <a:pPr>
                <a:defRPr/>
              </a:pPr>
              <a:t>27/11/2019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9FB782A-379D-4F7E-83F5-A5DC548C3D35}" type="slidenum">
              <a:rPr lang="en-GB"/>
              <a:pPr>
                <a:defRPr/>
              </a:pPr>
              <a:t>‹#›</a:t>
            </a:fld>
            <a:endParaRPr lang="en-GB"/>
          </a:p>
        </p:txBody>
      </p:sp>
    </p:spTree>
    <p:extLst>
      <p:ext uri="{BB962C8B-B14F-4D97-AF65-F5344CB8AC3E}">
        <p14:creationId xmlns:p14="http://schemas.microsoft.com/office/powerpoint/2010/main" val="166790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3CBE37C-223A-4336-A748-38BED3A88BC6}" type="datetimeFigureOut">
              <a:rPr lang="en-GB"/>
              <a:pPr>
                <a:defRPr/>
              </a:pPr>
              <a:t>27/11/2019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1946C47-5C5C-4AF5-B7F8-910DBF9D2A4F}" type="slidenum">
              <a:rPr lang="en-GB"/>
              <a:pPr>
                <a:defRPr/>
              </a:pPr>
              <a:t>‹#›</a:t>
            </a:fld>
            <a:endParaRPr lang="en-GB"/>
          </a:p>
        </p:txBody>
      </p:sp>
    </p:spTree>
    <p:extLst>
      <p:ext uri="{BB962C8B-B14F-4D97-AF65-F5344CB8AC3E}">
        <p14:creationId xmlns:p14="http://schemas.microsoft.com/office/powerpoint/2010/main" val="238501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E5CD771-D37E-41BC-90ED-88A735700F92}" type="datetimeFigureOut">
              <a:rPr lang="en-GB"/>
              <a:pPr>
                <a:defRPr/>
              </a:pPr>
              <a:t>27/11/2019</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15D2959-3B59-4964-92DD-6218F8C086FF}" type="slidenum">
              <a:rPr lang="en-GB"/>
              <a:pPr>
                <a:defRPr/>
              </a:pPr>
              <a:t>‹#›</a:t>
            </a:fld>
            <a:endParaRPr lang="en-GB"/>
          </a:p>
        </p:txBody>
      </p:sp>
    </p:spTree>
    <p:extLst>
      <p:ext uri="{BB962C8B-B14F-4D97-AF65-F5344CB8AC3E}">
        <p14:creationId xmlns:p14="http://schemas.microsoft.com/office/powerpoint/2010/main" val="37101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9959183-F640-40C1-9C34-7AABC665325A}" type="datetimeFigureOut">
              <a:rPr lang="en-GB"/>
              <a:pPr>
                <a:defRPr/>
              </a:pPr>
              <a:t>27/11/2019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4F8DC3E-E085-4E22-8B65-6F69062AF525}" type="slidenum">
              <a:rPr lang="en-GB"/>
              <a:pPr>
                <a:defRPr/>
              </a:pPr>
              <a:t>‹#›</a:t>
            </a:fld>
            <a:endParaRPr lang="en-GB"/>
          </a:p>
        </p:txBody>
      </p:sp>
    </p:spTree>
    <p:extLst>
      <p:ext uri="{BB962C8B-B14F-4D97-AF65-F5344CB8AC3E}">
        <p14:creationId xmlns:p14="http://schemas.microsoft.com/office/powerpoint/2010/main" val="94338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7CA4997-A519-4351-99E3-507456DE1986}" type="datetimeFigureOut">
              <a:rPr lang="en-GB"/>
              <a:pPr>
                <a:defRPr/>
              </a:pPr>
              <a:t>27/11/2019</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FA460E5-DC3B-4075-93B0-D610FC94F52B}" type="slidenum">
              <a:rPr lang="en-GB"/>
              <a:pPr>
                <a:defRPr/>
              </a:pPr>
              <a:t>‹#›</a:t>
            </a:fld>
            <a:endParaRPr lang="en-GB"/>
          </a:p>
        </p:txBody>
      </p:sp>
    </p:spTree>
    <p:extLst>
      <p:ext uri="{BB962C8B-B14F-4D97-AF65-F5344CB8AC3E}">
        <p14:creationId xmlns:p14="http://schemas.microsoft.com/office/powerpoint/2010/main" val="41722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23BC481-807C-4A05-9B41-951354888989}" type="datetimeFigureOut">
              <a:rPr lang="en-GB"/>
              <a:pPr>
                <a:defRPr/>
              </a:pPr>
              <a:t>27/11/2019</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D39530B-0E59-4A7A-BBCD-0AD62D4087B0}" type="slidenum">
              <a:rPr lang="en-GB"/>
              <a:pPr>
                <a:defRPr/>
              </a:pPr>
              <a:t>‹#›</a:t>
            </a:fld>
            <a:endParaRPr lang="en-GB"/>
          </a:p>
        </p:txBody>
      </p:sp>
    </p:spTree>
    <p:extLst>
      <p:ext uri="{BB962C8B-B14F-4D97-AF65-F5344CB8AC3E}">
        <p14:creationId xmlns:p14="http://schemas.microsoft.com/office/powerpoint/2010/main" val="32549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B0A19FC-D4A3-4A7A-9579-B81B4CCB4F10}" type="datetimeFigureOut">
              <a:rPr lang="en-GB"/>
              <a:pPr>
                <a:defRPr/>
              </a:pPr>
              <a:t>27/11/2019</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5077E89-2E03-4565-BACD-6F6BEDADB743}" type="slidenum">
              <a:rPr lang="en-GB"/>
              <a:pPr>
                <a:defRPr/>
              </a:pPr>
              <a:t>‹#›</a:t>
            </a:fld>
            <a:endParaRPr lang="en-GB"/>
          </a:p>
        </p:txBody>
      </p:sp>
    </p:spTree>
    <p:extLst>
      <p:ext uri="{BB962C8B-B14F-4D97-AF65-F5344CB8AC3E}">
        <p14:creationId xmlns:p14="http://schemas.microsoft.com/office/powerpoint/2010/main" val="391945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47E4422-C65A-413F-B8D3-3755D4285E34}" type="datetimeFigureOut">
              <a:rPr lang="en-GB"/>
              <a:pPr>
                <a:defRPr/>
              </a:pPr>
              <a:t>27/11/2019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FC03269-DC84-4DB2-A7AB-9723FAEB34DD}" type="slidenum">
              <a:rPr lang="en-GB"/>
              <a:pPr>
                <a:defRPr/>
              </a:pPr>
              <a:t>‹#›</a:t>
            </a:fld>
            <a:endParaRPr lang="en-GB"/>
          </a:p>
        </p:txBody>
      </p:sp>
    </p:spTree>
    <p:extLst>
      <p:ext uri="{BB962C8B-B14F-4D97-AF65-F5344CB8AC3E}">
        <p14:creationId xmlns:p14="http://schemas.microsoft.com/office/powerpoint/2010/main" val="142124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02B62B-24F3-4CAE-83CA-E04DBD57AABE}" type="datetimeFigureOut">
              <a:rPr lang="en-GB"/>
              <a:pPr>
                <a:defRPr/>
              </a:pPr>
              <a:t>27/11/2019</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0D14A40-D234-43D1-8419-C9DA407A36ED}" type="slidenum">
              <a:rPr lang="en-GB"/>
              <a:pPr>
                <a:defRPr/>
              </a:pPr>
              <a:t>‹#›</a:t>
            </a:fld>
            <a:endParaRPr lang="en-GB"/>
          </a:p>
        </p:txBody>
      </p:sp>
    </p:spTree>
    <p:extLst>
      <p:ext uri="{BB962C8B-B14F-4D97-AF65-F5344CB8AC3E}">
        <p14:creationId xmlns:p14="http://schemas.microsoft.com/office/powerpoint/2010/main" val="585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fld id="{9E9FEEE9-166F-4BC9-8781-DCD1A9D89695}" type="datetimeFigureOut">
              <a:rPr lang="en-GB"/>
              <a:pPr>
                <a:defRPr/>
              </a:pPr>
              <a:t>27/11/2019</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F38CA1-899D-465C-8671-F709541A1DF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ppeals Shared\RMCH CHARITY\MARCOMMS\Logos\RMCH Logo - various formats\RGB Logos\107455.001 Royal-Manchester-Childrens-Hospital-Charity_RGB_REG (High R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30064"/>
            <a:ext cx="6803752" cy="5767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Roof garden at Children's Hospi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2373"/>
            <a:ext cx="9144000" cy="607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318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ppeals Shared\RMCH CHARITY\PHOTOS (CHIL)\2018\2018-10-08 Play week launch\National Play Week launch (photos from Play; query consent)\ce2f65a1-4eab-42b2-b981-c981a3ca38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417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3068960"/>
            <a:ext cx="8363148" cy="769441"/>
          </a:xfrm>
          <a:prstGeom prst="rect">
            <a:avLst/>
          </a:prstGeom>
          <a:noFill/>
        </p:spPr>
        <p:txBody>
          <a:bodyPr wrap="square" rtlCol="0">
            <a:spAutoFit/>
          </a:bodyPr>
          <a:lstStyle/>
          <a:p>
            <a:r>
              <a:rPr lang="en-GB" sz="4400" dirty="0" smtClean="0"/>
              <a:t>Film</a:t>
            </a:r>
            <a:endParaRPr lang="en-GB" sz="4400" dirty="0"/>
          </a:p>
        </p:txBody>
      </p:sp>
      <p:pic>
        <p:nvPicPr>
          <p:cNvPr id="5" name="Picture 2" descr="S:\Appeals Shared\RMCH CHARITY\MARCOMMS\Logos\RMCH Logo - various formats\RGB Logos\107455.001 Royal-Manchester-Childrens-Hospital-Charity_RGB_REG (High Re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929" y="118750"/>
            <a:ext cx="2321619" cy="196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91939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ppeals Shared\RMCH CHARITY\MARCOMMS\Logos\RMCH Logo - various formats\RGB Logos\107455.001 Royal-Manchester-Childrens-Hospital-Charity_RGB_REG (High Re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112144"/>
            <a:ext cx="4502134" cy="38164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acred Heart Athert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796504"/>
            <a:ext cx="6616507"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30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3635375" y="1700213"/>
            <a:ext cx="5113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102" name="Text Box 6"/>
          <p:cNvSpPr txBox="1">
            <a:spLocks noChangeArrowheads="1"/>
          </p:cNvSpPr>
          <p:nvPr/>
        </p:nvSpPr>
        <p:spPr bwMode="auto">
          <a:xfrm>
            <a:off x="492887" y="4797152"/>
            <a:ext cx="764748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eaLnBrk="0" hangingPunct="0">
              <a:defRPr>
                <a:solidFill>
                  <a:schemeClr val="tx1"/>
                </a:solidFill>
                <a:latin typeface="Arial" charset="0"/>
              </a:defRPr>
            </a:lvl1pPr>
            <a:lvl2pPr marL="623888" indent="-166688"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buFontTx/>
              <a:buChar char="•"/>
            </a:pPr>
            <a:r>
              <a:rPr lang="en-GB" sz="2400" dirty="0">
                <a:latin typeface="Calibri" panose="020F0502020204030204" pitchFamily="34" charset="0"/>
                <a:cs typeface="Calibri" panose="020F0502020204030204" pitchFamily="34" charset="0"/>
              </a:rPr>
              <a:t>Royal Manchester Children’s Hospital opened in June 2009</a:t>
            </a:r>
          </a:p>
          <a:p>
            <a:pPr algn="l" eaLnBrk="1" hangingPunct="1">
              <a:spcBef>
                <a:spcPct val="50000"/>
              </a:spcBef>
              <a:buFontTx/>
              <a:buChar char="•"/>
            </a:pPr>
            <a:r>
              <a:rPr lang="en-GB" sz="2400" dirty="0" smtClean="0">
                <a:latin typeface="Calibri" panose="020F0502020204030204" pitchFamily="34" charset="0"/>
                <a:cs typeface="Calibri" panose="020F0502020204030204" pitchFamily="34" charset="0"/>
              </a:rPr>
              <a:t>Patients are from across the North-West and beyond</a:t>
            </a:r>
          </a:p>
          <a:p>
            <a:pPr algn="l" eaLnBrk="1" hangingPunct="1">
              <a:spcBef>
                <a:spcPct val="50000"/>
              </a:spcBef>
              <a:buFontTx/>
              <a:buChar char="•"/>
            </a:pPr>
            <a:r>
              <a:rPr lang="en-GB" sz="2400" dirty="0" smtClean="0">
                <a:latin typeface="Calibri" panose="020F0502020204030204" pitchFamily="34" charset="0"/>
                <a:cs typeface="Calibri" panose="020F0502020204030204" pitchFamily="34" charset="0"/>
              </a:rPr>
              <a:t>Over 276,000 patients are treated each year</a:t>
            </a:r>
            <a:endParaRPr lang="en-GB" sz="24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888" y="548680"/>
            <a:ext cx="6104781" cy="3816425"/>
          </a:xfrm>
          <a:prstGeom prst="rect">
            <a:avLst/>
          </a:prstGeom>
        </p:spPr>
      </p:pic>
      <p:pic>
        <p:nvPicPr>
          <p:cNvPr id="6" name="Picture 2" descr="S:\Appeals Shared\RMCH CHARITY\MARCOMMS\Logos\RMCH Logo - various formats\RGB Logos\107455.001 Royal-Manchester-Childrens-Hospital-Charity_RGB_REG (High Re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929" y="118750"/>
            <a:ext cx="2321619" cy="1968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fade">
                                      <p:cBhvr>
                                        <p:cTn id="7" dur="1000"/>
                                        <p:tgtEl>
                                          <p:spTgt spid="4102">
                                            <p:txEl>
                                              <p:pRg st="0" end="0"/>
                                            </p:txEl>
                                          </p:spTgt>
                                        </p:tgtEl>
                                      </p:cBhvr>
                                    </p:animEffect>
                                    <p:anim calcmode="lin" valueType="num">
                                      <p:cBhvr>
                                        <p:cTn id="8" dur="1000" fill="hold"/>
                                        <p:tgtEl>
                                          <p:spTgt spid="41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2">
                                            <p:txEl>
                                              <p:pRg st="1" end="1"/>
                                            </p:txEl>
                                          </p:spTgt>
                                        </p:tgtEl>
                                        <p:attrNameLst>
                                          <p:attrName>style.visibility</p:attrName>
                                        </p:attrNameLst>
                                      </p:cBhvr>
                                      <p:to>
                                        <p:strVal val="visible"/>
                                      </p:to>
                                    </p:set>
                                    <p:animEffect transition="in" filter="fade">
                                      <p:cBhvr>
                                        <p:cTn id="14" dur="1000"/>
                                        <p:tgtEl>
                                          <p:spTgt spid="4102">
                                            <p:txEl>
                                              <p:pRg st="1" end="1"/>
                                            </p:txEl>
                                          </p:spTgt>
                                        </p:tgtEl>
                                      </p:cBhvr>
                                    </p:animEffect>
                                    <p:anim calcmode="lin" valueType="num">
                                      <p:cBhvr>
                                        <p:cTn id="15" dur="1000" fill="hold"/>
                                        <p:tgtEl>
                                          <p:spTgt spid="410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02">
                                            <p:txEl>
                                              <p:pRg st="2" end="2"/>
                                            </p:txEl>
                                          </p:spTgt>
                                        </p:tgtEl>
                                        <p:attrNameLst>
                                          <p:attrName>style.visibility</p:attrName>
                                        </p:attrNameLst>
                                      </p:cBhvr>
                                      <p:to>
                                        <p:strVal val="visible"/>
                                      </p:to>
                                    </p:set>
                                    <p:animEffect transition="in" filter="fade">
                                      <p:cBhvr>
                                        <p:cTn id="21" dur="1000"/>
                                        <p:tgtEl>
                                          <p:spTgt spid="4102">
                                            <p:txEl>
                                              <p:pRg st="2" end="2"/>
                                            </p:txEl>
                                          </p:spTgt>
                                        </p:tgtEl>
                                      </p:cBhvr>
                                    </p:animEffect>
                                    <p:anim calcmode="lin" valueType="num">
                                      <p:cBhvr>
                                        <p:cTn id="22" dur="1000" fill="hold"/>
                                        <p:tgtEl>
                                          <p:spTgt spid="410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0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395288" y="1412875"/>
            <a:ext cx="8280400" cy="1295400"/>
          </a:xfrm>
        </p:spPr>
        <p:txBody>
          <a:bodyPr/>
          <a:lstStyle/>
          <a:p>
            <a:pPr algn="ctr" eaLnBrk="1" hangingPunct="1">
              <a:lnSpc>
                <a:spcPct val="90000"/>
              </a:lnSpc>
              <a:spcBef>
                <a:spcPct val="0"/>
              </a:spcBef>
              <a:buFontTx/>
              <a:buNone/>
            </a:pPr>
            <a:r>
              <a:rPr lang="en-GB" sz="2400" dirty="0" smtClean="0"/>
              <a:t>  </a:t>
            </a:r>
          </a:p>
          <a:p>
            <a:pPr eaLnBrk="1" hangingPunct="1">
              <a:lnSpc>
                <a:spcPct val="90000"/>
              </a:lnSpc>
              <a:spcBef>
                <a:spcPct val="0"/>
              </a:spcBef>
              <a:buFontTx/>
              <a:buNone/>
            </a:pPr>
            <a:r>
              <a:rPr lang="en-GB" dirty="0" smtClean="0"/>
              <a:t/>
            </a:r>
            <a:br>
              <a:rPr lang="en-GB" dirty="0" smtClean="0"/>
            </a:br>
            <a:r>
              <a:rPr lang="en-GB" dirty="0" smtClean="0"/>
              <a:t/>
            </a:r>
            <a:br>
              <a:rPr lang="en-GB" dirty="0" smtClean="0"/>
            </a:br>
            <a:endParaRPr lang="en-GB" sz="1600" dirty="0" smtClean="0"/>
          </a:p>
          <a:p>
            <a:pPr eaLnBrk="1" hangingPunct="1">
              <a:lnSpc>
                <a:spcPct val="90000"/>
              </a:lnSpc>
              <a:spcBef>
                <a:spcPct val="0"/>
              </a:spcBef>
              <a:buFontTx/>
              <a:buNone/>
            </a:pPr>
            <a:endParaRPr lang="en-GB" sz="2000" dirty="0" smtClean="0">
              <a:latin typeface="Arial Unicode MS" pitchFamily="34" charset="-128"/>
            </a:endParaRPr>
          </a:p>
          <a:p>
            <a:pPr lvl="2" eaLnBrk="1" hangingPunct="1">
              <a:lnSpc>
                <a:spcPct val="90000"/>
              </a:lnSpc>
              <a:spcBef>
                <a:spcPct val="0"/>
              </a:spcBef>
              <a:buFontTx/>
              <a:buNone/>
            </a:pPr>
            <a:endParaRPr lang="en-GB" sz="1800" dirty="0" smtClean="0"/>
          </a:p>
        </p:txBody>
      </p:sp>
      <p:sp>
        <p:nvSpPr>
          <p:cNvPr id="143365" name="Text Box 5"/>
          <p:cNvSpPr txBox="1">
            <a:spLocks noChangeArrowheads="1"/>
          </p:cNvSpPr>
          <p:nvPr/>
        </p:nvSpPr>
        <p:spPr bwMode="auto">
          <a:xfrm>
            <a:off x="434901" y="2988268"/>
            <a:ext cx="8351837"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GB" sz="4400" b="1" dirty="0">
                <a:solidFill>
                  <a:srgbClr val="009900"/>
                </a:solidFill>
                <a:latin typeface="Calibri" panose="020F0502020204030204" pitchFamily="34" charset="0"/>
                <a:cs typeface="Calibri" panose="020F0502020204030204" pitchFamily="34" charset="0"/>
              </a:rPr>
              <a:t>Treatment</a:t>
            </a:r>
            <a:br>
              <a:rPr lang="en-GB" sz="4400" b="1" dirty="0">
                <a:solidFill>
                  <a:srgbClr val="009900"/>
                </a:solidFill>
                <a:latin typeface="Calibri" panose="020F0502020204030204" pitchFamily="34" charset="0"/>
                <a:cs typeface="Calibri" panose="020F0502020204030204" pitchFamily="34" charset="0"/>
              </a:rPr>
            </a:br>
            <a:endParaRPr lang="en-GB" sz="4400" b="1" dirty="0">
              <a:solidFill>
                <a:srgbClr val="009900"/>
              </a:solidFill>
              <a:latin typeface="Calibri" panose="020F0502020204030204" pitchFamily="34" charset="0"/>
              <a:cs typeface="Calibri" panose="020F0502020204030204" pitchFamily="34" charset="0"/>
            </a:endParaRPr>
          </a:p>
          <a:p>
            <a:pPr eaLnBrk="1" hangingPunct="1"/>
            <a:r>
              <a:rPr lang="en-GB" sz="4400" b="1" dirty="0" smtClean="0">
                <a:solidFill>
                  <a:srgbClr val="009900"/>
                </a:solidFill>
                <a:latin typeface="Calibri" panose="020F0502020204030204" pitchFamily="34" charset="0"/>
                <a:cs typeface="Calibri" panose="020F0502020204030204" pitchFamily="34" charset="0"/>
              </a:rPr>
              <a:t>Research</a:t>
            </a:r>
            <a:endParaRPr lang="en-GB" sz="4400" b="1" dirty="0">
              <a:solidFill>
                <a:srgbClr val="009900"/>
              </a:solidFill>
              <a:latin typeface="Calibri" panose="020F0502020204030204" pitchFamily="34" charset="0"/>
              <a:cs typeface="Calibri" panose="020F0502020204030204" pitchFamily="34" charset="0"/>
            </a:endParaRPr>
          </a:p>
          <a:p>
            <a:pPr eaLnBrk="1" hangingPunct="1"/>
            <a:endParaRPr lang="en-GB" sz="4400" b="1" dirty="0">
              <a:solidFill>
                <a:srgbClr val="009900"/>
              </a:solidFill>
              <a:latin typeface="Calibri" panose="020F0502020204030204" pitchFamily="34" charset="0"/>
              <a:cs typeface="Calibri" panose="020F0502020204030204" pitchFamily="34" charset="0"/>
            </a:endParaRPr>
          </a:p>
          <a:p>
            <a:pPr eaLnBrk="1" hangingPunct="1"/>
            <a:r>
              <a:rPr lang="en-GB" sz="4400" b="1" dirty="0" smtClean="0">
                <a:solidFill>
                  <a:srgbClr val="009900"/>
                </a:solidFill>
                <a:latin typeface="Calibri" panose="020F0502020204030204" pitchFamily="34" charset="0"/>
                <a:cs typeface="Calibri" panose="020F0502020204030204" pitchFamily="34" charset="0"/>
              </a:rPr>
              <a:t>Care</a:t>
            </a:r>
            <a:r>
              <a:rPr lang="en-GB" b="1" u="sng" dirty="0"/>
              <a:t/>
            </a:r>
            <a:br>
              <a:rPr lang="en-GB" b="1" u="sng" dirty="0"/>
            </a:br>
            <a:r>
              <a:rPr lang="en-GB" dirty="0"/>
              <a:t/>
            </a:r>
            <a:br>
              <a:rPr lang="en-GB" dirty="0"/>
            </a:b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 y="1634876"/>
            <a:ext cx="9144000" cy="1353392"/>
          </a:xfrm>
          <a:prstGeom prst="rect">
            <a:avLst/>
          </a:prstGeom>
        </p:spPr>
      </p:pic>
      <p:pic>
        <p:nvPicPr>
          <p:cNvPr id="6" name="Picture 2" descr="S:\Appeals Shared\RMCH CHARITY\MARCOMMS\Logos\RMCH Logo - various formats\RGB Logos\107455.001 Royal-Manchester-Childrens-Hospital-Charity_RGB_REG (High Re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929" y="118750"/>
            <a:ext cx="2321619" cy="196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6198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65">
                                            <p:txEl>
                                              <p:pRg st="0" end="0"/>
                                            </p:txEl>
                                          </p:spTgt>
                                        </p:tgtEl>
                                        <p:attrNameLst>
                                          <p:attrName>style.visibility</p:attrName>
                                        </p:attrNameLst>
                                      </p:cBhvr>
                                      <p:to>
                                        <p:strVal val="visible"/>
                                      </p:to>
                                    </p:set>
                                    <p:anim calcmode="lin" valueType="num">
                                      <p:cBhvr additive="base">
                                        <p:cTn id="7" dur="500" fill="hold"/>
                                        <p:tgtEl>
                                          <p:spTgt spid="1433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65">
                                            <p:txEl>
                                              <p:pRg st="1" end="1"/>
                                            </p:txEl>
                                          </p:spTgt>
                                        </p:tgtEl>
                                        <p:attrNameLst>
                                          <p:attrName>style.visibility</p:attrName>
                                        </p:attrNameLst>
                                      </p:cBhvr>
                                      <p:to>
                                        <p:strVal val="visible"/>
                                      </p:to>
                                    </p:set>
                                    <p:anim calcmode="lin" valueType="num">
                                      <p:cBhvr additive="base">
                                        <p:cTn id="13" dur="500" fill="hold"/>
                                        <p:tgtEl>
                                          <p:spTgt spid="14336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65">
                                            <p:txEl>
                                              <p:pRg st="3" end="3"/>
                                            </p:txEl>
                                          </p:spTgt>
                                        </p:tgtEl>
                                        <p:attrNameLst>
                                          <p:attrName>style.visibility</p:attrName>
                                        </p:attrNameLst>
                                      </p:cBhvr>
                                      <p:to>
                                        <p:strVal val="visible"/>
                                      </p:to>
                                    </p:set>
                                    <p:anim calcmode="lin" valueType="num">
                                      <p:cBhvr additive="base">
                                        <p:cTn id="19" dur="500" fill="hold"/>
                                        <p:tgtEl>
                                          <p:spTgt spid="14336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6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_DSC24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8783637"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9356"/>
            <a:ext cx="9144000" cy="6319287"/>
          </a:xfrm>
          <a:prstGeom prst="rect">
            <a:avLst/>
          </a:prstGeom>
        </p:spPr>
      </p:pic>
    </p:spTree>
    <p:extLst>
      <p:ext uri="{BB962C8B-B14F-4D97-AF65-F5344CB8AC3E}">
        <p14:creationId xmlns:p14="http://schemas.microsoft.com/office/powerpoint/2010/main" val="159718622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8270"/>
            <a:ext cx="9144000" cy="6281460"/>
          </a:xfrm>
          <a:prstGeom prst="rect">
            <a:avLst/>
          </a:prstGeom>
        </p:spPr>
      </p:pic>
    </p:spTree>
    <p:extLst>
      <p:ext uri="{BB962C8B-B14F-4D97-AF65-F5344CB8AC3E}">
        <p14:creationId xmlns:p14="http://schemas.microsoft.com/office/powerpoint/2010/main" val="352050826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95536" y="2241754"/>
            <a:ext cx="8229600" cy="3701008"/>
          </a:xfrm>
        </p:spPr>
        <p:txBody>
          <a:bodyPr/>
          <a:lstStyle/>
          <a:p>
            <a:pPr algn="ctr"/>
            <a:r>
              <a:rPr lang="en-GB" sz="2800" dirty="0">
                <a:latin typeface="Calibri" panose="020F0502020204030204" pitchFamily="34" charset="0"/>
                <a:cs typeface="Calibri" panose="020F0502020204030204" pitchFamily="34" charset="0"/>
              </a:rPr>
              <a:t>The Play team at Royal Manchester Children’s Hospital provides one of the largest </a:t>
            </a:r>
            <a:r>
              <a:rPr lang="en-GB" sz="2800" dirty="0" smtClean="0">
                <a:latin typeface="Calibri" panose="020F0502020204030204" pitchFamily="34" charset="0"/>
                <a:cs typeface="Calibri" panose="020F0502020204030204" pitchFamily="34" charset="0"/>
              </a:rPr>
              <a:t>hospital </a:t>
            </a:r>
            <a:r>
              <a:rPr lang="en-GB" sz="2800" dirty="0">
                <a:latin typeface="Calibri" panose="020F0502020204030204" pitchFamily="34" charset="0"/>
                <a:cs typeface="Calibri" panose="020F0502020204030204" pitchFamily="34" charset="0"/>
              </a:rPr>
              <a:t>play services in the UK and Europe. </a:t>
            </a:r>
            <a:endParaRPr lang="en-GB" sz="2800" dirty="0" smtClean="0">
              <a:latin typeface="Calibri" panose="020F0502020204030204" pitchFamily="34" charset="0"/>
              <a:cs typeface="Calibri" panose="020F0502020204030204" pitchFamily="34" charset="0"/>
            </a:endParaRPr>
          </a:p>
          <a:p>
            <a:pPr marL="0" indent="0" algn="ctr">
              <a:buNone/>
            </a:pPr>
            <a:endParaRPr lang="en-GB" sz="2800" dirty="0" smtClean="0">
              <a:latin typeface="Calibri" panose="020F0502020204030204" pitchFamily="34" charset="0"/>
              <a:cs typeface="Calibri" panose="020F0502020204030204" pitchFamily="34" charset="0"/>
            </a:endParaRPr>
          </a:p>
          <a:p>
            <a:pPr algn="ctr"/>
            <a:r>
              <a:rPr lang="en-GB" sz="2800" dirty="0">
                <a:latin typeface="Calibri" panose="020F0502020204030204" pitchFamily="34" charset="0"/>
                <a:cs typeface="Calibri" panose="020F0502020204030204" pitchFamily="34" charset="0"/>
              </a:rPr>
              <a:t>The money raised from </a:t>
            </a:r>
            <a:r>
              <a:rPr lang="en-GB" sz="2800" dirty="0" smtClean="0">
                <a:latin typeface="Calibri" panose="020F0502020204030204" pitchFamily="34" charset="0"/>
                <a:cs typeface="Calibri" panose="020F0502020204030204" pitchFamily="34" charset="0"/>
              </a:rPr>
              <a:t>your non-uniform day </a:t>
            </a:r>
            <a:r>
              <a:rPr lang="en-GB" sz="2800" smtClean="0">
                <a:latin typeface="Calibri" panose="020F0502020204030204" pitchFamily="34" charset="0"/>
                <a:cs typeface="Calibri" panose="020F0502020204030204" pitchFamily="34" charset="0"/>
              </a:rPr>
              <a:t>on Friday will </a:t>
            </a:r>
            <a:r>
              <a:rPr lang="en-GB" sz="2800" dirty="0" smtClean="0">
                <a:latin typeface="Calibri" panose="020F0502020204030204" pitchFamily="34" charset="0"/>
                <a:cs typeface="Calibri" panose="020F0502020204030204" pitchFamily="34" charset="0"/>
              </a:rPr>
              <a:t>go </a:t>
            </a:r>
            <a:r>
              <a:rPr lang="en-GB" sz="2800" dirty="0">
                <a:latin typeface="Calibri" panose="020F0502020204030204" pitchFamily="34" charset="0"/>
                <a:cs typeface="Calibri" panose="020F0502020204030204" pitchFamily="34" charset="0"/>
              </a:rPr>
              <a:t>to the Play Therapy </a:t>
            </a:r>
            <a:r>
              <a:rPr lang="en-GB" sz="2800" dirty="0" smtClean="0">
                <a:latin typeface="Calibri" panose="020F0502020204030204" pitchFamily="34" charset="0"/>
                <a:cs typeface="Calibri" panose="020F0502020204030204" pitchFamily="34" charset="0"/>
              </a:rPr>
              <a:t>fund to </a:t>
            </a:r>
            <a:r>
              <a:rPr lang="en-GB" sz="2800" dirty="0">
                <a:latin typeface="Calibri" panose="020F0502020204030204" pitchFamily="34" charset="0"/>
                <a:cs typeface="Calibri" panose="020F0502020204030204" pitchFamily="34" charset="0"/>
              </a:rPr>
              <a:t>enable the team to purchase more toys and play equipment.</a:t>
            </a:r>
          </a:p>
        </p:txBody>
      </p:sp>
      <p:sp>
        <p:nvSpPr>
          <p:cNvPr id="5" name="Title 1"/>
          <p:cNvSpPr>
            <a:spLocks noGrp="1"/>
          </p:cNvSpPr>
          <p:nvPr>
            <p:ph type="title"/>
          </p:nvPr>
        </p:nvSpPr>
        <p:spPr>
          <a:xfrm>
            <a:off x="-972616" y="548680"/>
            <a:ext cx="8229600" cy="1143000"/>
          </a:xfrm>
        </p:spPr>
        <p:txBody>
          <a:bodyPr/>
          <a:lstStyle/>
          <a:p>
            <a:r>
              <a:rPr lang="en-GB" sz="5400" dirty="0" smtClean="0">
                <a:latin typeface="Calibri" panose="020F0502020204030204" pitchFamily="34" charset="0"/>
                <a:cs typeface="Calibri" panose="020F0502020204030204" pitchFamily="34" charset="0"/>
              </a:rPr>
              <a:t>Play Fund</a:t>
            </a:r>
            <a:endParaRPr lang="en-GB" sz="5400" dirty="0">
              <a:latin typeface="Calibri" panose="020F0502020204030204" pitchFamily="34" charset="0"/>
              <a:cs typeface="Calibri" panose="020F0502020204030204" pitchFamily="34" charset="0"/>
            </a:endParaRPr>
          </a:p>
        </p:txBody>
      </p:sp>
      <p:pic>
        <p:nvPicPr>
          <p:cNvPr id="7" name="Picture 2" descr="S:\Appeals Shared\RMCH CHARITY\MARCOMMS\Logos\RMCH Logo - various formats\RGB Logos\107455.001 Royal-Manchester-Childrens-Hospital-Charity_RGB_REG (High Re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929" y="118750"/>
            <a:ext cx="2321619" cy="196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67278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wooden hospital toy equipment"/>
          <p:cNvPicPr>
            <a:picLocks noChangeAspect="1" noChangeArrowheads="1"/>
          </p:cNvPicPr>
          <p:nvPr/>
        </p:nvPicPr>
        <p:blipFill rotWithShape="1">
          <a:blip r:embed="rId3">
            <a:extLst>
              <a:ext uri="{28A0092B-C50C-407E-A947-70E740481C1C}">
                <a14:useLocalDpi xmlns:a14="http://schemas.microsoft.com/office/drawing/2010/main" val="0"/>
              </a:ext>
            </a:extLst>
          </a:blip>
          <a:srcRect l="4717" r="5553"/>
          <a:stretch/>
        </p:blipFill>
        <p:spPr bwMode="auto">
          <a:xfrm>
            <a:off x="296392" y="277912"/>
            <a:ext cx="8585200"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41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2160</TotalTime>
  <Words>262</Words>
  <Application>Microsoft Office PowerPoint</Application>
  <PresentationFormat>On-screen Show (4:3)</PresentationFormat>
  <Paragraphs>39</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Unicode MS</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Play Fund</vt:lpstr>
      <vt:lpstr>PowerPoint Presentation</vt:lpstr>
      <vt:lpstr>PowerPoint Presentation</vt:lpstr>
      <vt:lpstr>PowerPoint Presentation</vt:lpstr>
      <vt:lpstr>PowerPoint Presentation</vt:lpstr>
      <vt:lpstr>PowerPoint Presentation</vt:lpstr>
    </vt:vector>
  </TitlesOfParts>
  <Company>CMMC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Owen Jones</dc:creator>
  <cp:lastModifiedBy>Tina Jones</cp:lastModifiedBy>
  <cp:revision>181</cp:revision>
  <dcterms:created xsi:type="dcterms:W3CDTF">2006-06-27T08:01:35Z</dcterms:created>
  <dcterms:modified xsi:type="dcterms:W3CDTF">2019-11-27T09:07:04Z</dcterms:modified>
</cp:coreProperties>
</file>